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892480" cy="2880320"/>
          </a:xfrm>
        </p:spPr>
        <p:txBody>
          <a:bodyPr>
            <a:normAutofit lnSpcReduction="10000"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Университетский округ НИУ ВШЭ 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Мероприятия по обмену опытом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инновационных образовательных практик </a:t>
            </a:r>
            <a:r>
              <a:rPr lang="ru-RU" sz="1600" b="1" dirty="0" smtClean="0">
                <a:solidFill>
                  <a:schemeClr val="tx1"/>
                </a:solidFill>
              </a:rPr>
              <a:t> - 18.02.2016г</a:t>
            </a:r>
            <a:endParaRPr lang="ru-RU" sz="1600" dirty="0" smtClean="0">
              <a:solidFill>
                <a:schemeClr val="tx1"/>
              </a:solidFill>
            </a:endParaRPr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r>
              <a:rPr lang="ru-RU" sz="2100" dirty="0" smtClean="0">
                <a:solidFill>
                  <a:schemeClr val="tx1"/>
                </a:solidFill>
              </a:rPr>
              <a:t>Семинар  </a:t>
            </a:r>
            <a:r>
              <a:rPr lang="ru-RU" sz="2100" b="1" dirty="0" smtClean="0">
                <a:solidFill>
                  <a:schemeClr val="tx1"/>
                </a:solidFill>
              </a:rPr>
              <a:t>«</a:t>
            </a:r>
            <a:r>
              <a:rPr lang="ru-RU" sz="2100" b="1" dirty="0" err="1" smtClean="0">
                <a:solidFill>
                  <a:schemeClr val="tx1"/>
                </a:solidFill>
              </a:rPr>
              <a:t>Балльно</a:t>
            </a:r>
            <a:r>
              <a:rPr lang="ru-RU" sz="2100" b="1" dirty="0" smtClean="0">
                <a:solidFill>
                  <a:schemeClr val="tx1"/>
                </a:solidFill>
              </a:rPr>
              <a:t>-рейтинговая система оценивания образовательных результатов обучающихся как ресурс повышения качества образования»</a:t>
            </a:r>
            <a:endParaRPr lang="ru-RU" sz="21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3140968"/>
            <a:ext cx="8579296" cy="324036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C00000"/>
                </a:solidFill>
              </a:rPr>
              <a:t>	Биология.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	Объект оценивания: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	учебный проект.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			</a:t>
            </a:r>
            <a:r>
              <a:rPr lang="ru-RU" sz="2200" dirty="0" err="1" smtClean="0">
                <a:solidFill>
                  <a:srgbClr val="C00000"/>
                </a:solidFill>
              </a:rPr>
              <a:t>Мелкозерова</a:t>
            </a:r>
            <a:r>
              <a:rPr lang="ru-RU" sz="2200" dirty="0" smtClean="0">
                <a:solidFill>
                  <a:srgbClr val="C00000"/>
                </a:solidFill>
              </a:rPr>
              <a:t> </a:t>
            </a:r>
            <a:r>
              <a:rPr lang="ru-RU" sz="2200" dirty="0" smtClean="0">
                <a:solidFill>
                  <a:srgbClr val="C00000"/>
                </a:solidFill>
              </a:rPr>
              <a:t>Оксана </a:t>
            </a:r>
            <a:r>
              <a:rPr lang="ru-RU" sz="2200" dirty="0" smtClean="0">
                <a:solidFill>
                  <a:srgbClr val="C00000"/>
                </a:solidFill>
              </a:rPr>
              <a:t>Викторовна</a:t>
            </a:r>
            <a:r>
              <a:rPr lang="ru-RU" sz="2200" dirty="0">
                <a:solidFill>
                  <a:srgbClr val="C00000"/>
                </a:solidFill>
              </a:rPr>
              <a:t>,</a:t>
            </a:r>
            <a:r>
              <a:rPr lang="ru-RU" sz="2200" dirty="0" smtClean="0">
                <a:solidFill>
                  <a:srgbClr val="C00000"/>
                </a:solidFill>
              </a:rPr>
              <a:t/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			</a:t>
            </a:r>
            <a:r>
              <a:rPr lang="ru-RU" sz="2200" dirty="0" smtClean="0">
                <a:solidFill>
                  <a:srgbClr val="C00000"/>
                </a:solidFill>
              </a:rPr>
              <a:t>учитель </a:t>
            </a:r>
            <a:r>
              <a:rPr lang="ru-RU" sz="2200" dirty="0" smtClean="0">
                <a:solidFill>
                  <a:srgbClr val="C00000"/>
                </a:solidFill>
              </a:rPr>
              <a:t>биологии МБОУ «</a:t>
            </a:r>
            <a:r>
              <a:rPr lang="ru-RU" sz="2200" dirty="0" err="1" smtClean="0">
                <a:solidFill>
                  <a:srgbClr val="C00000"/>
                </a:solidFill>
              </a:rPr>
              <a:t>Добрянская</a:t>
            </a:r>
            <a:r>
              <a:rPr lang="ru-RU" sz="2200" dirty="0" smtClean="0">
                <a:solidFill>
                  <a:srgbClr val="C00000"/>
                </a:solidFill>
              </a:rPr>
              <a:t> СОШ</a:t>
            </a:r>
            <a:r>
              <a:rPr lang="ru-RU" sz="2200" dirty="0" smtClean="0">
                <a:solidFill>
                  <a:srgbClr val="C00000"/>
                </a:solidFill>
              </a:rPr>
              <a:t>№3»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			</a:t>
            </a:r>
            <a:r>
              <a:rPr lang="ru-RU" sz="2200" dirty="0" smtClean="0">
                <a:solidFill>
                  <a:srgbClr val="C00000"/>
                </a:solidFill>
              </a:rPr>
              <a:t>высшей </a:t>
            </a:r>
            <a:r>
              <a:rPr lang="ru-RU" sz="2200" dirty="0" smtClean="0">
                <a:solidFill>
                  <a:srgbClr val="C00000"/>
                </a:solidFill>
              </a:rPr>
              <a:t>квалификационной категории</a:t>
            </a:r>
            <a:endParaRPr lang="ru-RU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pohler_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996952"/>
            <a:ext cx="3436232" cy="34362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2400" cy="1143000"/>
          </a:xfrm>
        </p:spPr>
        <p:txBody>
          <a:bodyPr/>
          <a:lstStyle/>
          <a:p>
            <a:pPr algn="ctr"/>
            <a:r>
              <a:rPr lang="ru-RU" b="1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– презентация отражает основные этапы исследования (проблема, цель, гипотеза, ход работы, выводы, ресурсы)</a:t>
            </a:r>
          </a:p>
          <a:p>
            <a:r>
              <a:rPr lang="ru-RU" b="1" dirty="0" smtClean="0"/>
              <a:t>– содержит ценную, полную, понятную информацию по теме проекта</a:t>
            </a:r>
          </a:p>
          <a:p>
            <a:r>
              <a:rPr lang="ru-RU" b="1" dirty="0" smtClean="0"/>
              <a:t>– ошибки и опечатки отсутствуют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6572799-3d-small-with-empty-bo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3024336" cy="247445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85821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Требования к выступлению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86152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выступающий свободно владеет содержанием, ясно излагает идеи</a:t>
            </a:r>
          </a:p>
          <a:p>
            <a:r>
              <a:rPr lang="ru-RU" b="1" dirty="0" smtClean="0"/>
              <a:t>– выступающий свободно и корректно отвечает на вопросы и замечания аудитории</a:t>
            </a:r>
          </a:p>
          <a:p>
            <a:r>
              <a:rPr lang="ru-RU" b="1" dirty="0" smtClean="0"/>
              <a:t>– электронная презентация служит иллюстрацией к выступлению, но не заменяет его</a:t>
            </a:r>
            <a:br>
              <a:rPr lang="ru-RU" b="1" dirty="0" smtClean="0"/>
            </a:br>
            <a:r>
              <a:rPr lang="ru-RU" b="1" dirty="0" smtClean="0"/>
              <a:t>– выступающий обращается к аудитории, поддерживает контакт с ней </a:t>
            </a:r>
          </a:p>
          <a:p>
            <a:r>
              <a:rPr lang="ru-RU" b="1" dirty="0" smtClean="0"/>
              <a:t>– при необходимости выступающий может легко перейти к любому слайду своей презентации </a:t>
            </a:r>
          </a:p>
          <a:p>
            <a:r>
              <a:rPr lang="ru-RU" b="1" dirty="0" smtClean="0"/>
              <a:t>– в выступлении отражен вклад каждого участника в работу группы (по возможности)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-130F4142K5.jpg"/>
          <p:cNvPicPr>
            <a:picLocks noChangeAspect="1"/>
          </p:cNvPicPr>
          <p:nvPr/>
        </p:nvPicPr>
        <p:blipFill>
          <a:blip r:embed="rId2" cstate="print"/>
          <a:srcRect t="8706" b="5936"/>
          <a:stretch>
            <a:fillRect/>
          </a:stretch>
        </p:blipFill>
        <p:spPr>
          <a:xfrm>
            <a:off x="4211960" y="3573016"/>
            <a:ext cx="4725040" cy="31683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77724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Примерные требования к презентации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28800"/>
            <a:ext cx="7772400" cy="4391000"/>
          </a:xfrm>
        </p:spPr>
        <p:txBody>
          <a:bodyPr/>
          <a:lstStyle/>
          <a:p>
            <a:r>
              <a:rPr lang="ru-RU" b="1" u="sng" dirty="0" smtClean="0"/>
              <a:t>Композиция, монтаж</a:t>
            </a:r>
          </a:p>
          <a:p>
            <a:r>
              <a:rPr lang="ru-RU" b="1" dirty="0" smtClean="0"/>
              <a:t>- Интригующее начало.</a:t>
            </a:r>
          </a:p>
          <a:p>
            <a:r>
              <a:rPr lang="ru-RU" b="1" dirty="0" smtClean="0"/>
              <a:t>-	Нарастание темпов событий.</a:t>
            </a:r>
          </a:p>
          <a:p>
            <a:r>
              <a:rPr lang="ru-RU" b="1" dirty="0" smtClean="0"/>
              <a:t>-	Достаточная полнота событий.</a:t>
            </a:r>
          </a:p>
          <a:p>
            <a:r>
              <a:rPr lang="ru-RU" b="1" u="sng" dirty="0" smtClean="0"/>
              <a:t>Содержание</a:t>
            </a:r>
          </a:p>
          <a:p>
            <a:r>
              <a:rPr lang="ru-RU" b="1" dirty="0" smtClean="0"/>
              <a:t>Раскрывает цель и задачи исследования.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adersh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60648"/>
            <a:ext cx="3789040" cy="37890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u="sng" dirty="0" smtClean="0"/>
              <a:t>Информация</a:t>
            </a:r>
          </a:p>
          <a:p>
            <a:r>
              <a:rPr lang="ru-RU" b="1" dirty="0" smtClean="0"/>
              <a:t>-	Достоверность.</a:t>
            </a:r>
          </a:p>
          <a:p>
            <a:r>
              <a:rPr lang="ru-RU" b="1" dirty="0" smtClean="0"/>
              <a:t>-	Полнота (отражение источником информации всех существенных сторон</a:t>
            </a:r>
          </a:p>
          <a:p>
            <a:r>
              <a:rPr lang="ru-RU" b="1" dirty="0" smtClean="0"/>
              <a:t>исследуемого вопроса).</a:t>
            </a:r>
          </a:p>
          <a:p>
            <a:r>
              <a:rPr lang="ru-RU" b="1" u="sng" dirty="0" smtClean="0"/>
              <a:t>Ссылки и обоснования.</a:t>
            </a:r>
          </a:p>
          <a:p>
            <a:r>
              <a:rPr lang="ru-RU" b="1" dirty="0" smtClean="0"/>
              <a:t>-	Современность источника.</a:t>
            </a:r>
          </a:p>
          <a:p>
            <a:r>
              <a:rPr lang="ru-RU" b="1" dirty="0" smtClean="0"/>
              <a:t>-	Разумная достаточность (используемые источники, степень детализации).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ublications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764704"/>
            <a:ext cx="6228692" cy="49829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692696"/>
            <a:ext cx="7772400" cy="5616624"/>
          </a:xfrm>
        </p:spPr>
        <p:txBody>
          <a:bodyPr>
            <a:normAutofit fontScale="85000" lnSpcReduction="20000"/>
          </a:bodyPr>
          <a:lstStyle/>
          <a:p>
            <a:r>
              <a:rPr lang="ru-RU" b="1" u="sng" dirty="0" smtClean="0"/>
              <a:t>Текст</a:t>
            </a:r>
          </a:p>
          <a:p>
            <a:r>
              <a:rPr lang="ru-RU" b="1" dirty="0" smtClean="0"/>
              <a:t>-	Научность (построение всех положений, определений и выводов на строго научной</a:t>
            </a:r>
          </a:p>
          <a:p>
            <a:r>
              <a:rPr lang="ru-RU" b="1" dirty="0" smtClean="0"/>
              <a:t>основе).</a:t>
            </a:r>
          </a:p>
          <a:p>
            <a:r>
              <a:rPr lang="ru-RU" b="1" dirty="0" smtClean="0"/>
              <a:t>-	Логичность (наличие логических связей между излагаемыми понятиями).</a:t>
            </a:r>
          </a:p>
          <a:p>
            <a:r>
              <a:rPr lang="ru-RU" b="1" dirty="0" smtClean="0"/>
              <a:t>-	Доступность (текст должен быть понятен, значение новых терминов должно быть</a:t>
            </a:r>
          </a:p>
          <a:p>
            <a:r>
              <a:rPr lang="ru-RU" b="1" dirty="0" smtClean="0"/>
              <a:t>разъяснено).</a:t>
            </a:r>
          </a:p>
          <a:p>
            <a:r>
              <a:rPr lang="ru-RU" b="1" dirty="0" smtClean="0"/>
              <a:t>-	Однозначность (единое толкование текста различными учащимися).</a:t>
            </a:r>
          </a:p>
          <a:p>
            <a:r>
              <a:rPr lang="ru-RU" b="1" dirty="0" smtClean="0"/>
              <a:t>-	Лаконичность (текстовое изложение должно быть максимально кратким).</a:t>
            </a:r>
          </a:p>
          <a:p>
            <a:r>
              <a:rPr lang="ru-RU" b="1" dirty="0" smtClean="0"/>
              <a:t>-	Завершенность (содержание каждой части текстовой информации логически</a:t>
            </a:r>
          </a:p>
          <a:p>
            <a:r>
              <a:rPr lang="ru-RU" b="1" dirty="0" smtClean="0"/>
              <a:t>завершено).</a:t>
            </a:r>
          </a:p>
          <a:p>
            <a:r>
              <a:rPr lang="ru-RU" b="1" dirty="0" smtClean="0"/>
              <a:t>-	Отсутствие орфографических ошибок.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ink_lo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60648"/>
            <a:ext cx="3305944" cy="33059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476672"/>
            <a:ext cx="8147248" cy="6120680"/>
          </a:xfrm>
        </p:spPr>
        <p:txBody>
          <a:bodyPr>
            <a:normAutofit fontScale="70000" lnSpcReduction="20000"/>
          </a:bodyPr>
          <a:lstStyle/>
          <a:p>
            <a:r>
              <a:rPr lang="ru-RU" b="1" u="sng" dirty="0" smtClean="0"/>
              <a:t>Оформление</a:t>
            </a:r>
          </a:p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Заголовки привлекают внимание.</a:t>
            </a:r>
          </a:p>
          <a:p>
            <a:r>
              <a:rPr lang="ru-RU" b="1" dirty="0" smtClean="0"/>
              <a:t>Использование коротких слов и предложений.</a:t>
            </a:r>
          </a:p>
          <a:p>
            <a:r>
              <a:rPr lang="ru-RU" b="1" dirty="0" smtClean="0"/>
              <a:t>Наличие иллюстраций по заданной теме.</a:t>
            </a:r>
          </a:p>
          <a:p>
            <a:r>
              <a:rPr lang="ru-RU" b="1" dirty="0" smtClean="0"/>
              <a:t>Текст легко читается на фоне презентации.</a:t>
            </a:r>
          </a:p>
          <a:p>
            <a:r>
              <a:rPr lang="ru-RU" b="1" dirty="0" smtClean="0"/>
              <a:t>Используются анимационные эффекты.</a:t>
            </a:r>
          </a:p>
          <a:p>
            <a:r>
              <a:rPr lang="ru-RU" b="1" dirty="0" smtClean="0"/>
              <a:t>Все ссылки, анимационные эффекты работают.</a:t>
            </a:r>
          </a:p>
          <a:p>
            <a:r>
              <a:rPr lang="ru-RU" b="1" dirty="0" smtClean="0"/>
              <a:t>Использование для фона слайда приятного для чтения цвета.</a:t>
            </a:r>
          </a:p>
          <a:p>
            <a:r>
              <a:rPr lang="ru-RU" b="1" dirty="0" smtClean="0"/>
              <a:t>Соответствие стиля оформления презентации (графического, звукового,</a:t>
            </a:r>
          </a:p>
          <a:p>
            <a:r>
              <a:rPr lang="ru-RU" b="1" dirty="0" smtClean="0"/>
              <a:t>анимационного) содержанию. Использование единого стиля оформления. Использование не более трех цветов на одном слайде (один для фона, второй для</a:t>
            </a:r>
          </a:p>
          <a:p>
            <a:r>
              <a:rPr lang="ru-RU" b="1" dirty="0" smtClean="0"/>
              <a:t>заголовков, третий для текста).</a:t>
            </a:r>
          </a:p>
          <a:p>
            <a:r>
              <a:rPr lang="ru-RU" b="1" dirty="0" smtClean="0"/>
              <a:t>Отсутствие острых углов у фигур, «рванных» и изломанных линий. «Читаемость» шрифта. Расположение информации на слайде (предпочтительно горизонтальное; важная</a:t>
            </a:r>
          </a:p>
          <a:p>
            <a:r>
              <a:rPr lang="ru-RU" b="1" dirty="0" smtClean="0"/>
              <a:t>информация - в центре; подписи – под рисунками).</a:t>
            </a:r>
          </a:p>
          <a:p>
            <a:r>
              <a:rPr lang="ru-RU" b="1" dirty="0" smtClean="0"/>
              <a:t>Объем информации на слайде (не более трех фактов, выводов, определений). Объем презентации (12- 15 слайдов).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27256641-3d-small---concept-of-crea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620688"/>
            <a:ext cx="2996952" cy="29969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142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Оценка продукта проектной деятельности учащегося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268760"/>
            <a:ext cx="8147248" cy="5184576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 от 3 до 0 баллов</a:t>
            </a:r>
          </a:p>
          <a:p>
            <a:r>
              <a:rPr lang="ru-RU" b="1" dirty="0" smtClean="0"/>
              <a:t>Критерии оценки, Показатели</a:t>
            </a:r>
          </a:p>
          <a:p>
            <a:r>
              <a:rPr lang="ru-RU" b="1" dirty="0" smtClean="0"/>
              <a:t>1.1. Функциональность</a:t>
            </a:r>
          </a:p>
          <a:p>
            <a:r>
              <a:rPr lang="ru-RU" b="1" dirty="0" smtClean="0"/>
              <a:t>Соответствие назначению, возможная сфера использования</a:t>
            </a:r>
          </a:p>
          <a:p>
            <a:r>
              <a:rPr lang="ru-RU" b="1" dirty="0" smtClean="0"/>
              <a:t>1.2. Эстетичность</a:t>
            </a:r>
          </a:p>
          <a:p>
            <a:r>
              <a:rPr lang="ru-RU" b="1" dirty="0" smtClean="0"/>
              <a:t>Соответствие формы и содержания, учет принципов гармонии, целостности, соразмерности.</a:t>
            </a:r>
          </a:p>
          <a:p>
            <a:r>
              <a:rPr lang="ru-RU" b="1" dirty="0" smtClean="0"/>
              <a:t>1.3. Эксплуатационные качества</a:t>
            </a:r>
          </a:p>
          <a:p>
            <a:r>
              <a:rPr lang="ru-RU" b="1" dirty="0" smtClean="0"/>
              <a:t>Удобство, простота и безопасность использования</a:t>
            </a:r>
          </a:p>
          <a:p>
            <a:r>
              <a:rPr lang="ru-RU" b="1" dirty="0" smtClean="0"/>
              <a:t>1.4. Оптимальность</a:t>
            </a:r>
          </a:p>
          <a:p>
            <a:r>
              <a:rPr lang="ru-RU" b="1" dirty="0" smtClean="0"/>
              <a:t>Наилучшее сочетание размеров и других параметров, эстетич­ности и функциональности</a:t>
            </a:r>
          </a:p>
          <a:p>
            <a:r>
              <a:rPr lang="ru-RU" b="1" dirty="0" smtClean="0"/>
              <a:t>1.5. </a:t>
            </a:r>
            <a:r>
              <a:rPr lang="ru-RU" b="1" dirty="0" err="1" smtClean="0"/>
              <a:t>Экологичность</a:t>
            </a:r>
            <a:endParaRPr lang="ru-RU" b="1" dirty="0" smtClean="0"/>
          </a:p>
          <a:p>
            <a:r>
              <a:rPr lang="ru-RU" b="1" dirty="0" smtClean="0"/>
              <a:t>Отсутствие вреда для окружающей среды и человека от исполь­зованных материалов и эксплуатации продукта</a:t>
            </a:r>
          </a:p>
          <a:p>
            <a:r>
              <a:rPr lang="ru-RU" b="1" dirty="0" smtClean="0"/>
              <a:t>1.6. Новизна </a:t>
            </a:r>
          </a:p>
          <a:p>
            <a:r>
              <a:rPr lang="ru-RU" b="1" dirty="0" smtClean="0"/>
              <a:t>Оригинальность </a:t>
            </a:r>
          </a:p>
          <a:p>
            <a:r>
              <a:rPr lang="ru-RU" b="1" dirty="0" smtClean="0"/>
              <a:t>Уникальность</a:t>
            </a:r>
          </a:p>
          <a:p>
            <a:r>
              <a:rPr lang="ru-RU" b="1" dirty="0" smtClean="0"/>
              <a:t>Ранее не существовал </a:t>
            </a:r>
          </a:p>
          <a:p>
            <a:r>
              <a:rPr lang="ru-RU" b="1" dirty="0" smtClean="0"/>
              <a:t>Своеобразие, необычность </a:t>
            </a:r>
          </a:p>
          <a:p>
            <a:r>
              <a:rPr lang="ru-RU" b="1" dirty="0" smtClean="0"/>
              <a:t>Единственный в своем роде (проявление индивидуальности исполнителя)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Учебный (ученический) проект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образовательное </a:t>
            </a:r>
            <a:r>
              <a:rPr lang="ru-RU" b="1" dirty="0" smtClean="0"/>
              <a:t>событие, которое ориентировано на более глубокое изучение законченной учебной темы или учебного раздела, позволяющее  реализовать подход к обучению через опыт, через действие и предполагающая использование исследовательских и поисковых методов.</a:t>
            </a:r>
          </a:p>
          <a:p>
            <a:endParaRPr lang="ru-RU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4293096"/>
            <a:ext cx="2081808" cy="208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4704"/>
            <a:ext cx="77724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Система оценивания </a:t>
            </a:r>
            <a:br>
              <a:rPr lang="ru-RU" b="1" dirty="0" smtClean="0"/>
            </a:br>
            <a:r>
              <a:rPr lang="ru-RU" b="1" dirty="0" smtClean="0"/>
              <a:t>результатов обучающихся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420888"/>
            <a:ext cx="7772400" cy="424847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В основе БРС лежит несколько понятий:</a:t>
            </a:r>
          </a:p>
          <a:p>
            <a:r>
              <a:rPr lang="ru-RU" b="1" i="1" dirty="0" smtClean="0"/>
              <a:t>нормативный рейтинг - </a:t>
            </a:r>
            <a:r>
              <a:rPr lang="ru-RU" b="1" dirty="0" smtClean="0"/>
              <a:t>это максимально возможная сумма баллов, которую учащийся может набрать за весь </a:t>
            </a:r>
            <a:r>
              <a:rPr lang="ru-RU" b="1" dirty="0" smtClean="0"/>
              <a:t>период обучения</a:t>
            </a:r>
            <a:r>
              <a:rPr lang="ru-RU" b="1" dirty="0" smtClean="0"/>
              <a:t>. Нормативный рейтинг дисциплины «Биология» на профильном уровне составляет и 210 баллов;</a:t>
            </a:r>
          </a:p>
          <a:p>
            <a:r>
              <a:rPr lang="ru-RU" b="1" i="1" dirty="0" smtClean="0"/>
              <a:t>фактический рейтинг - </a:t>
            </a:r>
            <a:r>
              <a:rPr lang="ru-RU" b="1" dirty="0" smtClean="0"/>
              <a:t>это баллы, которые учащийся набирает по результатам контролей; </a:t>
            </a:r>
          </a:p>
          <a:p>
            <a:r>
              <a:rPr lang="ru-RU" b="1" i="1" dirty="0" smtClean="0"/>
              <a:t>пороговый рейтинг - </a:t>
            </a:r>
            <a:r>
              <a:rPr lang="ru-RU" b="1" dirty="0" smtClean="0"/>
              <a:t>это минимум баллов, набрав который учащийся будет считаться аттестованным по дисциплине.</a:t>
            </a:r>
          </a:p>
          <a:p>
            <a:r>
              <a:rPr lang="ru-RU" b="1" dirty="0" smtClean="0"/>
              <a:t>Проходной рейтинг </a:t>
            </a:r>
            <a:r>
              <a:rPr lang="ru-RU" b="1" dirty="0" smtClean="0"/>
              <a:t>- </a:t>
            </a:r>
            <a:r>
              <a:rPr lang="ru-RU" b="1" dirty="0" smtClean="0"/>
              <a:t>более 40% баллов, набранных за период обучения (полугодие, год).</a:t>
            </a:r>
          </a:p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980728"/>
            <a:ext cx="151216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268760"/>
            <a:ext cx="174128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9302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Обязательные объекты оценивания в каждом модуле: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492896"/>
            <a:ext cx="7772400" cy="3526904"/>
          </a:xfrm>
        </p:spPr>
        <p:txBody>
          <a:bodyPr>
            <a:normAutofit/>
          </a:bodyPr>
          <a:lstStyle/>
          <a:p>
            <a:pPr lvl="0"/>
            <a:r>
              <a:rPr lang="ru-RU" b="1" i="1" dirty="0" smtClean="0"/>
              <a:t>Проект </a:t>
            </a:r>
            <a:r>
              <a:rPr lang="ru-RU" b="1" dirty="0" smtClean="0"/>
              <a:t>(информационный, исследовательский, творческий, социальный, прикладной практико-ориентированный) – не менее 30% баллов от максимальной суммы баллов за весь модуль. Формы предъявления: электронный текст, презентация, буклет, стендовый доклад, модель, эссе...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Примерные критерии</a:t>
            </a:r>
            <a:br>
              <a:rPr lang="ru-RU" b="1" i="1" dirty="0" smtClean="0"/>
            </a:br>
            <a:r>
              <a:rPr lang="ru-RU" b="1" i="1" dirty="0" smtClean="0"/>
              <a:t> оценки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-актуальность и значимость темы – до 3 баллов;</a:t>
            </a:r>
          </a:p>
          <a:p>
            <a:r>
              <a:rPr lang="ru-RU" dirty="0" smtClean="0"/>
              <a:t>-полнота и достаточность результатов – до 10 баллов;</a:t>
            </a:r>
          </a:p>
          <a:p>
            <a:r>
              <a:rPr lang="ru-RU" dirty="0" smtClean="0"/>
              <a:t>-оригинальность решения проблемы – до 3 баллов;</a:t>
            </a:r>
          </a:p>
          <a:p>
            <a:r>
              <a:rPr lang="ru-RU" dirty="0" smtClean="0"/>
              <a:t>-уровень самостоятельности выполненной работы – до 7 баллов;</a:t>
            </a:r>
          </a:p>
          <a:p>
            <a:r>
              <a:rPr lang="ru-RU" dirty="0" smtClean="0"/>
              <a:t>-доказательность и наглядность представления результатов – до 7 баллов.</a:t>
            </a:r>
          </a:p>
          <a:p>
            <a:r>
              <a:rPr lang="ru-RU" dirty="0" smtClean="0"/>
              <a:t>-полнота ответов на вопросы – до 3 баллов.</a:t>
            </a:r>
          </a:p>
          <a:p>
            <a:endParaRPr lang="ru-RU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7584" y="188640"/>
            <a:ext cx="108012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otolia_29638970_Subscription_Monthly_X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764704"/>
            <a:ext cx="2047917" cy="299695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Структура презентации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– количество слайдов соответствует содержанию и продолжительности выступления (для 7-минутного выступления рекомендуется использовать не более 10 слайдов)</a:t>
            </a:r>
          </a:p>
          <a:p>
            <a:r>
              <a:rPr lang="ru-RU" b="1" dirty="0" smtClean="0"/>
              <a:t>– наличие титульного слайда</a:t>
            </a:r>
          </a:p>
          <a:p>
            <a:r>
              <a:rPr lang="ru-RU" b="1" dirty="0" smtClean="0"/>
              <a:t>– оформлены ссылки на все использованные источники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lyiyy-ycheloveychek-kartinki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573016"/>
            <a:ext cx="3746937" cy="31283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Текст на слайдах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556792"/>
            <a:ext cx="7772400" cy="4463008"/>
          </a:xfrm>
        </p:spPr>
        <p:txBody>
          <a:bodyPr>
            <a:normAutofit/>
          </a:bodyPr>
          <a:lstStyle/>
          <a:p>
            <a:r>
              <a:rPr lang="ru-RU" dirty="0" smtClean="0"/>
              <a:t>– </a:t>
            </a:r>
            <a:r>
              <a:rPr lang="ru-RU" b="1" dirty="0" smtClean="0"/>
              <a:t>текст на слайде представляет собой опорный конспект (ключевые слова, маркированный или нумерованный список), без полных предложений </a:t>
            </a:r>
          </a:p>
          <a:p>
            <a:r>
              <a:rPr lang="ru-RU" b="1" dirty="0" smtClean="0"/>
              <a:t>– наиболее важная информация выделяется с помощью цвета, размера, эффектов анимации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Наглядность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– иллюстрации помогают наиболее полно раскрыть тему, не отвлекают от содержания – иллюстрации хорошего качества, с четким изображением</a:t>
            </a:r>
          </a:p>
          <a:p>
            <a:r>
              <a:rPr lang="ru-RU" b="1" dirty="0" smtClean="0"/>
              <a:t>– используются средства наглядности информации (таблицы, схемы, графики...) </a:t>
            </a:r>
            <a:endParaRPr lang="ru-RU" b="1" dirty="0"/>
          </a:p>
        </p:txBody>
      </p:sp>
      <p:pic>
        <p:nvPicPr>
          <p:cNvPr id="4" name="Рисунок 3" descr="bigstock-D-Small-People-Diet-82358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7007" y="3933056"/>
            <a:ext cx="2438028" cy="2708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7727221-3d-small-person-man-putting-on-a-red-puzzle-in-cell-3d-image-White-background--Stock-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149080"/>
            <a:ext cx="2624816" cy="24208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Дизайн и настройка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– </a:t>
            </a:r>
            <a:r>
              <a:rPr lang="ru-RU" b="1" dirty="0" smtClean="0"/>
              <a:t>оформление слайдов соответствует теме, не препятствует восприятию содержания</a:t>
            </a:r>
          </a:p>
          <a:p>
            <a:r>
              <a:rPr lang="ru-RU" b="1" dirty="0" smtClean="0"/>
              <a:t>– для всех слайдов презентации используется один и тот же шаблон оформления</a:t>
            </a:r>
          </a:p>
          <a:p>
            <a:r>
              <a:rPr lang="ru-RU" b="1" dirty="0" smtClean="0"/>
              <a:t>– текст легко читается</a:t>
            </a:r>
          </a:p>
          <a:p>
            <a:r>
              <a:rPr lang="ru-RU" b="1" dirty="0" smtClean="0"/>
              <a:t>– презентация не перегружена эффектами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134</TotalTime>
  <Words>458</Words>
  <Application>Microsoft Office PowerPoint</Application>
  <PresentationFormat>Экран (4:3)</PresentationFormat>
  <Paragraphs>114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Справедливость</vt:lpstr>
      <vt:lpstr> Биология.   Объект оценивания:   учебный проект.     Мелкозерова Оксана Викторовна,    учитель биологии МБОУ «Добрянская СОШ№3»    высшей квалификационной категории</vt:lpstr>
      <vt:lpstr>Учебный (ученический) проект </vt:lpstr>
      <vt:lpstr>Система оценивания  результатов обучающихся  </vt:lpstr>
      <vt:lpstr>Обязательные объекты оценивания в каждом модуле: </vt:lpstr>
      <vt:lpstr>Примерные критерии  оценки проекта</vt:lpstr>
      <vt:lpstr>Структура презентации</vt:lpstr>
      <vt:lpstr>Текст на слайдах </vt:lpstr>
      <vt:lpstr>Наглядность  </vt:lpstr>
      <vt:lpstr>Дизайн и настройка </vt:lpstr>
      <vt:lpstr>Содержание</vt:lpstr>
      <vt:lpstr>Требования к выступлению  </vt:lpstr>
      <vt:lpstr>Примерные требования к презентации </vt:lpstr>
      <vt:lpstr>Презентация PowerPoint</vt:lpstr>
      <vt:lpstr>Презентация PowerPoint</vt:lpstr>
      <vt:lpstr>Презентация PowerPoint</vt:lpstr>
      <vt:lpstr>Оценка продукта проектной деятельности учащегося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Учебный проект</dc:title>
  <dc:creator>Оксана</dc:creator>
  <cp:lastModifiedBy>пк</cp:lastModifiedBy>
  <cp:revision>19</cp:revision>
  <dcterms:created xsi:type="dcterms:W3CDTF">2016-02-18T06:06:54Z</dcterms:created>
  <dcterms:modified xsi:type="dcterms:W3CDTF">2016-02-24T05:10:52Z</dcterms:modified>
</cp:coreProperties>
</file>