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0" r:id="rId6"/>
    <p:sldId id="262" r:id="rId7"/>
    <p:sldId id="263" r:id="rId8"/>
    <p:sldId id="261" r:id="rId9"/>
    <p:sldId id="264" r:id="rId10"/>
    <p:sldId id="265" r:id="rId11"/>
    <p:sldId id="266" r:id="rId12"/>
    <p:sldId id="275" r:id="rId13"/>
    <p:sldId id="277" r:id="rId14"/>
    <p:sldId id="267" r:id="rId15"/>
    <p:sldId id="273" r:id="rId16"/>
    <p:sldId id="268" r:id="rId17"/>
    <p:sldId id="269" r:id="rId18"/>
    <p:sldId id="272" r:id="rId19"/>
    <p:sldId id="276" r:id="rId20"/>
    <p:sldId id="270" r:id="rId21"/>
    <p:sldId id="271" r:id="rId22"/>
  </p:sldIdLst>
  <p:sldSz cx="9144000" cy="6858000" type="screen4x3"/>
  <p:notesSz cx="9942513" cy="676116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a:srgbClr val="422C16"/>
    <a:srgbClr val="0C788E"/>
    <a:srgbClr val="006666"/>
    <a:srgbClr val="0099CC"/>
    <a:srgbClr val="660066"/>
    <a:srgbClr val="660033"/>
    <a:srgbClr val="3333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3" autoAdjust="0"/>
    <p:restoredTop sz="94652" autoAdjust="0"/>
  </p:normalViewPr>
  <p:slideViewPr>
    <p:cSldViewPr>
      <p:cViewPr>
        <p:scale>
          <a:sx n="70" d="100"/>
          <a:sy n="70" d="100"/>
        </p:scale>
        <p:origin x="-1098"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8422" cy="33805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31790" y="0"/>
            <a:ext cx="4308422" cy="338058"/>
          </a:xfrm>
          <a:prstGeom prst="rect">
            <a:avLst/>
          </a:prstGeom>
        </p:spPr>
        <p:txBody>
          <a:bodyPr vert="horz" lIns="91440" tIns="45720" rIns="91440" bIns="45720" rtlCol="0"/>
          <a:lstStyle>
            <a:lvl1pPr algn="r">
              <a:defRPr sz="1200"/>
            </a:lvl1pPr>
          </a:lstStyle>
          <a:p>
            <a:fld id="{FB078BA8-B317-4234-9DED-86479626A2EF}" type="datetimeFigureOut">
              <a:rPr lang="ru-RU" smtClean="0"/>
              <a:pPr/>
              <a:t>19.02.2016</a:t>
            </a:fld>
            <a:endParaRPr lang="ru-RU"/>
          </a:p>
        </p:txBody>
      </p:sp>
      <p:sp>
        <p:nvSpPr>
          <p:cNvPr id="4" name="Нижний колонтитул 3"/>
          <p:cNvSpPr>
            <a:spLocks noGrp="1"/>
          </p:cNvSpPr>
          <p:nvPr>
            <p:ph type="ftr" sz="quarter" idx="2"/>
          </p:nvPr>
        </p:nvSpPr>
        <p:spPr>
          <a:xfrm>
            <a:off x="0" y="6421932"/>
            <a:ext cx="4308422" cy="33805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31790" y="6421932"/>
            <a:ext cx="4308422" cy="338058"/>
          </a:xfrm>
          <a:prstGeom prst="rect">
            <a:avLst/>
          </a:prstGeom>
        </p:spPr>
        <p:txBody>
          <a:bodyPr vert="horz" lIns="91440" tIns="45720" rIns="91440" bIns="45720" rtlCol="0" anchor="b"/>
          <a:lstStyle>
            <a:lvl1pPr algn="r">
              <a:defRPr sz="1200"/>
            </a:lvl1pPr>
          </a:lstStyle>
          <a:p>
            <a:fld id="{6C51DC27-32B2-424D-8549-64E80FE0F575}" type="slidenum">
              <a:rPr lang="ru-RU" smtClean="0"/>
              <a:pPr/>
              <a:t>‹#›</a:t>
            </a:fld>
            <a:endParaRPr lang="ru-RU"/>
          </a:p>
        </p:txBody>
      </p:sp>
    </p:spTree>
    <p:extLst>
      <p:ext uri="{BB962C8B-B14F-4D97-AF65-F5344CB8AC3E}">
        <p14:creationId xmlns:p14="http://schemas.microsoft.com/office/powerpoint/2010/main" val="17121125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0F24FFDE-8A8A-4228-A9E4-F23BAE3EBB9F}" type="slidenum">
              <a:rPr lang="es-ES"/>
              <a:pPr/>
              <a:t>‹#›</a:t>
            </a:fld>
            <a:endParaRPr lang="es-ES"/>
          </a:p>
        </p:txBody>
      </p:sp>
    </p:spTree>
    <p:extLst>
      <p:ext uri="{BB962C8B-B14F-4D97-AF65-F5344CB8AC3E}">
        <p14:creationId xmlns:p14="http://schemas.microsoft.com/office/powerpoint/2010/main" val="277478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10D4DB44-5501-486C-8DD0-D63CE24FC455}" type="slidenum">
              <a:rPr lang="es-ES"/>
              <a:pPr/>
              <a:t>‹#›</a:t>
            </a:fld>
            <a:endParaRPr lang="es-ES"/>
          </a:p>
        </p:txBody>
      </p:sp>
    </p:spTree>
    <p:extLst>
      <p:ext uri="{BB962C8B-B14F-4D97-AF65-F5344CB8AC3E}">
        <p14:creationId xmlns:p14="http://schemas.microsoft.com/office/powerpoint/2010/main" val="11373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A2601C47-E3D0-4527-896C-B867B8C55A72}" type="slidenum">
              <a:rPr lang="es-ES"/>
              <a:pPr/>
              <a:t>‹#›</a:t>
            </a:fld>
            <a:endParaRPr lang="es-ES"/>
          </a:p>
        </p:txBody>
      </p:sp>
    </p:spTree>
    <p:extLst>
      <p:ext uri="{BB962C8B-B14F-4D97-AF65-F5344CB8AC3E}">
        <p14:creationId xmlns:p14="http://schemas.microsoft.com/office/powerpoint/2010/main" val="20860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95DBAA75-A1A9-4A5A-B1BF-6E5E57C3D184}" type="slidenum">
              <a:rPr lang="es-ES"/>
              <a:pPr/>
              <a:t>‹#›</a:t>
            </a:fld>
            <a:endParaRPr lang="es-ES"/>
          </a:p>
        </p:txBody>
      </p:sp>
    </p:spTree>
    <p:extLst>
      <p:ext uri="{BB962C8B-B14F-4D97-AF65-F5344CB8AC3E}">
        <p14:creationId xmlns:p14="http://schemas.microsoft.com/office/powerpoint/2010/main" val="297500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8194FD83-8F02-4B8F-BE7D-33BFDBC22C1C}" type="slidenum">
              <a:rPr lang="es-ES"/>
              <a:pPr/>
              <a:t>‹#›</a:t>
            </a:fld>
            <a:endParaRPr lang="es-ES"/>
          </a:p>
        </p:txBody>
      </p:sp>
    </p:spTree>
    <p:extLst>
      <p:ext uri="{BB962C8B-B14F-4D97-AF65-F5344CB8AC3E}">
        <p14:creationId xmlns:p14="http://schemas.microsoft.com/office/powerpoint/2010/main" val="11420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C985A73C-9496-4132-BBD8-9B538FA33C3D}" type="slidenum">
              <a:rPr lang="es-ES"/>
              <a:pPr/>
              <a:t>‹#›</a:t>
            </a:fld>
            <a:endParaRPr lang="es-ES"/>
          </a:p>
        </p:txBody>
      </p:sp>
    </p:spTree>
    <p:extLst>
      <p:ext uri="{BB962C8B-B14F-4D97-AF65-F5344CB8AC3E}">
        <p14:creationId xmlns:p14="http://schemas.microsoft.com/office/powerpoint/2010/main" val="253602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905B12CE-55AF-42C0-9333-30FE8916D667}" type="slidenum">
              <a:rPr lang="es-ES"/>
              <a:pPr/>
              <a:t>‹#›</a:t>
            </a:fld>
            <a:endParaRPr lang="es-ES"/>
          </a:p>
        </p:txBody>
      </p:sp>
    </p:spTree>
    <p:extLst>
      <p:ext uri="{BB962C8B-B14F-4D97-AF65-F5344CB8AC3E}">
        <p14:creationId xmlns:p14="http://schemas.microsoft.com/office/powerpoint/2010/main" val="9939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904249C1-5D11-4D9D-80BB-90BDD8C7A37C}" type="slidenum">
              <a:rPr lang="es-ES"/>
              <a:pPr/>
              <a:t>‹#›</a:t>
            </a:fld>
            <a:endParaRPr lang="es-ES"/>
          </a:p>
        </p:txBody>
      </p:sp>
    </p:spTree>
    <p:extLst>
      <p:ext uri="{BB962C8B-B14F-4D97-AF65-F5344CB8AC3E}">
        <p14:creationId xmlns:p14="http://schemas.microsoft.com/office/powerpoint/2010/main" val="110277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94B90A5D-9D5F-403E-8539-08A06118BA24}" type="slidenum">
              <a:rPr lang="es-ES"/>
              <a:pPr/>
              <a:t>‹#›</a:t>
            </a:fld>
            <a:endParaRPr lang="es-ES"/>
          </a:p>
        </p:txBody>
      </p:sp>
    </p:spTree>
    <p:extLst>
      <p:ext uri="{BB962C8B-B14F-4D97-AF65-F5344CB8AC3E}">
        <p14:creationId xmlns:p14="http://schemas.microsoft.com/office/powerpoint/2010/main" val="414989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1B5B90C6-B840-4E01-94C5-2D7598633B18}" type="slidenum">
              <a:rPr lang="es-ES"/>
              <a:pPr/>
              <a:t>‹#›</a:t>
            </a:fld>
            <a:endParaRPr lang="es-ES"/>
          </a:p>
        </p:txBody>
      </p:sp>
    </p:spTree>
    <p:extLst>
      <p:ext uri="{BB962C8B-B14F-4D97-AF65-F5344CB8AC3E}">
        <p14:creationId xmlns:p14="http://schemas.microsoft.com/office/powerpoint/2010/main" val="391719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8584063D-D24A-4217-88A2-1F24768EECED}" type="slidenum">
              <a:rPr lang="es-ES"/>
              <a:pPr/>
              <a:t>‹#›</a:t>
            </a:fld>
            <a:endParaRPr lang="es-ES"/>
          </a:p>
        </p:txBody>
      </p:sp>
    </p:spTree>
    <p:extLst>
      <p:ext uri="{BB962C8B-B14F-4D97-AF65-F5344CB8AC3E}">
        <p14:creationId xmlns:p14="http://schemas.microsoft.com/office/powerpoint/2010/main" val="154600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D1A106-F053-4019-97B9-122F7F7E9DDF}"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1403" y="116632"/>
            <a:ext cx="9005093" cy="1384995"/>
          </a:xfrm>
          <a:prstGeom prst="rect">
            <a:avLst/>
          </a:prstGeom>
          <a:noFill/>
        </p:spPr>
        <p:txBody>
          <a:bodyPr wrap="square" rtlCol="0">
            <a:spAutoFit/>
          </a:bodyPr>
          <a:lstStyle/>
          <a:p>
            <a:pPr algn="ctr"/>
            <a:r>
              <a:rPr lang="ru-RU" sz="2000" b="1" dirty="0">
                <a:latin typeface="Times New Roman" pitchFamily="18" charset="0"/>
                <a:cs typeface="Times New Roman" pitchFamily="18" charset="0"/>
              </a:rPr>
              <a:t>Презентационное мероприятие НИУ ВШЭ – 18.02.2016</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Семинар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Балльно</a:t>
            </a:r>
            <a:r>
              <a:rPr lang="ru-RU" sz="2000" b="1" dirty="0">
                <a:latin typeface="Times New Roman" pitchFamily="18" charset="0"/>
                <a:cs typeface="Times New Roman" pitchFamily="18" charset="0"/>
              </a:rPr>
              <a:t>-рейтинговая система оценивания образовательных результатов обучающихся как ресурс </a:t>
            </a:r>
            <a:r>
              <a:rPr lang="ru-RU" sz="2000" b="1" dirty="0" smtClean="0">
                <a:latin typeface="Times New Roman" pitchFamily="18" charset="0"/>
                <a:cs typeface="Times New Roman" pitchFamily="18" charset="0"/>
              </a:rPr>
              <a:t>повышения качества образования"</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10" name="TextBox 9"/>
          <p:cNvSpPr txBox="1"/>
          <p:nvPr/>
        </p:nvSpPr>
        <p:spPr>
          <a:xfrm>
            <a:off x="0" y="5934670"/>
            <a:ext cx="9144000" cy="1384995"/>
          </a:xfrm>
          <a:prstGeom prst="rect">
            <a:avLst/>
          </a:prstGeom>
          <a:solidFill>
            <a:srgbClr val="FF2F2F"/>
          </a:solidFill>
        </p:spPr>
        <p:txBody>
          <a:bodyPr wrap="square" rtlCol="0">
            <a:spAutoFit/>
          </a:bodyPr>
          <a:lstStyle/>
          <a:p>
            <a:pPr algn="ctr"/>
            <a:endParaRPr lang="ru-RU" i="1" dirty="0" smtClean="0">
              <a:latin typeface="Times New Roman" pitchFamily="18" charset="0"/>
              <a:cs typeface="Times New Roman" pitchFamily="18" charset="0"/>
            </a:endParaRPr>
          </a:p>
          <a:p>
            <a:pPr algn="ctr"/>
            <a:r>
              <a:rPr lang="ru-RU" sz="2400" b="1" i="1" dirty="0" smtClean="0">
                <a:solidFill>
                  <a:schemeClr val="bg1"/>
                </a:solidFill>
                <a:latin typeface="Times New Roman" pitchFamily="18" charset="0"/>
                <a:cs typeface="Times New Roman" pitchFamily="18" charset="0"/>
              </a:rPr>
              <a:t>Полушкина Вера Валентиновна,</a:t>
            </a:r>
          </a:p>
          <a:p>
            <a:pPr algn="ctr"/>
            <a:r>
              <a:rPr lang="ru-RU" sz="2400" b="1" i="1" dirty="0" smtClean="0">
                <a:solidFill>
                  <a:schemeClr val="bg1"/>
                </a:solidFill>
                <a:latin typeface="Times New Roman" pitchFamily="18" charset="0"/>
                <a:cs typeface="Times New Roman" pitchFamily="18" charset="0"/>
              </a:rPr>
              <a:t> учитель математики МБОУ «</a:t>
            </a:r>
            <a:r>
              <a:rPr lang="ru-RU" sz="2400" b="1" i="1" dirty="0" err="1" smtClean="0">
                <a:solidFill>
                  <a:schemeClr val="bg1"/>
                </a:solidFill>
                <a:latin typeface="Times New Roman" pitchFamily="18" charset="0"/>
                <a:cs typeface="Times New Roman" pitchFamily="18" charset="0"/>
              </a:rPr>
              <a:t>Добрянская</a:t>
            </a:r>
            <a:r>
              <a:rPr lang="ru-RU" sz="2400" b="1" i="1" dirty="0" smtClean="0">
                <a:solidFill>
                  <a:schemeClr val="bg1"/>
                </a:solidFill>
                <a:latin typeface="Times New Roman" pitchFamily="18" charset="0"/>
                <a:cs typeface="Times New Roman" pitchFamily="18" charset="0"/>
              </a:rPr>
              <a:t> СОШ № 3»</a:t>
            </a:r>
          </a:p>
          <a:p>
            <a:pPr algn="ctr"/>
            <a:endParaRPr lang="ru-RU"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4041" t="21485" r="17702" b="58593"/>
          <a:stretch>
            <a:fillRect/>
          </a:stretch>
        </p:blipFill>
        <p:spPr bwMode="auto">
          <a:xfrm>
            <a:off x="0" y="1501626"/>
            <a:ext cx="9144000" cy="1927373"/>
          </a:xfrm>
          <a:prstGeom prst="rect">
            <a:avLst/>
          </a:prstGeom>
          <a:noFill/>
          <a:ln w="9525">
            <a:noFill/>
            <a:miter lim="800000"/>
            <a:headEnd/>
            <a:tailEnd/>
          </a:ln>
        </p:spPr>
      </p:pic>
      <p:sp>
        <p:nvSpPr>
          <p:cNvPr id="8" name="Прямоугольник 7"/>
          <p:cNvSpPr/>
          <p:nvPr/>
        </p:nvSpPr>
        <p:spPr>
          <a:xfrm>
            <a:off x="0" y="1501627"/>
            <a:ext cx="9144000" cy="4070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Times New Roman" pitchFamily="18" charset="0"/>
              <a:cs typeface="Times New Roman" pitchFamily="18" charset="0"/>
            </a:endParaRPr>
          </a:p>
        </p:txBody>
      </p:sp>
      <p:sp>
        <p:nvSpPr>
          <p:cNvPr id="1027" name="Rectangle 3"/>
          <p:cNvSpPr>
            <a:spLocks noChangeArrowheads="1"/>
          </p:cNvSpPr>
          <p:nvPr/>
        </p:nvSpPr>
        <p:spPr bwMode="auto">
          <a:xfrm>
            <a:off x="0" y="2595041"/>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b="1" dirty="0"/>
              <a:t>Математика. Объекты оценивания: </a:t>
            </a:r>
          </a:p>
          <a:p>
            <a:pPr algn="ctr"/>
            <a:r>
              <a:rPr lang="ru-RU" sz="2800" b="1" dirty="0"/>
              <a:t>учебный  проект по теории чисел;</a:t>
            </a:r>
          </a:p>
          <a:p>
            <a:pPr algn="ctr"/>
            <a:r>
              <a:rPr lang="ru-RU" sz="2800" b="1" dirty="0"/>
              <a:t>поисково-исследовательский проект «Функциональные зависимости в различных областях жизнедеятельности человека».</a:t>
            </a:r>
            <a:endParaRPr kumimoji="0" lang="ru-RU" sz="28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323439"/>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ПОКАЖЕМ ЭТО НА ПРИМЕРЕ 2 МОДУЛЯ «ЧИСЛА И ЧИСЛОВЫЕ ФУНКЦИИ»</a:t>
            </a:r>
          </a:p>
          <a:p>
            <a:pPr algn="ctr"/>
            <a:r>
              <a:rPr lang="ru-RU" sz="2400" dirty="0" smtClean="0">
                <a:latin typeface="Times New Roman" pitchFamily="18" charset="0"/>
                <a:cs typeface="Times New Roman" pitchFamily="18" charset="0"/>
              </a:rPr>
              <a:t>ОСНОВНОЕ СОДЕРЖАНИЕ МОДУЛЯ 2 (50 БАЛЛОВ)</a:t>
            </a:r>
            <a:endParaRPr lang="ru-RU" sz="2400" dirty="0">
              <a:latin typeface="Times New Roman" pitchFamily="18" charset="0"/>
              <a:cs typeface="Times New Roman" pitchFamily="18" charset="0"/>
            </a:endParaRPr>
          </a:p>
        </p:txBody>
      </p:sp>
      <p:sp>
        <p:nvSpPr>
          <p:cNvPr id="2" name="Прямоугольник 1"/>
          <p:cNvSpPr/>
          <p:nvPr/>
        </p:nvSpPr>
        <p:spPr>
          <a:xfrm>
            <a:off x="179512" y="1939489"/>
            <a:ext cx="8856984" cy="4708981"/>
          </a:xfrm>
          <a:prstGeom prst="rect">
            <a:avLst/>
          </a:prstGeom>
        </p:spPr>
        <p:txBody>
          <a:bodyPr wrap="square">
            <a:spAutoFit/>
          </a:bodyPr>
          <a:lstStyle/>
          <a:p>
            <a:pPr marL="342900" indent="-342900">
              <a:buFont typeface="+mj-lt"/>
              <a:buAutoNum type="arabicPeriod"/>
            </a:pPr>
            <a:r>
              <a:rPr lang="ru-RU" sz="1500" dirty="0" smtClean="0">
                <a:latin typeface="Times New Roman" pitchFamily="18" charset="0"/>
                <a:cs typeface="Times New Roman" pitchFamily="18" charset="0"/>
              </a:rPr>
              <a:t>Действительные </a:t>
            </a:r>
            <a:r>
              <a:rPr lang="ru-RU" sz="1500" dirty="0">
                <a:latin typeface="Times New Roman" pitchFamily="18" charset="0"/>
                <a:cs typeface="Times New Roman" pitchFamily="18" charset="0"/>
              </a:rPr>
              <a:t>числа (17 ч. =17б)</a:t>
            </a:r>
          </a:p>
          <a:p>
            <a:pPr marL="800100" lvl="1" indent="-342900">
              <a:buFont typeface="+mj-lt"/>
              <a:buAutoNum type="arabicPeriod"/>
            </a:pPr>
            <a:r>
              <a:rPr lang="ru-RU" sz="1500" dirty="0">
                <a:latin typeface="Times New Roman" pitchFamily="18" charset="0"/>
                <a:cs typeface="Times New Roman" pitchFamily="18" charset="0"/>
              </a:rPr>
              <a:t>Натуральные и целые числа. Делимость чисел.</a:t>
            </a:r>
          </a:p>
          <a:p>
            <a:pPr marL="800100" lvl="1" indent="-342900">
              <a:buFont typeface="+mj-lt"/>
              <a:buAutoNum type="arabicPeriod"/>
            </a:pPr>
            <a:r>
              <a:rPr lang="ru-RU" sz="1500" dirty="0">
                <a:latin typeface="Times New Roman" pitchFamily="18" charset="0"/>
                <a:cs typeface="Times New Roman" pitchFamily="18" charset="0"/>
              </a:rPr>
              <a:t>Рациональные числа.</a:t>
            </a:r>
          </a:p>
          <a:p>
            <a:pPr marL="800100" lvl="1" indent="-342900">
              <a:buFont typeface="+mj-lt"/>
              <a:buAutoNum type="arabicPeriod"/>
            </a:pPr>
            <a:r>
              <a:rPr lang="ru-RU" sz="1500" dirty="0">
                <a:latin typeface="Times New Roman" pitchFamily="18" charset="0"/>
                <a:cs typeface="Times New Roman" pitchFamily="18" charset="0"/>
              </a:rPr>
              <a:t>Иррациональные числа.</a:t>
            </a:r>
          </a:p>
          <a:p>
            <a:pPr marL="800100" lvl="1" indent="-342900">
              <a:buFont typeface="+mj-lt"/>
              <a:buAutoNum type="arabicPeriod"/>
            </a:pPr>
            <a:r>
              <a:rPr lang="ru-RU" sz="1500" dirty="0">
                <a:latin typeface="Times New Roman" pitchFamily="18" charset="0"/>
                <a:cs typeface="Times New Roman" pitchFamily="18" charset="0"/>
              </a:rPr>
              <a:t>Множество действительных чисел.</a:t>
            </a:r>
          </a:p>
          <a:p>
            <a:pPr marL="800100" lvl="1" indent="-342900">
              <a:buFont typeface="+mj-lt"/>
              <a:buAutoNum type="arabicPeriod"/>
            </a:pPr>
            <a:r>
              <a:rPr lang="ru-RU" sz="1500" dirty="0">
                <a:latin typeface="Times New Roman" pitchFamily="18" charset="0"/>
                <a:cs typeface="Times New Roman" pitchFamily="18" charset="0"/>
              </a:rPr>
              <a:t>Модуль действительного числа.</a:t>
            </a:r>
          </a:p>
          <a:p>
            <a:pPr marL="800100" lvl="1" indent="-342900">
              <a:buFont typeface="+mj-lt"/>
              <a:buAutoNum type="arabicPeriod"/>
            </a:pPr>
            <a:r>
              <a:rPr lang="ru-RU" sz="1500" dirty="0">
                <a:latin typeface="Times New Roman" pitchFamily="18" charset="0"/>
                <a:cs typeface="Times New Roman" pitchFamily="18" charset="0"/>
              </a:rPr>
              <a:t>Метод математической индукции</a:t>
            </a:r>
          </a:p>
          <a:p>
            <a:pPr marL="342900" lvl="0" indent="-342900">
              <a:buFont typeface="+mj-lt"/>
              <a:buAutoNum type="arabicPeriod"/>
            </a:pPr>
            <a:r>
              <a:rPr lang="ru-RU" sz="1500" dirty="0">
                <a:latin typeface="Times New Roman" pitchFamily="18" charset="0"/>
                <a:cs typeface="Times New Roman" pitchFamily="18" charset="0"/>
              </a:rPr>
              <a:t>Комплексные числа. (13ч.=13б)</a:t>
            </a:r>
          </a:p>
          <a:p>
            <a:pPr marL="800100" lvl="1" indent="-342900">
              <a:buFont typeface="+mj-lt"/>
              <a:buAutoNum type="arabicPeriod"/>
            </a:pPr>
            <a:r>
              <a:rPr lang="ru-RU" sz="1500" dirty="0">
                <a:latin typeface="Times New Roman" pitchFamily="18" charset="0"/>
                <a:cs typeface="Times New Roman" pitchFamily="18" charset="0"/>
              </a:rPr>
              <a:t>Комплексные числа и арифметические операции над ними.</a:t>
            </a:r>
          </a:p>
          <a:p>
            <a:pPr marL="800100" lvl="1" indent="-342900">
              <a:buFont typeface="+mj-lt"/>
              <a:buAutoNum type="arabicPeriod"/>
            </a:pPr>
            <a:r>
              <a:rPr lang="ru-RU" sz="1500" dirty="0">
                <a:latin typeface="Times New Roman" pitchFamily="18" charset="0"/>
                <a:cs typeface="Times New Roman" pitchFamily="18" charset="0"/>
              </a:rPr>
              <a:t>Комплексные числа и координатная плоскость.</a:t>
            </a:r>
          </a:p>
          <a:p>
            <a:pPr marL="800100" lvl="1" indent="-342900">
              <a:buFont typeface="+mj-lt"/>
              <a:buAutoNum type="arabicPeriod"/>
            </a:pPr>
            <a:r>
              <a:rPr lang="ru-RU" sz="1500" dirty="0">
                <a:latin typeface="Times New Roman" pitchFamily="18" charset="0"/>
                <a:cs typeface="Times New Roman" pitchFamily="18" charset="0"/>
              </a:rPr>
              <a:t>Тригонометрическая форма записи комплексного числа.</a:t>
            </a:r>
          </a:p>
          <a:p>
            <a:pPr marL="800100" lvl="1" indent="-342900">
              <a:buFont typeface="+mj-lt"/>
              <a:buAutoNum type="arabicPeriod"/>
            </a:pPr>
            <a:r>
              <a:rPr lang="ru-RU" sz="1500" dirty="0">
                <a:latin typeface="Times New Roman" pitchFamily="18" charset="0"/>
                <a:cs typeface="Times New Roman" pitchFamily="18" charset="0"/>
              </a:rPr>
              <a:t>Комплексные числа и квадратные уравнения.</a:t>
            </a:r>
          </a:p>
          <a:p>
            <a:pPr marL="800100" lvl="1" indent="-342900">
              <a:buFont typeface="+mj-lt"/>
              <a:buAutoNum type="arabicPeriod"/>
            </a:pPr>
            <a:r>
              <a:rPr lang="ru-RU" sz="1500" dirty="0">
                <a:latin typeface="Times New Roman" pitchFamily="18" charset="0"/>
                <a:cs typeface="Times New Roman" pitchFamily="18" charset="0"/>
              </a:rPr>
              <a:t>Возведение комплексного числа в степень. Извлечение кубического корня из комплексного числа.</a:t>
            </a:r>
          </a:p>
          <a:p>
            <a:pPr marL="342900" lvl="0" indent="-342900">
              <a:buFont typeface="+mj-lt"/>
              <a:buAutoNum type="arabicPeriod"/>
            </a:pPr>
            <a:r>
              <a:rPr lang="ru-RU" sz="1500" dirty="0">
                <a:latin typeface="Times New Roman" pitchFamily="18" charset="0"/>
                <a:cs typeface="Times New Roman" pitchFamily="18" charset="0"/>
              </a:rPr>
              <a:t>Числовые функции (20 ч=20б.)</a:t>
            </a:r>
          </a:p>
          <a:p>
            <a:pPr marL="800100" lvl="1" indent="-342900">
              <a:buFont typeface="+mj-lt"/>
              <a:buAutoNum type="arabicPeriod"/>
            </a:pPr>
            <a:r>
              <a:rPr lang="ru-RU" sz="1500" dirty="0">
                <a:latin typeface="Times New Roman" pitchFamily="18" charset="0"/>
                <a:cs typeface="Times New Roman" pitchFamily="18" charset="0"/>
              </a:rPr>
              <a:t>Определение числовой функции и способы ее задания.</a:t>
            </a:r>
          </a:p>
          <a:p>
            <a:pPr marL="800100" lvl="1" indent="-342900">
              <a:buFont typeface="+mj-lt"/>
              <a:buAutoNum type="arabicPeriod"/>
            </a:pPr>
            <a:r>
              <a:rPr lang="ru-RU" sz="1500" dirty="0">
                <a:latin typeface="Times New Roman" pitchFamily="18" charset="0"/>
                <a:cs typeface="Times New Roman" pitchFamily="18" charset="0"/>
              </a:rPr>
              <a:t>Свойства функций.</a:t>
            </a:r>
          </a:p>
          <a:p>
            <a:pPr marL="800100" lvl="1" indent="-342900">
              <a:buFont typeface="+mj-lt"/>
              <a:buAutoNum type="arabicPeriod"/>
            </a:pPr>
            <a:r>
              <a:rPr lang="ru-RU" sz="1500" dirty="0">
                <a:latin typeface="Times New Roman" pitchFamily="18" charset="0"/>
                <a:cs typeface="Times New Roman" pitchFamily="18" charset="0"/>
              </a:rPr>
              <a:t>Периодические функции.</a:t>
            </a:r>
          </a:p>
          <a:p>
            <a:pPr marL="800100" lvl="1" indent="-342900">
              <a:buFont typeface="+mj-lt"/>
              <a:buAutoNum type="arabicPeriod"/>
            </a:pPr>
            <a:r>
              <a:rPr lang="ru-RU" sz="1500" dirty="0">
                <a:latin typeface="Times New Roman" pitchFamily="18" charset="0"/>
                <a:cs typeface="Times New Roman" pitchFamily="18" charset="0"/>
              </a:rPr>
              <a:t>Обратные функции </a:t>
            </a:r>
          </a:p>
          <a:p>
            <a:pPr marL="342900" indent="-342900" algn="just" defTabSz="196850">
              <a:buFont typeface="+mj-lt"/>
              <a:buAutoNum type="arabicPeriod"/>
            </a:pPr>
            <a:endParaRPr lang="ru-RU" sz="1500" i="1" dirty="0">
              <a:latin typeface="Times New Roman" pitchFamily="18" charset="0"/>
              <a:cs typeface="Times New Roman" pitchFamily="18" charset="0"/>
            </a:endParaRP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1018275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384995"/>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ctr"/>
            <a:r>
              <a:rPr lang="ru-RU" sz="2800" b="1" dirty="0" smtClean="0">
                <a:latin typeface="Times New Roman" pitchFamily="18" charset="0"/>
                <a:cs typeface="Times New Roman" pitchFamily="18" charset="0"/>
              </a:rPr>
              <a:t>1. поисково-исследовательский проект по теории чисел  (15 баллов)</a:t>
            </a:r>
            <a:endParaRPr lang="ru-RU" sz="2800" b="1" dirty="0">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
        <p:nvSpPr>
          <p:cNvPr id="2" name="Прямоугольник 1"/>
          <p:cNvSpPr/>
          <p:nvPr/>
        </p:nvSpPr>
        <p:spPr>
          <a:xfrm>
            <a:off x="143508" y="2060848"/>
            <a:ext cx="8856984" cy="3477875"/>
          </a:xfrm>
          <a:prstGeom prst="rect">
            <a:avLst/>
          </a:prstGeom>
        </p:spPr>
        <p:txBody>
          <a:bodyPr wrap="square">
            <a:spAutoFit/>
          </a:bodyPr>
          <a:lstStyle/>
          <a:p>
            <a:pPr algn="ctr"/>
            <a:r>
              <a:rPr lang="ru-RU" sz="2000" b="1" u="sng" dirty="0" smtClean="0">
                <a:latin typeface="Times New Roman" pitchFamily="18" charset="0"/>
                <a:cs typeface="Times New Roman" pitchFamily="18" charset="0"/>
              </a:rPr>
              <a:t> </a:t>
            </a:r>
            <a:r>
              <a:rPr lang="ru-RU" sz="2000" b="1" u="sng" dirty="0">
                <a:latin typeface="Times New Roman" pitchFamily="18" charset="0"/>
                <a:cs typeface="Times New Roman" pitchFamily="18" charset="0"/>
              </a:rPr>
              <a:t>Д</a:t>
            </a:r>
            <a:r>
              <a:rPr lang="ru-RU" sz="2000" b="1" u="sng" dirty="0" smtClean="0">
                <a:latin typeface="Times New Roman" pitchFamily="18" charset="0"/>
                <a:cs typeface="Times New Roman" pitchFamily="18" charset="0"/>
              </a:rPr>
              <a:t>ля </a:t>
            </a:r>
            <a:r>
              <a:rPr lang="ru-RU" sz="2000" b="1" u="sng" dirty="0">
                <a:latin typeface="Times New Roman" pitchFamily="18" charset="0"/>
                <a:cs typeface="Times New Roman" pitchFamily="18" charset="0"/>
              </a:rPr>
              <a:t>решения заданий части 2 ЕГЭ (типа С) учащийся должен уметь проводить самостоятельное исследование. </a:t>
            </a:r>
            <a:endParaRPr lang="ru-RU" sz="2000" b="1" u="sng" dirty="0" smtClean="0">
              <a:latin typeface="Times New Roman" pitchFamily="18" charset="0"/>
              <a:cs typeface="Times New Roman" pitchFamily="18" charset="0"/>
            </a:endParaRPr>
          </a:p>
          <a:p>
            <a:pPr algn="ctr"/>
            <a:endParaRPr lang="ru-RU" sz="2000" b="1" u="sng"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Научить </a:t>
            </a:r>
            <a:r>
              <a:rPr lang="ru-RU" sz="2000" dirty="0">
                <a:latin typeface="Times New Roman" pitchFamily="18" charset="0"/>
                <a:cs typeface="Times New Roman" pitchFamily="18" charset="0"/>
              </a:rPr>
              <a:t>их решать такие задания путем </a:t>
            </a:r>
            <a:r>
              <a:rPr lang="ru-RU" sz="2000" dirty="0" err="1">
                <a:latin typeface="Times New Roman" pitchFamily="18" charset="0"/>
                <a:cs typeface="Times New Roman" pitchFamily="18" charset="0"/>
              </a:rPr>
              <a:t>прорешивания</a:t>
            </a:r>
            <a:r>
              <a:rPr lang="ru-RU" sz="2000" dirty="0">
                <a:latin typeface="Times New Roman" pitchFamily="18" charset="0"/>
                <a:cs typeface="Times New Roman" pitchFamily="18" charset="0"/>
              </a:rPr>
              <a:t> различных видов таких заданий на доске учителем невозможно, так как если они поймут это решение, то применить эти знания  все равно не смогут в силу того, что реальные задания части С ЕГЭ (начиная с С4) не похожи на все предыдущие.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Здесь необходимо умение выполнять самостоятельное исследование. Поэтому учащийся должен выполнять поисково-исследовательские проекты с целью обучения данному виду деятельности, необходимому для успешной сдачи части 2 ЕГЭ по математике.</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413251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384995"/>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ctr"/>
            <a:r>
              <a:rPr lang="ru-RU" sz="2800" b="1" dirty="0" smtClean="0">
                <a:latin typeface="Times New Roman" pitchFamily="18" charset="0"/>
                <a:cs typeface="Times New Roman" pitchFamily="18" charset="0"/>
              </a:rPr>
              <a:t>1. поисково-исследовательский проект по теории чисел  (15 баллов)</a:t>
            </a:r>
            <a:endParaRPr lang="ru-RU" sz="2800" b="1" dirty="0">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
        <p:nvSpPr>
          <p:cNvPr id="2" name="Прямоугольник 1"/>
          <p:cNvSpPr/>
          <p:nvPr/>
        </p:nvSpPr>
        <p:spPr>
          <a:xfrm>
            <a:off x="143508" y="2060848"/>
            <a:ext cx="8856984" cy="4278094"/>
          </a:xfrm>
          <a:prstGeom prst="rect">
            <a:avLst/>
          </a:prstGeom>
        </p:spPr>
        <p:txBody>
          <a:bodyPr wrap="square">
            <a:spAutoFit/>
          </a:bodyPr>
          <a:lstStyle/>
          <a:p>
            <a:pPr algn="just"/>
            <a:r>
              <a:rPr lang="ru-RU" sz="1600" b="1" dirty="0" smtClean="0">
                <a:latin typeface="Times New Roman" pitchFamily="18" charset="0"/>
                <a:cs typeface="Times New Roman" pitchFamily="18" charset="0"/>
              </a:rPr>
              <a:t>Проектно-исследовательская деятельность</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деятельность</a:t>
            </a:r>
            <a:r>
              <a:rPr lang="ru-RU" sz="1600" dirty="0" smtClean="0">
                <a:latin typeface="Times New Roman" pitchFamily="18" charset="0"/>
                <a:cs typeface="Times New Roman" pitchFamily="18" charset="0"/>
              </a:rPr>
              <a:t> по проектированию собственного исследования, предполагающая выделение целей и задач, выделение принципов отбора методик, планирование хода исследования, определение ожидаемых результатов, оценка реализуемости исследования, определение необходимых ресурсов.  </a:t>
            </a:r>
          </a:p>
          <a:p>
            <a:pPr algn="just"/>
            <a:r>
              <a:rPr lang="ru-RU" sz="1600"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Поисково</a:t>
            </a:r>
            <a:r>
              <a:rPr lang="ru-RU" sz="1600" b="1" dirty="0" smtClean="0">
                <a:latin typeface="Times New Roman" pitchFamily="18" charset="0"/>
                <a:cs typeface="Times New Roman" pitchFamily="18" charset="0"/>
              </a:rPr>
              <a:t> – исследовательский проект:</a:t>
            </a:r>
            <a:endParaRPr lang="ru-RU" sz="16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Требует четкой структуры, обозначенных целей, актуальности предметов исследования,</a:t>
            </a:r>
          </a:p>
          <a:p>
            <a:pPr algn="just"/>
            <a:r>
              <a:rPr lang="ru-RU" sz="1600" dirty="0" smtClean="0">
                <a:latin typeface="Times New Roman" pitchFamily="18" charset="0"/>
                <a:cs typeface="Times New Roman" pitchFamily="18" charset="0"/>
              </a:rPr>
              <a:t>продуманных методов обработки результатов исследования.  </a:t>
            </a:r>
          </a:p>
          <a:p>
            <a:pPr algn="just"/>
            <a:r>
              <a:rPr lang="ru-RU" sz="1600" b="1" dirty="0" smtClean="0">
                <a:latin typeface="Times New Roman" pitchFamily="18" charset="0"/>
                <a:cs typeface="Times New Roman" pitchFamily="18" charset="0"/>
              </a:rPr>
              <a:t>ЦЕЛЬ: </a:t>
            </a:r>
            <a:r>
              <a:rPr lang="ru-RU" sz="1600" dirty="0" smtClean="0">
                <a:latin typeface="Times New Roman" pitchFamily="18" charset="0"/>
                <a:cs typeface="Times New Roman" pitchFamily="18" charset="0"/>
              </a:rPr>
              <a:t>Расширение кругозора, формирование устойчивого интереса к исследовательской деятельности.</a:t>
            </a:r>
          </a:p>
          <a:p>
            <a:pPr algn="just"/>
            <a:r>
              <a:rPr lang="ru-RU" sz="1600" b="1" dirty="0" smtClean="0">
                <a:latin typeface="Times New Roman" pitchFamily="18" charset="0"/>
                <a:cs typeface="Times New Roman" pitchFamily="18" charset="0"/>
              </a:rPr>
              <a:t> ЗАДАЧИ проекта:</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Формирование навыков сбора и обработки  информации, развитие умений и навыков при проведении экспериментаторской деятельности, закрепление и систематизация знаний в различных областях математики.  </a:t>
            </a:r>
          </a:p>
          <a:p>
            <a:pPr algn="just"/>
            <a:r>
              <a:rPr lang="ru-RU" sz="1600" dirty="0" smtClean="0">
                <a:latin typeface="Times New Roman" pitchFamily="18" charset="0"/>
                <a:cs typeface="Times New Roman" pitchFamily="18" charset="0"/>
              </a:rPr>
              <a:t>	Задания для этих проектов могут быть взяты непосредственно из работ ЕГЭ предыдущих лет – задание С7, или можно давать различные олимпиадные задачи по теории чисел. </a:t>
            </a:r>
          </a:p>
          <a:p>
            <a:pPr algn="just"/>
            <a:r>
              <a:rPr lang="ru-RU" sz="1600" dirty="0" smtClean="0">
                <a:latin typeface="Times New Roman" pitchFamily="18" charset="0"/>
                <a:cs typeface="Times New Roman" pitchFamily="18" charset="0"/>
              </a:rPr>
              <a:t>	Время выполнения работы –– 2 недели. </a:t>
            </a:r>
          </a:p>
          <a:p>
            <a:pPr algn="just"/>
            <a:r>
              <a:rPr lang="ru-RU" sz="1600" dirty="0" smtClean="0">
                <a:latin typeface="Times New Roman" pitchFamily="18" charset="0"/>
                <a:cs typeface="Times New Roman" pitchFamily="18" charset="0"/>
              </a:rPr>
              <a:t>	В конце – защита проекта. </a:t>
            </a:r>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413251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143000"/>
          </a:xfrm>
        </p:spPr>
        <p:txBody>
          <a:bodyPr/>
          <a:lstStyle/>
          <a:p>
            <a:r>
              <a:rPr lang="ru-RU" sz="3200" b="1" dirty="0" smtClean="0">
                <a:latin typeface="Times New Roman" pitchFamily="18" charset="0"/>
                <a:cs typeface="Times New Roman" pitchFamily="18" charset="0"/>
              </a:rPr>
              <a:t>ПРИМЕР ПОИСКОВО-ИССЛЕДОВАТЕЛЬСКОГО ПРОЕКТА ПО ТЕОРИИ ЧИСЕЛ</a:t>
            </a:r>
            <a:br>
              <a:rPr lang="ru-RU" sz="3200" b="1" dirty="0" smtClean="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51520" y="2132856"/>
            <a:ext cx="8568952" cy="4464496"/>
          </a:xfrm>
        </p:spPr>
        <p:txBody>
          <a:bodyPr/>
          <a:lstStyle/>
          <a:p>
            <a:pPr marL="0" indent="0" algn="just">
              <a:buNone/>
            </a:pPr>
            <a:r>
              <a:rPr lang="ru-RU" sz="2800" b="1" u="sng" dirty="0" smtClean="0">
                <a:latin typeface="Times New Roman" pitchFamily="18" charset="0"/>
                <a:cs typeface="Times New Roman" pitchFamily="18" charset="0"/>
              </a:rPr>
              <a:t>С7:</a:t>
            </a:r>
            <a:r>
              <a:rPr lang="ru-RU" sz="2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На доске написано более 40, но менее 48 целых чисел. Среднее арифметическое этих чисел равно 3, среднее арифметическое всех положительных из них равно 4, а среднее арифметическое всех отрицательных из них равно 8.</a:t>
            </a:r>
          </a:p>
          <a:p>
            <a:pPr algn="just">
              <a:buNone/>
            </a:pPr>
            <a:r>
              <a:rPr lang="ru-RU" sz="2400" dirty="0" smtClean="0">
                <a:latin typeface="Times New Roman" pitchFamily="18" charset="0"/>
                <a:cs typeface="Times New Roman" pitchFamily="18" charset="0"/>
              </a:rPr>
              <a:t>а)	Сколько чисел написано на доске?</a:t>
            </a:r>
          </a:p>
          <a:p>
            <a:pPr algn="just">
              <a:buNone/>
            </a:pPr>
            <a:r>
              <a:rPr lang="ru-RU" sz="2400" dirty="0" smtClean="0">
                <a:latin typeface="Times New Roman" pitchFamily="18" charset="0"/>
                <a:cs typeface="Times New Roman" pitchFamily="18" charset="0"/>
              </a:rPr>
              <a:t>б)	Каких чисел написано больше: положительных или отрицательных?</a:t>
            </a:r>
          </a:p>
          <a:p>
            <a:pPr algn="just">
              <a:buNone/>
            </a:pPr>
            <a:r>
              <a:rPr lang="ru-RU" sz="2400" dirty="0" smtClean="0">
                <a:latin typeface="Times New Roman" pitchFamily="18" charset="0"/>
                <a:cs typeface="Times New Roman" pitchFamily="18" charset="0"/>
              </a:rPr>
              <a:t>в)	Какое наибольшее количество положительных чисел может быть среди них.</a:t>
            </a:r>
          </a:p>
          <a:p>
            <a:pPr algn="just">
              <a:buNone/>
            </a:pPr>
            <a:endParaRPr lang="ru-RU" sz="2400" dirty="0">
              <a:latin typeface="Times New Roman" pitchFamily="18" charset="0"/>
              <a:cs typeface="Times New Roman" pitchFamily="18" charset="0"/>
            </a:endParaRPr>
          </a:p>
        </p:txBody>
      </p:sp>
      <p:sp>
        <p:nvSpPr>
          <p:cNvPr id="4" name="TextBox 3"/>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261884"/>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ctr"/>
            <a:endParaRPr lang="ru-RU" sz="28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1. поисково-исследовательский проект по теории чисел  (15 баллов)</a:t>
            </a:r>
            <a:endParaRPr lang="ru-RU" sz="2000" b="1" dirty="0">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
        <p:nvSpPr>
          <p:cNvPr id="2" name="Прямоугольник 1"/>
          <p:cNvSpPr/>
          <p:nvPr/>
        </p:nvSpPr>
        <p:spPr>
          <a:xfrm>
            <a:off x="142844" y="2000240"/>
            <a:ext cx="8856984" cy="4093428"/>
          </a:xfrm>
          <a:prstGeom prst="rect">
            <a:avLst/>
          </a:prstGeom>
        </p:spPr>
        <p:txBody>
          <a:bodyPr wrap="square">
            <a:spAutoFit/>
          </a:bodyPr>
          <a:lstStyle/>
          <a:p>
            <a:pPr algn="ctr"/>
            <a:r>
              <a:rPr lang="ru-RU" sz="2000" b="1" u="sng" dirty="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В </a:t>
            </a:r>
            <a:r>
              <a:rPr lang="ru-RU" sz="2000" b="1" u="sng" dirty="0">
                <a:latin typeface="Times New Roman" pitchFamily="18" charset="0"/>
                <a:cs typeface="Times New Roman" pitchFamily="18" charset="0"/>
              </a:rPr>
              <a:t>этом объекте оценивания проверяются следующие компетенции:</a:t>
            </a:r>
          </a:p>
          <a:p>
            <a:pPr marL="285750" indent="-285750" algn="just">
              <a:buFont typeface="Arial" pitchFamily="34" charset="0"/>
              <a:buChar char="•"/>
            </a:pPr>
            <a:r>
              <a:rPr lang="ru-RU" sz="2000" dirty="0" smtClean="0">
                <a:latin typeface="Times New Roman" pitchFamily="18" charset="0"/>
                <a:cs typeface="Times New Roman" pitchFamily="18" charset="0"/>
              </a:rPr>
              <a:t>выполнять </a:t>
            </a:r>
            <a:r>
              <a:rPr lang="ru-RU" sz="2000" dirty="0">
                <a:latin typeface="Times New Roman" pitchFamily="18" charset="0"/>
                <a:cs typeface="Times New Roman" pitchFamily="18" charset="0"/>
              </a:rPr>
              <a:t>арифметические действия, сочетая устные и письменные приемы, применение вычислительных устройств; находить значения корня натуральной степени, степени с рациональным показателем, используя при необходимости вычислительные устройства; пользоваться оценкой и прикидкой при практических расчетах;</a:t>
            </a:r>
          </a:p>
          <a:p>
            <a:pPr marL="285750" indent="-285750" algn="just">
              <a:buFont typeface="Arial" pitchFamily="34" charset="0"/>
              <a:buChar char="•"/>
            </a:pPr>
            <a:r>
              <a:rPr lang="ru-RU" sz="2000" dirty="0" smtClean="0">
                <a:latin typeface="Times New Roman" pitchFamily="18" charset="0"/>
                <a:cs typeface="Times New Roman" pitchFamily="18" charset="0"/>
              </a:rPr>
              <a:t>применять </a:t>
            </a:r>
            <a:r>
              <a:rPr lang="ru-RU" sz="2000" dirty="0">
                <a:latin typeface="Times New Roman" pitchFamily="18" charset="0"/>
                <a:cs typeface="Times New Roman" pitchFamily="18" charset="0"/>
              </a:rPr>
              <a:t>понятия, связанные с делимостью целых чисел, при решении математических задач;</a:t>
            </a:r>
          </a:p>
          <a:p>
            <a:pPr marL="285750" indent="-285750" algn="just">
              <a:buFont typeface="Arial" pitchFamily="34" charset="0"/>
              <a:buChar char="•"/>
            </a:pPr>
            <a:r>
              <a:rPr lang="ru-RU" sz="2000" dirty="0" smtClean="0">
                <a:latin typeface="Times New Roman" pitchFamily="18" charset="0"/>
                <a:cs typeface="Times New Roman" pitchFamily="18" charset="0"/>
              </a:rPr>
              <a:t>проводить </a:t>
            </a:r>
            <a:r>
              <a:rPr lang="ru-RU" sz="2000" dirty="0">
                <a:latin typeface="Times New Roman" pitchFamily="18" charset="0"/>
                <a:cs typeface="Times New Roman" pitchFamily="18" charset="0"/>
              </a:rPr>
              <a:t>доказательные рассуждения при решении задач;</a:t>
            </a:r>
          </a:p>
          <a:p>
            <a:pPr marL="285750" indent="-285750" algn="just">
              <a:buFont typeface="Arial" pitchFamily="34" charset="0"/>
              <a:buChar char="•"/>
            </a:pPr>
            <a:r>
              <a:rPr lang="ru-RU" sz="2000" dirty="0" smtClean="0">
                <a:latin typeface="Times New Roman" pitchFamily="18" charset="0"/>
                <a:cs typeface="Times New Roman" pitchFamily="18" charset="0"/>
              </a:rPr>
              <a:t>использовать </a:t>
            </a:r>
            <a:r>
              <a:rPr lang="ru-RU" sz="2000" dirty="0">
                <a:latin typeface="Times New Roman" pitchFamily="18" charset="0"/>
                <a:cs typeface="Times New Roman" pitchFamily="18" charset="0"/>
              </a:rPr>
              <a:t>приобретенные знания и умения в практической деятельности и повседневной жизни для практических расчетов по формулам, включая формулы, содержащие степени, радикалы, используя при необходимости справочные материалы и простейшие вычислительные устройства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0754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56966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ctr"/>
            <a:endParaRPr lang="ru-RU" sz="28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1. поисково-исследовательский проект по теории чисел (</a:t>
            </a:r>
            <a:r>
              <a:rPr lang="ru-RU" sz="2000" b="1" u="sng" dirty="0" smtClean="0">
                <a:latin typeface="Times New Roman" pitchFamily="18" charset="0"/>
                <a:cs typeface="Times New Roman" pitchFamily="18" charset="0"/>
              </a:rPr>
              <a:t>4 балла</a:t>
            </a:r>
            <a:r>
              <a:rPr lang="ru-RU" sz="2000" b="1" dirty="0" smtClean="0">
                <a:latin typeface="Times New Roman" pitchFamily="18" charset="0"/>
                <a:cs typeface="Times New Roman" pitchFamily="18" charset="0"/>
              </a:rPr>
              <a:t>)  (перевод в 15 баллов)</a:t>
            </a:r>
            <a:endParaRPr lang="ru-RU" sz="2000" b="1" dirty="0">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a:t>
            </a:r>
            <a:r>
              <a:rPr lang="ru-RU" sz="2400" b="1" i="1" smtClean="0">
                <a:solidFill>
                  <a:schemeClr val="bg1"/>
                </a:solidFill>
                <a:latin typeface="Times New Roman" pitchFamily="18" charset="0"/>
                <a:cs typeface="Times New Roman" pitchFamily="18" charset="0"/>
              </a:rPr>
              <a:t>высшей кв. </a:t>
            </a:r>
            <a:r>
              <a:rPr lang="ru-RU" sz="2400" b="1" i="1" dirty="0" smtClean="0">
                <a:solidFill>
                  <a:schemeClr val="bg1"/>
                </a:solidFill>
                <a:latin typeface="Times New Roman" pitchFamily="18" charset="0"/>
                <a:cs typeface="Times New Roman" pitchFamily="18" charset="0"/>
              </a:rPr>
              <a:t>категории</a:t>
            </a:r>
          </a:p>
        </p:txBody>
      </p:sp>
      <p:sp>
        <p:nvSpPr>
          <p:cNvPr id="1025" name="Rectangle 1"/>
          <p:cNvSpPr>
            <a:spLocks noChangeArrowheads="1"/>
          </p:cNvSpPr>
          <p:nvPr/>
        </p:nvSpPr>
        <p:spPr bwMode="auto">
          <a:xfrm>
            <a:off x="357158" y="2214554"/>
            <a:ext cx="821537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Критерии оценивания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Верно выполнены и обоснованы на защите: а), б), в) пример, в) оценка  ––(</a:t>
            </a:r>
            <a:r>
              <a:rPr kumimoji="0" lang="ru-RU"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балла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 баллов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Верно выполнены три пункта из четырёх: а), б), в) пример, в) оценка –– (</a:t>
            </a:r>
            <a:r>
              <a:rPr kumimoji="0" lang="ru-RU"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балла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баллов,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Верно выполнены два пункта из четырёх: а), б), в) пример, в) оценка –– (</a:t>
            </a:r>
            <a:r>
              <a:rPr kumimoji="0" lang="ru-RU"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балла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баллов,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Верно выполнен один пункт из четырёх: а), б), в) пример, в) оценка) ––(</a:t>
            </a:r>
            <a:r>
              <a:rPr kumimoji="0" lang="ru-RU"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балл</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балла,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Решение не соответствует ни одному из критериев, перечисленных выше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 баллов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07547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231106"/>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a:t>
            </a:r>
          </a:p>
          <a:p>
            <a:pPr algn="ctr"/>
            <a:r>
              <a:rPr lang="ru-RU" sz="2800" b="1" dirty="0" smtClean="0">
                <a:latin typeface="Times New Roman" pitchFamily="18" charset="0"/>
                <a:cs typeface="Times New Roman" pitchFamily="18" charset="0"/>
              </a:rPr>
              <a:t> </a:t>
            </a:r>
          </a:p>
          <a:p>
            <a:pPr algn="just"/>
            <a:r>
              <a:rPr lang="ru-RU" dirty="0">
                <a:latin typeface="Times New Roman" pitchFamily="18" charset="0"/>
                <a:cs typeface="Times New Roman" pitchFamily="18" charset="0"/>
              </a:rPr>
              <a:t>2</a:t>
            </a:r>
            <a:r>
              <a:rPr lang="ru-RU" b="1" dirty="0">
                <a:latin typeface="Times New Roman" pitchFamily="18" charset="0"/>
                <a:cs typeface="Times New Roman" pitchFamily="18" charset="0"/>
              </a:rPr>
              <a:t>.  тест (контрольная работа) по теме «Комплексные числа» –(20 баллов</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6" name="Прямоугольник 5"/>
          <p:cNvSpPr/>
          <p:nvPr/>
        </p:nvSpPr>
        <p:spPr>
          <a:xfrm>
            <a:off x="357158" y="2357430"/>
            <a:ext cx="8501122" cy="3539430"/>
          </a:xfrm>
          <a:prstGeom prst="rect">
            <a:avLst/>
          </a:prstGeom>
        </p:spPr>
        <p:txBody>
          <a:bodyPr wrap="square">
            <a:spAutoFit/>
          </a:bodyPr>
          <a:lstStyle/>
          <a:p>
            <a:pPr algn="just"/>
            <a:r>
              <a:rPr lang="ru-RU" sz="2800" dirty="0" smtClean="0">
                <a:latin typeface="Times New Roman" pitchFamily="18" charset="0"/>
                <a:cs typeface="Times New Roman" pitchFamily="18" charset="0"/>
              </a:rPr>
              <a:t>	Математика – обязательный предмет ЕГЭ, поэтому на базовом уровне выполнение учащимися объектов оценивания должно фиксировать уровень компетенций, проверяемых на ЕГЭ, и этот уровень должен быть достаточным для успешной сдачи ЕГЭ.  	Желательно, чтобы как по содержанию, так и по форме эти объекты были похожи на соответствующие теме модуля задания части 1 </a:t>
            </a:r>
            <a:r>
              <a:rPr lang="ru-RU" sz="2800" dirty="0" err="1" smtClean="0">
                <a:latin typeface="Times New Roman" pitchFamily="18" charset="0"/>
                <a:cs typeface="Times New Roman" pitchFamily="18" charset="0"/>
              </a:rPr>
              <a:t>КИМов</a:t>
            </a:r>
            <a:r>
              <a:rPr lang="ru-RU" sz="2800" dirty="0" smtClean="0">
                <a:latin typeface="Times New Roman" pitchFamily="18" charset="0"/>
                <a:cs typeface="Times New Roman" pitchFamily="18" charset="0"/>
              </a:rPr>
              <a:t> ЕГЭ. </a:t>
            </a:r>
            <a:endParaRPr lang="ru-RU" sz="2800" dirty="0">
              <a:latin typeface="Times New Roman" pitchFamily="18" charset="0"/>
              <a:cs typeface="Times New Roman" pitchFamily="18" charset="0"/>
            </a:endParaRPr>
          </a:p>
        </p:txBody>
      </p:sp>
      <p:sp>
        <p:nvSpPr>
          <p:cNvPr id="7" name="TextBox 6"/>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134382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56966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3</a:t>
            </a:r>
            <a:r>
              <a:rPr lang="ru-RU" b="1" dirty="0">
                <a:latin typeface="Times New Roman" pitchFamily="18" charset="0"/>
                <a:cs typeface="Times New Roman" pitchFamily="18" charset="0"/>
              </a:rPr>
              <a:t>. поисково-исследовательский проект на тему «Функциональные зависимости в различных областях жизнедеятельности человека»  (15 баллов</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a:p>
            <a:pPr marL="514350" indent="-514350" algn="ctr">
              <a:buAutoNum type="arabicPeriod"/>
            </a:pPr>
            <a:endParaRPr lang="ru-RU" sz="1400" dirty="0">
              <a:latin typeface="Times New Roman" pitchFamily="18" charset="0"/>
              <a:cs typeface="Times New Roman" pitchFamily="18" charset="0"/>
            </a:endParaRPr>
          </a:p>
        </p:txBody>
      </p:sp>
      <p:sp>
        <p:nvSpPr>
          <p:cNvPr id="7" name="Прямоугольник 6"/>
          <p:cNvSpPr/>
          <p:nvPr/>
        </p:nvSpPr>
        <p:spPr>
          <a:xfrm>
            <a:off x="313575" y="2132856"/>
            <a:ext cx="8558689" cy="4093428"/>
          </a:xfrm>
          <a:prstGeom prst="rect">
            <a:avLst/>
          </a:prstGeom>
        </p:spPr>
        <p:txBody>
          <a:bodyPr wrap="square">
            <a:spAutoFit/>
          </a:bodyPr>
          <a:lstStyle/>
          <a:p>
            <a:pPr algn="ctr"/>
            <a:r>
              <a:rPr lang="ru-RU" sz="2000" b="1" u="sng" dirty="0" smtClean="0">
                <a:latin typeface="Times New Roman" pitchFamily="18" charset="0"/>
                <a:cs typeface="Times New Roman" pitchFamily="18" charset="0"/>
              </a:rPr>
              <a:t>Обоснование аналогичное, что и для первого объекта оценивания. </a:t>
            </a:r>
          </a:p>
          <a:p>
            <a:r>
              <a:rPr lang="ru-RU" sz="2000" dirty="0" smtClean="0">
                <a:latin typeface="Times New Roman" pitchFamily="18" charset="0"/>
                <a:cs typeface="Times New Roman" pitchFamily="18" charset="0"/>
              </a:rPr>
              <a:t>Этим объектом проверяется наличие следующих компетенций:</a:t>
            </a:r>
          </a:p>
          <a:p>
            <a:pPr marL="285750" indent="-285750" algn="just">
              <a:buFont typeface="Arial" pitchFamily="34" charset="0"/>
              <a:buChar char="•"/>
            </a:pPr>
            <a:r>
              <a:rPr lang="ru-RU" sz="2000" dirty="0" smtClean="0">
                <a:latin typeface="Times New Roman" pitchFamily="18" charset="0"/>
                <a:cs typeface="Times New Roman" pitchFamily="18" charset="0"/>
              </a:rPr>
              <a:t>определять значение функции по значению аргумента при различных способах задания функции; </a:t>
            </a:r>
          </a:p>
          <a:p>
            <a:pPr marL="285750" indent="-285750" algn="just">
              <a:buFont typeface="Arial" pitchFamily="34" charset="0"/>
              <a:buChar char="•"/>
            </a:pPr>
            <a:r>
              <a:rPr lang="ru-RU" sz="2000" dirty="0" smtClean="0">
                <a:latin typeface="Times New Roman" pitchFamily="18" charset="0"/>
                <a:cs typeface="Times New Roman" pitchFamily="18" charset="0"/>
              </a:rPr>
              <a:t>строить графики изученных функций, выполнять преобразования графиков;</a:t>
            </a:r>
          </a:p>
          <a:p>
            <a:pPr marL="285750" indent="-285750" algn="just">
              <a:buFont typeface="Arial" pitchFamily="34" charset="0"/>
              <a:buChar char="•"/>
            </a:pPr>
            <a:r>
              <a:rPr lang="ru-RU" sz="2000" dirty="0" smtClean="0">
                <a:latin typeface="Times New Roman" pitchFamily="18" charset="0"/>
                <a:cs typeface="Times New Roman" pitchFamily="18" charset="0"/>
              </a:rPr>
              <a:t>описывать по графику и по формуле поведение и свойства функций;</a:t>
            </a:r>
          </a:p>
          <a:p>
            <a:pPr marL="285750" indent="-285750" algn="just">
              <a:buFont typeface="Arial" pitchFamily="34" charset="0"/>
              <a:buChar char="•"/>
            </a:pPr>
            <a:r>
              <a:rPr lang="ru-RU" sz="2000" dirty="0" smtClean="0">
                <a:latin typeface="Times New Roman" pitchFamily="18" charset="0"/>
                <a:cs typeface="Times New Roman" pitchFamily="18" charset="0"/>
              </a:rPr>
              <a:t>использовать приобретенные знания и умения в практической деятельности и повседневной жизни</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для описания и исследования с помощью функций реальных зависимостей, представления их графически; интерпретации графиков реальных процессов;</a:t>
            </a:r>
          </a:p>
          <a:p>
            <a:pPr marL="285750" indent="-285750" algn="just">
              <a:buFont typeface="Arial" pitchFamily="34" charset="0"/>
              <a:buChar char="•"/>
            </a:pPr>
            <a:r>
              <a:rPr lang="ru-RU" sz="2000" dirty="0" smtClean="0">
                <a:latin typeface="Times New Roman" pitchFamily="18" charset="0"/>
                <a:cs typeface="Times New Roman" pitchFamily="18" charset="0"/>
              </a:rPr>
              <a:t>проводить доказательные рассуждения при решении задач, доказывать основные теоремы курса.</a:t>
            </a: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2118703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56966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ОБЪЕКТЫ ОЦЕНИВАНИЯ ВО 2 МОДУЛЕ: </a:t>
            </a: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3</a:t>
            </a:r>
            <a:r>
              <a:rPr lang="ru-RU" b="1" dirty="0">
                <a:latin typeface="Times New Roman" pitchFamily="18" charset="0"/>
                <a:cs typeface="Times New Roman" pitchFamily="18" charset="0"/>
              </a:rPr>
              <a:t>. поисково-исследовательский проект на тему «Функциональные зависимости в различных областях жизнедеятельности человека»  (</a:t>
            </a:r>
            <a:r>
              <a:rPr lang="ru-RU" b="1" dirty="0" smtClean="0">
                <a:latin typeface="Times New Roman" pitchFamily="18" charset="0"/>
                <a:cs typeface="Times New Roman" pitchFamily="18" charset="0"/>
              </a:rPr>
              <a:t>11 </a:t>
            </a:r>
            <a:r>
              <a:rPr lang="ru-RU" b="1" dirty="0">
                <a:latin typeface="Times New Roman" pitchFamily="18" charset="0"/>
                <a:cs typeface="Times New Roman" pitchFamily="18" charset="0"/>
              </a:rPr>
              <a:t>баллов</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a:p>
            <a:pPr marL="514350" indent="-514350" algn="ctr">
              <a:buAutoNum type="arabicPeriod"/>
            </a:pPr>
            <a:endParaRPr lang="ru-RU" sz="1400" dirty="0">
              <a:latin typeface="Times New Roman" pitchFamily="18" charset="0"/>
              <a:cs typeface="Times New Roman" pitchFamily="18" charset="0"/>
            </a:endParaRPr>
          </a:p>
        </p:txBody>
      </p:sp>
      <p:sp>
        <p:nvSpPr>
          <p:cNvPr id="2" name="Прямоугольник 1"/>
          <p:cNvSpPr/>
          <p:nvPr/>
        </p:nvSpPr>
        <p:spPr>
          <a:xfrm>
            <a:off x="143508" y="2060848"/>
            <a:ext cx="8856984" cy="4401205"/>
          </a:xfrm>
          <a:prstGeom prst="rect">
            <a:avLst/>
          </a:prstGeom>
        </p:spPr>
        <p:txBody>
          <a:bodyPr wrap="square">
            <a:spAutoFit/>
          </a:bodyPr>
          <a:lstStyle/>
          <a:p>
            <a:pPr algn="just"/>
            <a:r>
              <a:rPr lang="ru-RU" sz="2000" b="1" u="sng" dirty="0" smtClean="0">
                <a:latin typeface="Times New Roman" pitchFamily="18" charset="0"/>
                <a:cs typeface="Times New Roman" pitchFamily="18" charset="0"/>
              </a:rPr>
              <a:t>Время </a:t>
            </a:r>
            <a:r>
              <a:rPr lang="ru-RU" sz="2000" b="1" u="sng" dirty="0">
                <a:latin typeface="Times New Roman" pitchFamily="18" charset="0"/>
                <a:cs typeface="Times New Roman" pitchFamily="18" charset="0"/>
              </a:rPr>
              <a:t>выполнения проекта ­– 1-2 недели в конце модуля.</a:t>
            </a:r>
          </a:p>
          <a:p>
            <a:pPr algn="just"/>
            <a:r>
              <a:rPr lang="ru-RU" sz="2000" dirty="0">
                <a:latin typeface="Times New Roman" pitchFamily="18" charset="0"/>
                <a:cs typeface="Times New Roman" pitchFamily="18" charset="0"/>
              </a:rPr>
              <a:t>При выполнении проекта учащийся должен:</a:t>
            </a:r>
          </a:p>
          <a:p>
            <a:pPr marL="285750" lvl="0" indent="-285750" algn="just">
              <a:buFont typeface="Arial" pitchFamily="34" charset="0"/>
              <a:buChar char="•"/>
            </a:pPr>
            <a:r>
              <a:rPr lang="ru-RU" sz="2000" dirty="0">
                <a:latin typeface="Times New Roman" pitchFamily="18" charset="0"/>
                <a:cs typeface="Times New Roman" pitchFamily="18" charset="0"/>
              </a:rPr>
              <a:t>по заданной теме определить 2 величины, зависимость которых необходимо исследовать, определить какая из них зависимая, а какая </a:t>
            </a:r>
            <a:r>
              <a:rPr lang="ru-RU" sz="2000" dirty="0" smtClean="0">
                <a:latin typeface="Times New Roman" pitchFamily="18" charset="0"/>
                <a:cs typeface="Times New Roman" pitchFamily="18" charset="0"/>
              </a:rPr>
              <a:t>независимая</a:t>
            </a:r>
          </a:p>
          <a:p>
            <a:pPr marL="285750" lvl="0" indent="-285750" algn="just"/>
            <a:r>
              <a:rPr lang="ru-RU" sz="2000"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1 балл</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lvl="0" indent="-285750" algn="just">
              <a:buFont typeface="Arial" pitchFamily="34" charset="0"/>
              <a:buChar char="•"/>
            </a:pPr>
            <a:r>
              <a:rPr lang="ru-RU" sz="2000" dirty="0">
                <a:latin typeface="Times New Roman" pitchFamily="18" charset="0"/>
                <a:cs typeface="Times New Roman" pitchFamily="18" charset="0"/>
              </a:rPr>
              <a:t>найти (в справочниках, интернете и т.д.) или измерить соответствующие значения этих 2-х величин, минимум 15 пар </a:t>
            </a:r>
            <a:r>
              <a:rPr lang="ru-RU" sz="2000" dirty="0" smtClean="0">
                <a:latin typeface="Times New Roman" pitchFamily="18" charset="0"/>
                <a:cs typeface="Times New Roman" pitchFamily="18" charset="0"/>
              </a:rPr>
              <a:t>значений (</a:t>
            </a:r>
            <a:r>
              <a:rPr lang="ru-RU" sz="2000" b="1" dirty="0" smtClean="0">
                <a:latin typeface="Times New Roman" pitchFamily="18" charset="0"/>
                <a:cs typeface="Times New Roman" pitchFamily="18" charset="0"/>
              </a:rPr>
              <a:t>1балл</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285750" lvl="0" indent="-285750" algn="just">
              <a:buFont typeface="Arial" pitchFamily="34" charset="0"/>
              <a:buChar char="•"/>
            </a:pPr>
            <a:r>
              <a:rPr lang="ru-RU" sz="2000" dirty="0">
                <a:latin typeface="Times New Roman" pitchFamily="18" charset="0"/>
                <a:cs typeface="Times New Roman" pitchFamily="18" charset="0"/>
              </a:rPr>
              <a:t>построить график </a:t>
            </a:r>
            <a:r>
              <a:rPr lang="ru-RU" sz="2000" dirty="0" smtClean="0">
                <a:latin typeface="Times New Roman" pitchFamily="18" charset="0"/>
                <a:cs typeface="Times New Roman" pitchFamily="18" charset="0"/>
              </a:rPr>
              <a:t>зависимости (</a:t>
            </a:r>
            <a:r>
              <a:rPr lang="ru-RU" sz="2000" b="1" dirty="0" smtClean="0">
                <a:latin typeface="Times New Roman" pitchFamily="18" charset="0"/>
                <a:cs typeface="Times New Roman" pitchFamily="18" charset="0"/>
              </a:rPr>
              <a:t>1 балл</a:t>
            </a:r>
            <a:r>
              <a:rPr lang="ru-RU" sz="2000" dirty="0" smtClean="0">
                <a:latin typeface="Times New Roman" pitchFamily="18" charset="0"/>
                <a:cs typeface="Times New Roman" pitchFamily="18" charset="0"/>
              </a:rPr>
              <a:t>);</a:t>
            </a:r>
          </a:p>
          <a:p>
            <a:pPr marL="285750" lvl="0" indent="-285750" algn="just">
              <a:buFont typeface="Arial" pitchFamily="34" charset="0"/>
              <a:buChar char="•"/>
            </a:pPr>
            <a:r>
              <a:rPr lang="ru-RU" sz="2000" dirty="0" smtClean="0">
                <a:latin typeface="Times New Roman" pitchFamily="18" charset="0"/>
                <a:cs typeface="Times New Roman" pitchFamily="18" charset="0"/>
              </a:rPr>
              <a:t>провести </a:t>
            </a:r>
            <a:r>
              <a:rPr lang="ru-RU" sz="2000" dirty="0">
                <a:latin typeface="Times New Roman" pitchFamily="18" charset="0"/>
                <a:cs typeface="Times New Roman" pitchFamily="18" charset="0"/>
              </a:rPr>
              <a:t>исследование зависимости, определить свойства полученной функции: область определения, область значений, экстремумы, области монотонности, четность/нечетность, области </a:t>
            </a:r>
            <a:r>
              <a:rPr lang="ru-RU" sz="2000" dirty="0" err="1">
                <a:latin typeface="Times New Roman" pitchFamily="18" charset="0"/>
                <a:cs typeface="Times New Roman" pitchFamily="18" charset="0"/>
              </a:rPr>
              <a:t>знакопостоянства</a:t>
            </a:r>
            <a:r>
              <a:rPr lang="ru-RU" sz="2000" dirty="0">
                <a:latin typeface="Times New Roman" pitchFamily="18" charset="0"/>
                <a:cs typeface="Times New Roman" pitchFamily="18" charset="0"/>
              </a:rPr>
              <a:t>, нули, периодичность, </a:t>
            </a:r>
            <a:r>
              <a:rPr lang="ru-RU" sz="2000" dirty="0" smtClean="0">
                <a:latin typeface="Times New Roman" pitchFamily="18" charset="0"/>
                <a:cs typeface="Times New Roman" pitchFamily="18" charset="0"/>
              </a:rPr>
              <a:t>период (</a:t>
            </a:r>
            <a:r>
              <a:rPr lang="ru-RU" sz="2000" b="1" dirty="0" smtClean="0">
                <a:latin typeface="Times New Roman" pitchFamily="18" charset="0"/>
                <a:cs typeface="Times New Roman" pitchFamily="18" charset="0"/>
              </a:rPr>
              <a:t>7 </a:t>
            </a:r>
            <a:r>
              <a:rPr lang="ru-RU" sz="2000" b="1" dirty="0" err="1" smtClean="0">
                <a:latin typeface="Times New Roman" pitchFamily="18" charset="0"/>
                <a:cs typeface="Times New Roman" pitchFamily="18" charset="0"/>
              </a:rPr>
              <a:t>баллов</a:t>
            </a:r>
            <a:r>
              <a:rPr lang="ru-RU" sz="2000" dirty="0" err="1" smtClean="0">
                <a:latin typeface="Times New Roman" pitchFamily="18" charset="0"/>
                <a:cs typeface="Times New Roman" pitchFamily="18" charset="0"/>
              </a:rPr>
              <a:t>-каждое</a:t>
            </a:r>
            <a:r>
              <a:rPr lang="ru-RU" sz="2000" dirty="0" smtClean="0">
                <a:latin typeface="Times New Roman" pitchFamily="18" charset="0"/>
                <a:cs typeface="Times New Roman" pitchFamily="18" charset="0"/>
              </a:rPr>
              <a:t> свойство-0,5 балла);</a:t>
            </a:r>
            <a:endParaRPr lang="ru-RU" sz="2000" dirty="0">
              <a:latin typeface="Times New Roman" pitchFamily="18" charset="0"/>
              <a:cs typeface="Times New Roman" pitchFamily="18" charset="0"/>
            </a:endParaRPr>
          </a:p>
          <a:p>
            <a:pPr marL="285750" lvl="0" indent="-285750" algn="just">
              <a:buFont typeface="Arial" pitchFamily="34" charset="0"/>
              <a:buChar char="•"/>
            </a:pPr>
            <a:r>
              <a:rPr lang="ru-RU" sz="2000" dirty="0">
                <a:latin typeface="Times New Roman" pitchFamily="18" charset="0"/>
                <a:cs typeface="Times New Roman" pitchFamily="18" charset="0"/>
              </a:rPr>
              <a:t>сделать прогнозы, если они </a:t>
            </a:r>
            <a:r>
              <a:rPr lang="ru-RU" sz="2000" dirty="0" smtClean="0">
                <a:latin typeface="Times New Roman" pitchFamily="18" charset="0"/>
                <a:cs typeface="Times New Roman" pitchFamily="18" charset="0"/>
              </a:rPr>
              <a:t>возможны (</a:t>
            </a:r>
            <a:r>
              <a:rPr lang="ru-RU" sz="2000" b="1" dirty="0" smtClean="0">
                <a:latin typeface="Times New Roman" pitchFamily="18" charset="0"/>
                <a:cs typeface="Times New Roman" pitchFamily="18" charset="0"/>
              </a:rPr>
              <a:t>1 балл</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211870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lstStyle/>
          <a:p>
            <a:r>
              <a:rPr lang="ru-RU" sz="3600" b="1" dirty="0" smtClean="0">
                <a:latin typeface="Times New Roman" pitchFamily="18" charset="0"/>
                <a:cs typeface="Times New Roman" pitchFamily="18" charset="0"/>
              </a:rPr>
              <a:t>ПРИМЕРЫ ПРОЕКТА</a:t>
            </a:r>
            <a:endParaRPr lang="ru-RU" sz="3600" b="1" dirty="0">
              <a:latin typeface="Times New Roman" pitchFamily="18" charset="0"/>
              <a:cs typeface="Times New Roman" pitchFamily="18" charset="0"/>
            </a:endParaRPr>
          </a:p>
        </p:txBody>
      </p:sp>
      <p:sp>
        <p:nvSpPr>
          <p:cNvPr id="4" name="TextBox 3"/>
          <p:cNvSpPr txBox="1"/>
          <p:nvPr/>
        </p:nvSpPr>
        <p:spPr>
          <a:xfrm>
            <a:off x="395536" y="2276872"/>
            <a:ext cx="8424936" cy="3539430"/>
          </a:xfrm>
          <a:prstGeom prst="rect">
            <a:avLst/>
          </a:prstGeom>
          <a:noFill/>
        </p:spPr>
        <p:txBody>
          <a:bodyPr wrap="square" rtlCol="0">
            <a:spAutoFit/>
          </a:bodyPr>
          <a:lstStyle/>
          <a:p>
            <a:pPr marL="263525" indent="-263525" algn="just">
              <a:buFont typeface="Arial" pitchFamily="34" charset="0"/>
              <a:buChar char="•"/>
            </a:pPr>
            <a:r>
              <a:rPr lang="ru-RU" sz="3200" dirty="0" smtClean="0">
                <a:latin typeface="Times New Roman" pitchFamily="18" charset="0"/>
                <a:cs typeface="Times New Roman" pitchFamily="18" charset="0"/>
              </a:rPr>
              <a:t>Средняя продолжительность жизни в России.</a:t>
            </a:r>
          </a:p>
          <a:p>
            <a:pPr marL="263525" indent="-263525" algn="just">
              <a:buFont typeface="Arial" pitchFamily="34" charset="0"/>
              <a:buChar char="•"/>
            </a:pPr>
            <a:r>
              <a:rPr lang="ru-RU" sz="3200" dirty="0" smtClean="0">
                <a:latin typeface="Times New Roman" pitchFamily="18" charset="0"/>
                <a:cs typeface="Times New Roman" pitchFamily="18" charset="0"/>
              </a:rPr>
              <a:t>Скорость ветра в Добрянке в январе 2015 года.</a:t>
            </a:r>
          </a:p>
          <a:p>
            <a:pPr marL="263525" indent="-263525" algn="just">
              <a:buFont typeface="Arial" pitchFamily="34" charset="0"/>
              <a:buChar char="•"/>
            </a:pPr>
            <a:r>
              <a:rPr lang="ru-RU" sz="3200" dirty="0" smtClean="0">
                <a:latin typeface="Times New Roman" pitchFamily="18" charset="0"/>
                <a:cs typeface="Times New Roman" pitchFamily="18" charset="0"/>
              </a:rPr>
              <a:t>Зависимость силы тока от напряжения для определения участка цепи.</a:t>
            </a:r>
          </a:p>
          <a:p>
            <a:pPr marL="263525" indent="-263525" algn="just">
              <a:buFont typeface="Arial" pitchFamily="34" charset="0"/>
              <a:buChar char="•"/>
            </a:pPr>
            <a:r>
              <a:rPr lang="ru-RU" sz="3200" dirty="0" smtClean="0">
                <a:latin typeface="Times New Roman" pitchFamily="18" charset="0"/>
                <a:cs typeface="Times New Roman" pitchFamily="18" charset="0"/>
              </a:rPr>
              <a:t>Исследование зависимости воздуха от времени.</a:t>
            </a:r>
            <a:endParaRPr lang="ru-RU" sz="3200" dirty="0">
              <a:latin typeface="Times New Roman" pitchFamily="18" charset="0"/>
              <a:cs typeface="Times New Roman" pitchFamily="18" charset="0"/>
            </a:endParaRPr>
          </a:p>
        </p:txBody>
      </p:sp>
      <p:sp>
        <p:nvSpPr>
          <p:cNvPr id="5" name="TextBox 4"/>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552" y="476672"/>
            <a:ext cx="8643998" cy="1323439"/>
          </a:xfrm>
          <a:prstGeom prst="rect">
            <a:avLst/>
          </a:prstGeom>
          <a:noFill/>
        </p:spPr>
        <p:txBody>
          <a:bodyPr wrap="square" rtlCol="0">
            <a:spAutoFit/>
          </a:bodyPr>
          <a:lstStyle/>
          <a:p>
            <a:pPr lvl="0" algn="ctr">
              <a:tabLst>
                <a:tab pos="2028825" algn="l"/>
              </a:tabLst>
            </a:pPr>
            <a:r>
              <a:rPr lang="ru-RU" sz="4000" b="1" dirty="0" smtClean="0">
                <a:latin typeface="Times New Roman" pitchFamily="18" charset="0"/>
                <a:cs typeface="Times New Roman" pitchFamily="18" charset="0"/>
              </a:rPr>
              <a:t>ПРОБЛЕМА ОЦЕНИВАНИЯ ЗНАНИЙ УЧАЩИХСЯ</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250001" y="2060848"/>
            <a:ext cx="864399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smtClean="0">
                <a:latin typeface="Times New Roman" pitchFamily="18" charset="0"/>
                <a:cs typeface="Times New Roman" pitchFamily="18" charset="0"/>
              </a:rPr>
              <a:t>	Современные </a:t>
            </a:r>
            <a:r>
              <a:rPr lang="ru-RU" sz="2000" dirty="0">
                <a:latin typeface="Times New Roman" pitchFamily="18" charset="0"/>
                <a:cs typeface="Times New Roman" pitchFamily="18" charset="0"/>
              </a:rPr>
              <a:t>требования к качеству знаний заставляют искать принципиально новые пути повышения эффективности системы обучения за счет такой организации учебного процесса, которая как можно более широко использовала бы творческий потенциал обучающихся. Такое повышение эффективности обучения возможно благодаря внедрению рейтинговой оценки знаний.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В </a:t>
            </a:r>
            <a:r>
              <a:rPr lang="ru-RU" sz="2000" dirty="0">
                <a:latin typeface="Times New Roman" pitchFamily="18" charset="0"/>
                <a:cs typeface="Times New Roman" pitchFamily="18" charset="0"/>
              </a:rPr>
              <a:t>отличие от традиционной, рейтинговая оценка направлена на дифференциацию уровня знаний обучающихся.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Она </a:t>
            </a:r>
            <a:r>
              <a:rPr lang="ru-RU" sz="2000" dirty="0">
                <a:latin typeface="Times New Roman" pitchFamily="18" charset="0"/>
                <a:cs typeface="Times New Roman" pitchFamily="18" charset="0"/>
              </a:rPr>
              <a:t>позволяет заметить даже незначительные изменения в усвоении учебного материала каждым обучающимся, ориентирована на стимулирование его работы в течение всего учебного года и обеспечивает одинаковый подход к оценке качества обучения, т.е. объективность диагностики знаний.</a:t>
            </a: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501" y="830615"/>
            <a:ext cx="864399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ВЫВОД</a:t>
            </a:r>
            <a:endParaRPr lang="ru-RU" sz="4000" b="1" dirty="0">
              <a:latin typeface="Times New Roman" pitchFamily="18" charset="0"/>
              <a:cs typeface="Times New Roman" pitchFamily="18" charset="0"/>
            </a:endParaRPr>
          </a:p>
        </p:txBody>
      </p:sp>
      <p:sp>
        <p:nvSpPr>
          <p:cNvPr id="2" name="Прямоугольник 1"/>
          <p:cNvSpPr/>
          <p:nvPr/>
        </p:nvSpPr>
        <p:spPr>
          <a:xfrm>
            <a:off x="143508" y="2060848"/>
            <a:ext cx="8856984" cy="4154984"/>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результате внедрения БРС у учащихся повысилась мотивация к </a:t>
            </a:r>
            <a:r>
              <a:rPr lang="ru-RU" sz="2200" dirty="0" smtClean="0">
                <a:latin typeface="Times New Roman" pitchFamily="18" charset="0"/>
                <a:cs typeface="Times New Roman" pitchFamily="18" charset="0"/>
              </a:rPr>
              <a:t>учению:</a:t>
            </a:r>
            <a:r>
              <a:rPr lang="en-US" sz="2200" dirty="0" smtClean="0">
                <a:latin typeface="Times New Roman" pitchFamily="18" charset="0"/>
                <a:cs typeface="Times New Roman" pitchFamily="18" charset="0"/>
              </a:rPr>
              <a:t> I </a:t>
            </a:r>
            <a:r>
              <a:rPr lang="ru-RU" sz="2200" dirty="0" smtClean="0">
                <a:latin typeface="Times New Roman" pitchFamily="18" charset="0"/>
                <a:cs typeface="Times New Roman" pitchFamily="18" charset="0"/>
              </a:rPr>
              <a:t>полугодие – 52% качество знаний, </a:t>
            </a:r>
            <a:r>
              <a:rPr lang="en-US" sz="2200" dirty="0" smtClean="0">
                <a:latin typeface="Times New Roman" pitchFamily="18" charset="0"/>
                <a:cs typeface="Times New Roman" pitchFamily="18" charset="0"/>
              </a:rPr>
              <a:t>II </a:t>
            </a:r>
            <a:r>
              <a:rPr lang="ru-RU" sz="2200" dirty="0" smtClean="0">
                <a:latin typeface="Times New Roman" pitchFamily="18" charset="0"/>
                <a:cs typeface="Times New Roman" pitchFamily="18" charset="0"/>
              </a:rPr>
              <a:t>полугодие – 77 %.</a:t>
            </a:r>
            <a:endParaRPr lang="ru-RU" sz="2200" dirty="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	Таким </a:t>
            </a:r>
            <a:r>
              <a:rPr lang="ru-RU" sz="2200" dirty="0">
                <a:latin typeface="Times New Roman" pitchFamily="18" charset="0"/>
                <a:cs typeface="Times New Roman" pitchFamily="18" charset="0"/>
              </a:rPr>
              <a:t>образом, выпускник может быть успешным только в том случае, если он обладает определенными личностными и поведенческими навыками, среди которых можно выделить компетентность, ответственность, способность к альтернативному выбору и готовность к активному творчеству, профессиональной и социальной деятельности, содействующей прогрессу общественного развития.</a:t>
            </a:r>
          </a:p>
          <a:p>
            <a:pPr algn="just"/>
            <a:r>
              <a:rPr lang="ru-RU" sz="2200" dirty="0" smtClean="0">
                <a:latin typeface="Times New Roman" pitchFamily="18" charset="0"/>
                <a:cs typeface="Times New Roman" pitchFamily="18" charset="0"/>
              </a:rPr>
              <a:t>	Это </a:t>
            </a:r>
            <a:r>
              <a:rPr lang="ru-RU" sz="2200" dirty="0">
                <a:latin typeface="Times New Roman" pitchFamily="18" charset="0"/>
                <a:cs typeface="Times New Roman" pitchFamily="18" charset="0"/>
              </a:rPr>
              <a:t>может быть достигнуто благодаря использованию такой системе оценивания знаний обучающихся, как </a:t>
            </a:r>
            <a:r>
              <a:rPr lang="ru-RU" sz="2200" dirty="0" err="1">
                <a:latin typeface="Times New Roman" pitchFamily="18" charset="0"/>
                <a:cs typeface="Times New Roman" pitchFamily="18" charset="0"/>
              </a:rPr>
              <a:t>балльно</a:t>
            </a:r>
            <a:r>
              <a:rPr lang="ru-RU" sz="2200" dirty="0">
                <a:latin typeface="Times New Roman" pitchFamily="18" charset="0"/>
                <a:cs typeface="Times New Roman" pitchFamily="18" charset="0"/>
              </a:rPr>
              <a:t>-рейтинговая система</a:t>
            </a:r>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567546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501" y="830615"/>
            <a:ext cx="8643998"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ЛИТЕРАТУРА</a:t>
            </a:r>
            <a:endParaRPr lang="ru-RU" sz="4000" b="1" dirty="0">
              <a:latin typeface="Times New Roman" pitchFamily="18" charset="0"/>
              <a:cs typeface="Times New Roman" pitchFamily="18" charset="0"/>
            </a:endParaRPr>
          </a:p>
        </p:txBody>
      </p:sp>
      <p:sp>
        <p:nvSpPr>
          <p:cNvPr id="2" name="Прямоугольник 1"/>
          <p:cNvSpPr/>
          <p:nvPr/>
        </p:nvSpPr>
        <p:spPr>
          <a:xfrm>
            <a:off x="90515" y="1937488"/>
            <a:ext cx="8856984" cy="4493538"/>
          </a:xfrm>
          <a:prstGeom prst="rect">
            <a:avLst/>
          </a:prstGeom>
        </p:spPr>
        <p:txBody>
          <a:bodyPr wrap="square">
            <a:spAutoFit/>
          </a:bodyPr>
          <a:lstStyle/>
          <a:p>
            <a:pPr marL="457200" indent="-457200" algn="just">
              <a:buFont typeface="+mj-lt"/>
              <a:buAutoNum type="arabicPeriod"/>
            </a:pPr>
            <a:r>
              <a:rPr lang="ru-RU" sz="2200" dirty="0" smtClean="0">
                <a:latin typeface="Times New Roman" pitchFamily="18" charset="0"/>
                <a:cs typeface="Times New Roman" pitchFamily="18" charset="0"/>
              </a:rPr>
              <a:t>Болонская </a:t>
            </a:r>
            <a:r>
              <a:rPr lang="ru-RU" sz="2200" dirty="0">
                <a:latin typeface="Times New Roman" pitchFamily="18" charset="0"/>
                <a:cs typeface="Times New Roman" pitchFamily="18" charset="0"/>
              </a:rPr>
              <a:t>декларация//</a:t>
            </a:r>
            <a:r>
              <a:rPr lang="ru-RU" sz="2200" dirty="0" smtClean="0">
                <a:latin typeface="Times New Roman" pitchFamily="18" charset="0"/>
                <a:cs typeface="Times New Roman" pitchFamily="18" charset="0"/>
              </a:rPr>
              <a:t>iic.dgtu.donetsk.ua/</a:t>
            </a:r>
            <a:r>
              <a:rPr lang="ru-RU" sz="2200" dirty="0" err="1" smtClean="0">
                <a:latin typeface="Times New Roman" pitchFamily="18" charset="0"/>
                <a:cs typeface="Times New Roman" pitchFamily="18" charset="0"/>
              </a:rPr>
              <a:t>russian</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ovs</a:t>
            </a:r>
            <a:r>
              <a:rPr lang="ru-RU" sz="2200" dirty="0" smtClean="0">
                <a:latin typeface="Times New Roman" pitchFamily="18" charset="0"/>
                <a:cs typeface="Times New Roman" pitchFamily="18" charset="0"/>
              </a:rPr>
              <a:t>/bologna.html.</a:t>
            </a:r>
            <a:endParaRPr lang="ru-RU" sz="2200" dirty="0">
              <a:latin typeface="Times New Roman" pitchFamily="18" charset="0"/>
              <a:cs typeface="Times New Roman" pitchFamily="18" charset="0"/>
            </a:endParaRPr>
          </a:p>
          <a:p>
            <a:pPr marL="457200" indent="-457200" algn="just">
              <a:buFont typeface="+mj-lt"/>
              <a:buAutoNum type="arabicPeriod"/>
            </a:pPr>
            <a:r>
              <a:rPr lang="ru-RU" sz="2200" dirty="0" err="1" smtClean="0">
                <a:latin typeface="Times New Roman" pitchFamily="18" charset="0"/>
                <a:cs typeface="Times New Roman" pitchFamily="18" charset="0"/>
              </a:rPr>
              <a:t>Даутова</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О.Б., Крылова О.Н. Современные педагогические технологии в профильном обучении: учеб.-метод. пособие для учителей/ Под ред. А.П. </a:t>
            </a:r>
            <a:r>
              <a:rPr lang="ru-RU" sz="2200" dirty="0" err="1">
                <a:latin typeface="Times New Roman" pitchFamily="18" charset="0"/>
                <a:cs typeface="Times New Roman" pitchFamily="18" charset="0"/>
              </a:rPr>
              <a:t>Тряпицыной</a:t>
            </a:r>
            <a:r>
              <a:rPr lang="ru-RU" sz="2200" dirty="0">
                <a:latin typeface="Times New Roman" pitchFamily="18" charset="0"/>
                <a:cs typeface="Times New Roman" pitchFamily="18" charset="0"/>
              </a:rPr>
              <a:t>. – СПб.: КАРО, 2009. – 176 с.</a:t>
            </a:r>
          </a:p>
          <a:p>
            <a:pPr marL="457200" indent="-457200" algn="just">
              <a:buFont typeface="+mj-lt"/>
              <a:buAutoNum type="arabicPeriod"/>
            </a:pPr>
            <a:r>
              <a:rPr lang="ru-RU" sz="2200" dirty="0" smtClean="0">
                <a:latin typeface="Times New Roman" pitchFamily="18" charset="0"/>
                <a:cs typeface="Times New Roman" pitchFamily="18" charset="0"/>
              </a:rPr>
              <a:t>Калужская </a:t>
            </a:r>
            <a:r>
              <a:rPr lang="ru-RU" sz="2200" dirty="0">
                <a:latin typeface="Times New Roman" pitchFamily="18" charset="0"/>
                <a:cs typeface="Times New Roman" pitchFamily="18" charset="0"/>
              </a:rPr>
              <a:t>М.В. Рейтинговая система оценивания. Как? Зачем? Почему?/ Калужская М.В., </a:t>
            </a:r>
            <a:r>
              <a:rPr lang="ru-RU" sz="2200" dirty="0" err="1">
                <a:latin typeface="Times New Roman" pitchFamily="18" charset="0"/>
                <a:cs typeface="Times New Roman" pitchFamily="18" charset="0"/>
              </a:rPr>
              <a:t>Уколова</a:t>
            </a:r>
            <a:r>
              <a:rPr lang="ru-RU" sz="2200" dirty="0">
                <a:latin typeface="Times New Roman" pitchFamily="18" charset="0"/>
                <a:cs typeface="Times New Roman" pitchFamily="18" charset="0"/>
              </a:rPr>
              <a:t> О.С., Каменских И.Г. – М.: Чистые пруды, 2008. – 244 с.</a:t>
            </a:r>
          </a:p>
          <a:p>
            <a:pPr marL="457200" indent="-457200" algn="just">
              <a:buFont typeface="+mj-lt"/>
              <a:buAutoNum type="arabicPeriod"/>
            </a:pPr>
            <a:r>
              <a:rPr lang="ru-RU" sz="2200" dirty="0" smtClean="0">
                <a:latin typeface="Times New Roman" pitchFamily="18" charset="0"/>
                <a:cs typeface="Times New Roman" pitchFamily="18" charset="0"/>
              </a:rPr>
              <a:t>Калужская </a:t>
            </a:r>
            <a:r>
              <a:rPr lang="ru-RU" sz="2200" dirty="0">
                <a:latin typeface="Times New Roman" pitchFamily="18" charset="0"/>
                <a:cs typeface="Times New Roman" pitchFamily="18" charset="0"/>
              </a:rPr>
              <a:t>М.В., </a:t>
            </a:r>
            <a:r>
              <a:rPr lang="ru-RU" sz="2200" dirty="0" err="1">
                <a:latin typeface="Times New Roman" pitchFamily="18" charset="0"/>
                <a:cs typeface="Times New Roman" pitchFamily="18" charset="0"/>
              </a:rPr>
              <a:t>Уколова</a:t>
            </a:r>
            <a:r>
              <a:rPr lang="ru-RU" sz="2200" dirty="0">
                <a:latin typeface="Times New Roman" pitchFamily="18" charset="0"/>
                <a:cs typeface="Times New Roman" pitchFamily="18" charset="0"/>
              </a:rPr>
              <a:t> О.С. Рейтинговая система как интегративная модель оценки параметров образования/ М.В. Калужская, О.С. </a:t>
            </a:r>
            <a:r>
              <a:rPr lang="ru-RU" sz="2200" dirty="0" err="1">
                <a:latin typeface="Times New Roman" pitchFamily="18" charset="0"/>
                <a:cs typeface="Times New Roman" pitchFamily="18" charset="0"/>
              </a:rPr>
              <a:t>Уколова</a:t>
            </a:r>
            <a:r>
              <a:rPr lang="ru-RU" sz="2200" dirty="0">
                <a:latin typeface="Times New Roman" pitchFamily="18" charset="0"/>
                <a:cs typeface="Times New Roman" pitchFamily="18" charset="0"/>
              </a:rPr>
              <a:t> // Педагогический вестник. – 2009. – №23-24. – С. 36-40.</a:t>
            </a:r>
          </a:p>
          <a:p>
            <a:pPr marL="457200" indent="-457200" algn="just">
              <a:buFont typeface="+mj-lt"/>
              <a:buAutoNum type="arabicPeriod"/>
            </a:pPr>
            <a:r>
              <a:rPr lang="ru-RU" sz="2200" dirty="0" smtClean="0">
                <a:latin typeface="Times New Roman" pitchFamily="18" charset="0"/>
                <a:cs typeface="Times New Roman" pitchFamily="18" charset="0"/>
              </a:rPr>
              <a:t>Положение </a:t>
            </a:r>
            <a:r>
              <a:rPr lang="ru-RU" sz="2200" dirty="0">
                <a:latin typeface="Times New Roman" pitchFamily="18" charset="0"/>
                <a:cs typeface="Times New Roman" pitchFamily="18" charset="0"/>
              </a:rPr>
              <a:t>о рейтинговой системе оценки знаний студентов//</a:t>
            </a:r>
            <a:r>
              <a:rPr lang="ru-RU" sz="2200" dirty="0" smtClean="0">
                <a:latin typeface="Times New Roman" pitchFamily="18" charset="0"/>
                <a:cs typeface="Times New Roman" pitchFamily="18" charset="0"/>
              </a:rPr>
              <a:t>www.rsvpu.ru.</a:t>
            </a:r>
            <a:endParaRPr lang="ru-RU" sz="2200" dirty="0">
              <a:latin typeface="Times New Roman" pitchFamily="18" charset="0"/>
              <a:cs typeface="Times New Roman" pitchFamily="18" charset="0"/>
            </a:endParaRP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90110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6" y="456619"/>
            <a:ext cx="8643998" cy="1323439"/>
          </a:xfrm>
          <a:prstGeom prst="rect">
            <a:avLst/>
          </a:prstGeom>
          <a:noFill/>
        </p:spPr>
        <p:txBody>
          <a:bodyPr wrap="square" rtlCol="0">
            <a:spAutoFit/>
          </a:bodyPr>
          <a:lstStyle/>
          <a:p>
            <a:pPr lvl="0" algn="ctr">
              <a:tabLst>
                <a:tab pos="2028825" algn="l"/>
              </a:tabLst>
            </a:pPr>
            <a:r>
              <a:rPr lang="ru-RU" sz="4000" b="1" dirty="0" smtClean="0">
                <a:latin typeface="Times New Roman" pitchFamily="18" charset="0"/>
                <a:cs typeface="Times New Roman" pitchFamily="18" charset="0"/>
              </a:rPr>
              <a:t>БАЛЛЬНО-РЕЙТИНГОВАЯ СИСТЕМА (БРС)</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0" y="2348880"/>
            <a:ext cx="91440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dirty="0" smtClean="0">
                <a:latin typeface="Times New Roman" pitchFamily="18" charset="0"/>
                <a:cs typeface="Times New Roman" pitchFamily="18" charset="0"/>
              </a:rPr>
              <a:t>система </a:t>
            </a:r>
            <a:r>
              <a:rPr lang="ru-RU" sz="2400" dirty="0">
                <a:latin typeface="Times New Roman" pitchFamily="18" charset="0"/>
                <a:cs typeface="Times New Roman" pitchFamily="18" charset="0"/>
              </a:rPr>
              <a:t>накопительной количественной оценки качества освоения обучающимися индивидуальной  образовательной </a:t>
            </a:r>
            <a:r>
              <a:rPr lang="ru-RU" sz="2400" dirty="0" smtClean="0">
                <a:latin typeface="Times New Roman" pitchFamily="18" charset="0"/>
                <a:cs typeface="Times New Roman" pitchFamily="18" charset="0"/>
              </a:rPr>
              <a:t>программы</a:t>
            </a:r>
            <a:endParaRPr lang="ru-RU" sz="2400" dirty="0">
              <a:latin typeface="Times New Roman" pitchFamily="18" charset="0"/>
              <a:cs typeface="Times New Roman" pitchFamily="18" charset="0"/>
            </a:endParaRPr>
          </a:p>
        </p:txBody>
      </p:sp>
      <p:sp>
        <p:nvSpPr>
          <p:cNvPr id="2" name="Прямоугольник 1"/>
          <p:cNvSpPr/>
          <p:nvPr/>
        </p:nvSpPr>
        <p:spPr>
          <a:xfrm>
            <a:off x="15213" y="3179877"/>
            <a:ext cx="9128787" cy="1015663"/>
          </a:xfrm>
          <a:prstGeom prst="rect">
            <a:avLst/>
          </a:prstGeom>
        </p:spPr>
        <p:txBody>
          <a:bodyPr wrap="square">
            <a:spAutoFit/>
          </a:bodyPr>
          <a:lstStyle/>
          <a:p>
            <a:pPr algn="just"/>
            <a:r>
              <a:rPr lang="ru-RU" sz="2000" b="1" dirty="0">
                <a:latin typeface="Times New Roman" pitchFamily="18" charset="0"/>
                <a:cs typeface="Times New Roman" pitchFamily="18" charset="0"/>
              </a:rPr>
              <a:t>Цель введения БРС – формирование адекватных механизмов фиксации результатов образования, их накопления и признания для аттестации на соответствие уровня образования Государственным стандартам</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
        <p:nvSpPr>
          <p:cNvPr id="3" name="Стрелка вниз 2"/>
          <p:cNvSpPr/>
          <p:nvPr/>
        </p:nvSpPr>
        <p:spPr>
          <a:xfrm>
            <a:off x="4409572" y="1988840"/>
            <a:ext cx="226003" cy="360040"/>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219746"/>
            <a:ext cx="9128788" cy="2123658"/>
          </a:xfrm>
          <a:prstGeom prst="rect">
            <a:avLst/>
          </a:prstGeom>
        </p:spPr>
        <p:txBody>
          <a:bodyPr wrap="square">
            <a:spAutoFit/>
          </a:bodyPr>
          <a:lstStyle/>
          <a:p>
            <a:pPr algn="ctr"/>
            <a:r>
              <a:rPr lang="ru-RU" sz="2200" i="1" u="sng" dirty="0">
                <a:latin typeface="Times New Roman" pitchFamily="18" charset="0"/>
                <a:cs typeface="Times New Roman" pitchFamily="18" charset="0"/>
              </a:rPr>
              <a:t>БРС  является инструментом, которым пользуется </a:t>
            </a:r>
            <a:r>
              <a:rPr lang="ru-RU" sz="2200" i="1" u="sng" dirty="0" smtClean="0">
                <a:latin typeface="Times New Roman" pitchFamily="18" charset="0"/>
                <a:cs typeface="Times New Roman" pitchFamily="18" charset="0"/>
              </a:rPr>
              <a:t>учитель.</a:t>
            </a:r>
          </a:p>
          <a:p>
            <a:pPr algn="ctr"/>
            <a:r>
              <a:rPr lang="ru-RU" sz="2200" i="1" dirty="0" smtClean="0">
                <a:latin typeface="Times New Roman" pitchFamily="18" charset="0"/>
                <a:cs typeface="Times New Roman" pitchFamily="18" charset="0"/>
              </a:rPr>
              <a:t> </a:t>
            </a:r>
            <a:r>
              <a:rPr lang="ru-RU" sz="2200" i="1" dirty="0">
                <a:latin typeface="Times New Roman" pitchFamily="18" charset="0"/>
                <a:cs typeface="Times New Roman" pitchFamily="18" charset="0"/>
              </a:rPr>
              <a:t>Но создается </a:t>
            </a:r>
            <a:r>
              <a:rPr lang="ru-RU" sz="2200" i="1" dirty="0" smtClean="0">
                <a:latin typeface="Times New Roman" pitchFamily="18" charset="0"/>
                <a:cs typeface="Times New Roman" pitchFamily="18" charset="0"/>
              </a:rPr>
              <a:t>она ради </a:t>
            </a:r>
            <a:r>
              <a:rPr lang="ru-RU" sz="2200" i="1" dirty="0">
                <a:latin typeface="Times New Roman" pitchFamily="18" charset="0"/>
                <a:cs typeface="Times New Roman" pitchFamily="18" charset="0"/>
              </a:rPr>
              <a:t>раскрытия учебного потенциала ученика. Важнейшая задача как раз и состоит в том, чтобы донести до школьников понимание того, что новая система оценивания реализует их заинтересованность в объективной и адекватной, а, значит, справедливой оценке.</a:t>
            </a:r>
          </a:p>
        </p:txBody>
      </p:sp>
      <p:sp>
        <p:nvSpPr>
          <p:cNvPr id="9" name="TextBox 8"/>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464815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6" y="456619"/>
            <a:ext cx="8643998" cy="1323439"/>
          </a:xfrm>
          <a:prstGeom prst="rect">
            <a:avLst/>
          </a:prstGeom>
          <a:noFill/>
        </p:spPr>
        <p:txBody>
          <a:bodyPr wrap="square" rtlCol="0">
            <a:spAutoFit/>
          </a:bodyPr>
          <a:lstStyle/>
          <a:p>
            <a:pPr lvl="0" algn="ctr">
              <a:tabLst>
                <a:tab pos="2028825" algn="l"/>
              </a:tabLst>
            </a:pPr>
            <a:r>
              <a:rPr lang="ru-RU" sz="4000" b="1" dirty="0" smtClean="0">
                <a:latin typeface="Times New Roman" pitchFamily="18" charset="0"/>
                <a:cs typeface="Times New Roman" pitchFamily="18" charset="0"/>
              </a:rPr>
              <a:t>БРС= ДОГОВОР МЕЖДУ УЧИТЕЛЕМ И УЧЕНИКОМ</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15212" y="2535006"/>
            <a:ext cx="9128788" cy="36009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800" b="1" i="1" u="sng" dirty="0">
                <a:latin typeface="Times New Roman" pitchFamily="18" charset="0"/>
                <a:cs typeface="Times New Roman" pitchFamily="18" charset="0"/>
              </a:rPr>
              <a:t>Учитель выполняет свою часть обязательств, </a:t>
            </a:r>
            <a:endParaRPr lang="ru-RU" sz="2800" b="1" i="1" u="sng" dirty="0" smtClean="0">
              <a:latin typeface="Times New Roman" pitchFamily="18" charset="0"/>
              <a:cs typeface="Times New Roman" pitchFamily="18" charset="0"/>
            </a:endParaRPr>
          </a:p>
          <a:p>
            <a:pPr algn="ctr"/>
            <a:r>
              <a:rPr lang="ru-RU" sz="2800" b="1" i="1" u="sng" dirty="0" smtClean="0">
                <a:latin typeface="Times New Roman" pitchFamily="18" charset="0"/>
                <a:cs typeface="Times New Roman" pitchFamily="18" charset="0"/>
              </a:rPr>
              <a:t>ученик </a:t>
            </a:r>
            <a:r>
              <a:rPr lang="ru-RU" sz="2800" b="1" i="1" u="sng" dirty="0">
                <a:latin typeface="Times New Roman" pitchFamily="18" charset="0"/>
                <a:cs typeface="Times New Roman" pitchFamily="18" charset="0"/>
              </a:rPr>
              <a:t>– </a:t>
            </a:r>
            <a:r>
              <a:rPr lang="ru-RU" sz="2800" b="1" i="1" u="sng" dirty="0" smtClean="0">
                <a:latin typeface="Times New Roman" pitchFamily="18" charset="0"/>
                <a:cs typeface="Times New Roman" pitchFamily="18" charset="0"/>
              </a:rPr>
              <a:t>свою</a:t>
            </a:r>
          </a:p>
          <a:p>
            <a:pPr algn="ctr"/>
            <a:endParaRPr lang="ru-RU" sz="2800" b="1" i="1" u="sng"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Учитель </a:t>
            </a:r>
            <a:r>
              <a:rPr lang="ru-RU" sz="2000" dirty="0">
                <a:latin typeface="Times New Roman" pitchFamily="18" charset="0"/>
                <a:cs typeface="Times New Roman" pitchFamily="18" charset="0"/>
              </a:rPr>
              <a:t>несет ответственность не только перед администрацией, родителями, но и перед учеником. Выполнение своих обязанностей является необходимым условием для предъявления требований другой стороне.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Старшеклассники </a:t>
            </a:r>
            <a:r>
              <a:rPr lang="ru-RU" sz="2000" dirty="0">
                <a:latin typeface="Times New Roman" pitchFamily="18" charset="0"/>
                <a:cs typeface="Times New Roman" pitchFamily="18" charset="0"/>
              </a:rPr>
              <a:t>уже готовы к выстраиванию партнерских, со взаимными обязательствами, отношений с учителями. И учителя готовы рассматривать их как партнеров, имеющих право предъявить требования по исполнению обязательств.</a:t>
            </a:r>
            <a:endParaRPr lang="ru-RU" sz="2000" i="1" dirty="0">
              <a:latin typeface="Times New Roman" pitchFamily="18" charset="0"/>
              <a:cs typeface="Times New Roman" pitchFamily="18" charset="0"/>
            </a:endParaRPr>
          </a:p>
        </p:txBody>
      </p:sp>
      <p:sp>
        <p:nvSpPr>
          <p:cNvPr id="3" name="Стрелка вниз 2"/>
          <p:cNvSpPr/>
          <p:nvPr/>
        </p:nvSpPr>
        <p:spPr>
          <a:xfrm>
            <a:off x="1637928" y="1980556"/>
            <a:ext cx="226003" cy="552989"/>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7380312" y="1960259"/>
            <a:ext cx="226003" cy="552989"/>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70144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6" y="456619"/>
            <a:ext cx="8643998" cy="1200329"/>
          </a:xfrm>
          <a:prstGeom prst="rect">
            <a:avLst/>
          </a:prstGeom>
          <a:noFill/>
        </p:spPr>
        <p:txBody>
          <a:bodyPr wrap="square" rtlCol="0">
            <a:spAutoFit/>
          </a:bodyPr>
          <a:lstStyle/>
          <a:p>
            <a:pPr lvl="0" algn="ctr">
              <a:tabLst>
                <a:tab pos="2028825" algn="l"/>
              </a:tabLst>
            </a:pPr>
            <a:r>
              <a:rPr lang="ru-RU" sz="3600" b="1" dirty="0" smtClean="0">
                <a:latin typeface="Times New Roman" pitchFamily="18" charset="0"/>
                <a:cs typeface="Times New Roman" pitchFamily="18" charset="0"/>
              </a:rPr>
              <a:t>БРС НА УРОКАХ МАТЕМАТИКИ БАЗИРУЕТСЯ НА ПРИНЦИПАХ</a:t>
            </a:r>
            <a:endParaRPr kumimoji="0" lang="ru-RU"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15280" y="1984709"/>
            <a:ext cx="8965315"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buFont typeface="Arial" pitchFamily="34" charset="0"/>
              <a:buChar char="•"/>
            </a:pPr>
            <a:r>
              <a:rPr lang="ru-RU" sz="2200" dirty="0" smtClean="0">
                <a:latin typeface="Times New Roman" pitchFamily="18" charset="0"/>
                <a:cs typeface="Times New Roman" pitchFamily="18" charset="0"/>
              </a:rPr>
              <a:t>формирования  </a:t>
            </a:r>
            <a:r>
              <a:rPr lang="ru-RU" sz="2200" dirty="0">
                <a:latin typeface="Times New Roman" pitchFamily="18" charset="0"/>
                <a:cs typeface="Times New Roman" pitchFamily="18" charset="0"/>
              </a:rPr>
              <a:t>содержания в виде  самостоятельных логических и содержательно законченных модулей, позволяющих осуществлять контроль приобретенных обучающимися знаний, умений и опыта деятельности;</a:t>
            </a:r>
          </a:p>
          <a:p>
            <a:pPr marL="342900" lvl="0" indent="-342900" algn="just">
              <a:buFont typeface="Arial" pitchFamily="34" charset="0"/>
              <a:buChar char="•"/>
            </a:pPr>
            <a:r>
              <a:rPr lang="ru-RU" sz="2200" dirty="0">
                <a:latin typeface="Times New Roman" pitchFamily="18" charset="0"/>
                <a:cs typeface="Times New Roman" pitchFamily="18" charset="0"/>
              </a:rPr>
              <a:t>открытости результатов оценки текущей успеваемости учащихся;</a:t>
            </a:r>
          </a:p>
          <a:p>
            <a:pPr marL="342900" lvl="0" indent="-342900" algn="just">
              <a:buFont typeface="Arial" pitchFamily="34" charset="0"/>
              <a:buChar char="•"/>
            </a:pPr>
            <a:r>
              <a:rPr lang="ru-RU" sz="2200" dirty="0">
                <a:latin typeface="Times New Roman" pitchFamily="18" charset="0"/>
                <a:cs typeface="Times New Roman" pitchFamily="18" charset="0"/>
              </a:rPr>
              <a:t>стабильности требований, предъявляемых к учебной работе учащихся;</a:t>
            </a:r>
          </a:p>
          <a:p>
            <a:pPr marL="342900" lvl="0" indent="-342900" algn="just">
              <a:buFont typeface="Arial" pitchFamily="34" charset="0"/>
              <a:buChar char="•"/>
            </a:pPr>
            <a:r>
              <a:rPr lang="ru-RU" sz="2200" dirty="0">
                <a:latin typeface="Times New Roman" pitchFamily="18" charset="0"/>
                <a:cs typeface="Times New Roman" pitchFamily="18" charset="0"/>
              </a:rPr>
              <a:t>регулярности и объективности оценки результатов работы учащихся путем начисления рейтинговых баллов;</a:t>
            </a:r>
          </a:p>
          <a:p>
            <a:pPr marL="342900" lvl="0" indent="-342900" algn="just">
              <a:buFont typeface="Arial" pitchFamily="34" charset="0"/>
              <a:buChar char="•"/>
            </a:pPr>
            <a:r>
              <a:rPr lang="ru-RU" sz="2200" dirty="0">
                <a:latin typeface="Times New Roman" pitchFamily="18" charset="0"/>
                <a:cs typeface="Times New Roman" pitchFamily="18" charset="0"/>
              </a:rPr>
              <a:t>наличия обратной связи, предполагающей своевременную коррекцию содержания и методики преподавания дисциплины;</a:t>
            </a:r>
          </a:p>
          <a:p>
            <a:pPr marL="342900" lvl="0" indent="-342900" algn="just">
              <a:buFont typeface="Arial" pitchFamily="34" charset="0"/>
              <a:buChar char="•"/>
            </a:pPr>
            <a:r>
              <a:rPr lang="ru-RU" sz="2200" dirty="0">
                <a:latin typeface="Times New Roman" pitchFamily="18" charset="0"/>
                <a:cs typeface="Times New Roman" pitchFamily="18" charset="0"/>
              </a:rPr>
              <a:t>строгого соблюдения исполнительской дисциплины всеми участниками образовательного процесса</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6" name="TextBox 5"/>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2258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6" y="456619"/>
            <a:ext cx="8643998" cy="1200329"/>
          </a:xfrm>
          <a:prstGeom prst="rect">
            <a:avLst/>
          </a:prstGeom>
          <a:noFill/>
        </p:spPr>
        <p:txBody>
          <a:bodyPr wrap="square" rtlCol="0">
            <a:spAutoFit/>
          </a:bodyPr>
          <a:lstStyle/>
          <a:p>
            <a:pPr lvl="0" algn="ctr">
              <a:tabLst>
                <a:tab pos="2028825" algn="l"/>
              </a:tabLst>
            </a:pPr>
            <a:r>
              <a:rPr lang="ru-RU" sz="3600" b="1" dirty="0" smtClean="0">
                <a:latin typeface="Times New Roman" pitchFamily="18" charset="0"/>
                <a:cs typeface="Times New Roman" pitchFamily="18" charset="0"/>
              </a:rPr>
              <a:t>РАБОТА ПО МОДИФИЦИРОВАННОЙ ПРОГРАММЕ С УЧЕТОМ БРС</a:t>
            </a:r>
            <a:endParaRPr kumimoji="0" lang="ru-RU"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15280" y="2317522"/>
            <a:ext cx="9128720"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a:latin typeface="Times New Roman" pitchFamily="18" charset="0"/>
                <a:cs typeface="Times New Roman" pitchFamily="18" charset="0"/>
              </a:rPr>
              <a:t>В содержании настоящей  программы три раздела: </a:t>
            </a:r>
            <a:endParaRPr lang="ru-RU" sz="2000" b="1" dirty="0">
              <a:latin typeface="Times New Roman" pitchFamily="18" charset="0"/>
              <a:cs typeface="Times New Roman" pitchFamily="18" charset="0"/>
            </a:endParaRPr>
          </a:p>
        </p:txBody>
      </p:sp>
      <p:sp>
        <p:nvSpPr>
          <p:cNvPr id="2" name="Прямоугольник 1"/>
          <p:cNvSpPr/>
          <p:nvPr/>
        </p:nvSpPr>
        <p:spPr>
          <a:xfrm>
            <a:off x="179513" y="2924944"/>
            <a:ext cx="8856984" cy="3416320"/>
          </a:xfrm>
          <a:prstGeom prst="rect">
            <a:avLst/>
          </a:prstGeom>
        </p:spPr>
        <p:txBody>
          <a:bodyPr wrap="square">
            <a:spAutoFit/>
          </a:bodyPr>
          <a:lstStyle/>
          <a:p>
            <a:pPr marL="342900" indent="-342900" algn="just" defTabSz="196850">
              <a:buFont typeface="+mj-lt"/>
              <a:buAutoNum type="arabicPeriod"/>
            </a:pPr>
            <a:r>
              <a:rPr lang="ru-RU" sz="2400" dirty="0" smtClean="0">
                <a:latin typeface="Times New Roman" pitchFamily="18" charset="0"/>
                <a:cs typeface="Times New Roman" pitchFamily="18" charset="0"/>
              </a:rPr>
              <a:t>Разделение </a:t>
            </a:r>
            <a:r>
              <a:rPr lang="ru-RU" sz="2400" dirty="0">
                <a:latin typeface="Times New Roman" pitchFamily="18" charset="0"/>
                <a:cs typeface="Times New Roman" pitchFamily="18" charset="0"/>
              </a:rPr>
              <a:t>содержания Федерального компонента стандарта среднего (полного) образования на профильном  уровне  по предмету «Математика» на предметные </a:t>
            </a:r>
            <a:r>
              <a:rPr lang="ru-RU" sz="2400" dirty="0" smtClean="0">
                <a:latin typeface="Times New Roman" pitchFamily="18" charset="0"/>
                <a:cs typeface="Times New Roman" pitchFamily="18" charset="0"/>
              </a:rPr>
              <a:t>модули.</a:t>
            </a:r>
          </a:p>
          <a:p>
            <a:pPr marL="342900" indent="-342900" algn="just" defTabSz="196850">
              <a:buFont typeface="+mj-lt"/>
              <a:buAutoNum type="arabicPeriod"/>
            </a:pPr>
            <a:r>
              <a:rPr lang="ru-RU" sz="2400" dirty="0" smtClean="0">
                <a:latin typeface="Times New Roman" pitchFamily="18" charset="0"/>
                <a:cs typeface="Times New Roman" pitchFamily="18" charset="0"/>
              </a:rPr>
              <a:t>Выделение </a:t>
            </a:r>
            <a:r>
              <a:rPr lang="ru-RU" sz="2400" dirty="0">
                <a:latin typeface="Times New Roman" pitchFamily="18" charset="0"/>
                <a:cs typeface="Times New Roman" pitchFamily="18" charset="0"/>
              </a:rPr>
              <a:t>в предметных модулях объектов оценивания на профильном   уровне обучения по предмету «Математика» 10 и 11 </a:t>
            </a:r>
            <a:r>
              <a:rPr lang="ru-RU" sz="2400" dirty="0" smtClean="0">
                <a:latin typeface="Times New Roman" pitchFamily="18" charset="0"/>
                <a:cs typeface="Times New Roman" pitchFamily="18" charset="0"/>
              </a:rPr>
              <a:t>классов.</a:t>
            </a:r>
          </a:p>
          <a:p>
            <a:pPr marL="342900" indent="-342900" algn="just" defTabSz="196850">
              <a:buFont typeface="+mj-lt"/>
              <a:buAutoNum type="arabicPeriod"/>
            </a:pPr>
            <a:r>
              <a:rPr lang="ru-RU" sz="2400" dirty="0" smtClean="0">
                <a:latin typeface="Times New Roman" pitchFamily="18" charset="0"/>
                <a:cs typeface="Times New Roman" pitchFamily="18" charset="0"/>
              </a:rPr>
              <a:t>Обзор </a:t>
            </a:r>
            <a:r>
              <a:rPr lang="ru-RU" sz="2400" dirty="0">
                <a:latin typeface="Times New Roman" pitchFamily="18" charset="0"/>
                <a:cs typeface="Times New Roman" pitchFamily="18" charset="0"/>
              </a:rPr>
              <a:t>используемых рекомендованных и допущенных МО РФ, МОН ПК учебных программ, учебно-методических комплексов по математике 10 и 11 классов.</a:t>
            </a:r>
          </a:p>
        </p:txBody>
      </p:sp>
      <p:sp>
        <p:nvSpPr>
          <p:cNvPr id="6" name="Стрелка вниз 5"/>
          <p:cNvSpPr/>
          <p:nvPr/>
        </p:nvSpPr>
        <p:spPr>
          <a:xfrm>
            <a:off x="4522573" y="2008215"/>
            <a:ext cx="226003" cy="309307"/>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377759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006" y="788524"/>
            <a:ext cx="8643998" cy="707886"/>
          </a:xfrm>
          <a:prstGeom prst="rect">
            <a:avLst/>
          </a:prstGeom>
          <a:noFill/>
        </p:spPr>
        <p:txBody>
          <a:bodyPr wrap="square" rtlCol="0">
            <a:spAutoFit/>
          </a:bodyPr>
          <a:lstStyle/>
          <a:p>
            <a:pPr lvl="0" algn="ctr">
              <a:tabLst>
                <a:tab pos="2028825" algn="l"/>
              </a:tabLst>
            </a:pPr>
            <a:r>
              <a:rPr lang="ru-RU" sz="4000" b="1" dirty="0" smtClean="0">
                <a:latin typeface="Times New Roman" pitchFamily="18" charset="0"/>
                <a:cs typeface="Times New Roman" pitchFamily="18" charset="0"/>
              </a:rPr>
              <a:t>ОБЪЕКТ ОЦЕНИВАНИЯ</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43645" y="2302449"/>
            <a:ext cx="9128720"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i="1" dirty="0">
                <a:latin typeface="Times New Roman" pitchFamily="18" charset="0"/>
                <a:cs typeface="Times New Roman" pitchFamily="18" charset="0"/>
              </a:rPr>
              <a:t>Мы поговорим более подробно о первом разделе, где в </a:t>
            </a:r>
            <a:r>
              <a:rPr lang="ru-RU" sz="2000" i="1" dirty="0" err="1">
                <a:latin typeface="Times New Roman" pitchFamily="18" charset="0"/>
                <a:cs typeface="Times New Roman" pitchFamily="18" charset="0"/>
              </a:rPr>
              <a:t>балльно</a:t>
            </a:r>
            <a:r>
              <a:rPr lang="ru-RU" sz="2000" i="1" dirty="0">
                <a:latin typeface="Times New Roman" pitchFamily="18" charset="0"/>
                <a:cs typeface="Times New Roman" pitchFamily="18" charset="0"/>
              </a:rPr>
              <a:t>-рейтинговой системе оценки качества освоения используется понятие «объект оценивания».</a:t>
            </a:r>
            <a:endParaRPr lang="ru-RU" sz="2000" b="1" i="1" dirty="0">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
        <p:nvSpPr>
          <p:cNvPr id="2" name="Прямоугольник 1"/>
          <p:cNvSpPr/>
          <p:nvPr/>
        </p:nvSpPr>
        <p:spPr>
          <a:xfrm>
            <a:off x="179513" y="3284984"/>
            <a:ext cx="8856984" cy="2862322"/>
          </a:xfrm>
          <a:prstGeom prst="rect">
            <a:avLst/>
          </a:prstGeom>
        </p:spPr>
        <p:txBody>
          <a:bodyPr wrap="square">
            <a:spAutoFit/>
          </a:bodyPr>
          <a:lstStyle/>
          <a:p>
            <a:pPr algn="ctr" defTabSz="196850"/>
            <a:r>
              <a:rPr lang="ru-RU" sz="2000" b="1" u="sng" dirty="0">
                <a:latin typeface="Times New Roman" pitchFamily="18" charset="0"/>
                <a:cs typeface="Times New Roman" pitchFamily="18" charset="0"/>
              </a:rPr>
              <a:t>Под объектом оценивания мы понимаем </a:t>
            </a:r>
            <a:r>
              <a:rPr lang="ru-RU" sz="2000" b="1" u="sng" dirty="0" smtClean="0">
                <a:latin typeface="Times New Roman" pitchFamily="18" charset="0"/>
                <a:cs typeface="Times New Roman" pitchFamily="18" charset="0"/>
              </a:rPr>
              <a:t> </a:t>
            </a:r>
            <a:r>
              <a:rPr lang="ru-RU" sz="2000" b="1" u="sng" dirty="0">
                <a:latin typeface="Times New Roman" pitchFamily="18" charset="0"/>
                <a:cs typeface="Times New Roman" pitchFamily="18" charset="0"/>
              </a:rPr>
              <a:t>продукт </a:t>
            </a:r>
            <a:r>
              <a:rPr lang="ru-RU" sz="2000" b="1" u="sng" dirty="0" smtClean="0">
                <a:latin typeface="Times New Roman" pitchFamily="18" charset="0"/>
                <a:cs typeface="Times New Roman" pitchFamily="18" charset="0"/>
              </a:rPr>
              <a:t>деятельности  </a:t>
            </a:r>
            <a:r>
              <a:rPr lang="ru-RU" sz="2000" b="1" u="sng" dirty="0">
                <a:latin typeface="Times New Roman" pitchFamily="18" charset="0"/>
                <a:cs typeface="Times New Roman" pitchFamily="18" charset="0"/>
              </a:rPr>
              <a:t>учащегося или действия учащегося, позволяющие оценить его знания, умения, навыки и компетенции, характеризующие его подготовленность к выполнению определенного вида деятельности. </a:t>
            </a:r>
            <a:endParaRPr lang="ru-RU" sz="2000" b="1" u="sng" dirty="0" smtClean="0">
              <a:latin typeface="Times New Roman" pitchFamily="18" charset="0"/>
              <a:cs typeface="Times New Roman" pitchFamily="18" charset="0"/>
            </a:endParaRPr>
          </a:p>
          <a:p>
            <a:pPr algn="just" defTabSz="196850"/>
            <a:r>
              <a:rPr lang="ru-RU" sz="2000" i="1" dirty="0">
                <a:latin typeface="Times New Roman" pitchFamily="18" charset="0"/>
                <a:cs typeface="Times New Roman" pitchFamily="18" charset="0"/>
              </a:rPr>
              <a:t>	</a:t>
            </a:r>
            <a:r>
              <a:rPr lang="ru-RU" sz="2000" i="1" dirty="0" smtClean="0">
                <a:latin typeface="Times New Roman" pitchFamily="18" charset="0"/>
                <a:cs typeface="Times New Roman" pitchFamily="18" charset="0"/>
              </a:rPr>
              <a:t>Объекты </a:t>
            </a:r>
            <a:r>
              <a:rPr lang="ru-RU" sz="2000" i="1" dirty="0">
                <a:latin typeface="Times New Roman" pitchFamily="18" charset="0"/>
                <a:cs typeface="Times New Roman" pitchFamily="18" charset="0"/>
              </a:rPr>
              <a:t>оценивания создаются индивидуально или группой учащихся. К объектам оценивания относим: доклады и иные формы публичных выступлений, презентации, участие в дискуссии, отчеты по практическим и лабораторным работам, практические, расчетные, графические задания, эссе, проекты, тесты, контрольные работы и др.</a:t>
            </a:r>
          </a:p>
        </p:txBody>
      </p:sp>
      <p:sp>
        <p:nvSpPr>
          <p:cNvPr id="6" name="Стрелка вниз 5"/>
          <p:cNvSpPr/>
          <p:nvPr/>
        </p:nvSpPr>
        <p:spPr>
          <a:xfrm>
            <a:off x="4522573" y="2008215"/>
            <a:ext cx="226003" cy="309307"/>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402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6" y="456619"/>
            <a:ext cx="8643998" cy="1569660"/>
          </a:xfrm>
          <a:prstGeom prst="rect">
            <a:avLst/>
          </a:prstGeom>
          <a:noFill/>
        </p:spPr>
        <p:txBody>
          <a:bodyPr wrap="square" rtlCol="0">
            <a:spAutoFit/>
          </a:bodyPr>
          <a:lstStyle/>
          <a:p>
            <a:pPr lvl="0" algn="ctr">
              <a:tabLst>
                <a:tab pos="2028825" algn="l"/>
              </a:tabLst>
            </a:pPr>
            <a:r>
              <a:rPr lang="ru-RU" sz="3200" b="1" dirty="0" smtClean="0">
                <a:latin typeface="Times New Roman" pitchFamily="18" charset="0"/>
                <a:cs typeface="Times New Roman" pitchFamily="18" charset="0"/>
              </a:rPr>
              <a:t>НА ПРОФИЛЬНОМ УРОВНЕ ПРЕДПОЛАГАЕТСЯ БОЛЕЕ ГЛУБОКОЕ ИЗУЧЕНИЕ МАТЕРИАЛА</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15280" y="2317522"/>
            <a:ext cx="9128720"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smtClean="0">
                <a:latin typeface="Times New Roman" pitchFamily="18" charset="0"/>
                <a:cs typeface="Times New Roman" pitchFamily="18" charset="0"/>
              </a:rPr>
              <a:t>невозможно </a:t>
            </a:r>
            <a:r>
              <a:rPr lang="ru-RU" sz="2400" b="1" dirty="0">
                <a:latin typeface="Times New Roman" pitchFamily="18" charset="0"/>
                <a:cs typeface="Times New Roman" pitchFamily="18" charset="0"/>
              </a:rPr>
              <a:t>без самостоятельной исследовательской </a:t>
            </a:r>
            <a:r>
              <a:rPr lang="ru-RU" sz="2400" b="1" dirty="0" smtClean="0">
                <a:latin typeface="Times New Roman" pitchFamily="18" charset="0"/>
                <a:cs typeface="Times New Roman" pitchFamily="18" charset="0"/>
              </a:rPr>
              <a:t>работы</a:t>
            </a:r>
            <a:endParaRPr lang="ru-RU" sz="2400" b="1" dirty="0">
              <a:latin typeface="Times New Roman" pitchFamily="18" charset="0"/>
              <a:cs typeface="Times New Roman" pitchFamily="18" charset="0"/>
            </a:endParaRPr>
          </a:p>
        </p:txBody>
      </p:sp>
      <p:sp>
        <p:nvSpPr>
          <p:cNvPr id="2" name="Прямоугольник 1"/>
          <p:cNvSpPr/>
          <p:nvPr/>
        </p:nvSpPr>
        <p:spPr>
          <a:xfrm>
            <a:off x="179513" y="2924944"/>
            <a:ext cx="8856984" cy="3139321"/>
          </a:xfrm>
          <a:prstGeom prst="rect">
            <a:avLst/>
          </a:prstGeom>
        </p:spPr>
        <p:txBody>
          <a:bodyPr wrap="square">
            <a:spAutoFit/>
          </a:bodyPr>
          <a:lstStyle/>
          <a:p>
            <a:pPr algn="just"/>
            <a:r>
              <a:rPr lang="ru-RU" sz="2200" dirty="0" smtClean="0">
                <a:latin typeface="Times New Roman" pitchFamily="18" charset="0"/>
                <a:cs typeface="Times New Roman" pitchFamily="18" charset="0"/>
              </a:rPr>
              <a:t>	При </a:t>
            </a:r>
            <a:r>
              <a:rPr lang="ru-RU" sz="2200" dirty="0">
                <a:latin typeface="Times New Roman" pitchFamily="18" charset="0"/>
                <a:cs typeface="Times New Roman" pitchFamily="18" charset="0"/>
              </a:rPr>
              <a:t>этом обращаем  внимание на глубину понимания сущности математических понятий, формул, теорем, на умение их использовать, нежели увеличивать объем изучаемого материала с увеличением скорости прохождения (по верхам</a:t>
            </a:r>
            <a:r>
              <a:rPr lang="ru-RU" sz="2200" dirty="0" smtClean="0">
                <a:latin typeface="Times New Roman" pitchFamily="18" charset="0"/>
                <a:cs typeface="Times New Roman" pitchFamily="18" charset="0"/>
              </a:rPr>
              <a:t>).</a:t>
            </a:r>
          </a:p>
          <a:p>
            <a:pPr algn="just"/>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Поэтому </a:t>
            </a:r>
            <a:r>
              <a:rPr lang="ru-RU" sz="2200" dirty="0">
                <a:latin typeface="Times New Roman" pitchFamily="18" charset="0"/>
                <a:cs typeface="Times New Roman" pitchFamily="18" charset="0"/>
              </a:rPr>
              <a:t>объекты оценивания ориентированы не только на оценивание </a:t>
            </a:r>
            <a:r>
              <a:rPr lang="ru-RU" sz="2200" dirty="0" err="1">
                <a:latin typeface="Times New Roman" pitchFamily="18" charset="0"/>
                <a:cs typeface="Times New Roman" pitchFamily="18" charset="0"/>
              </a:rPr>
              <a:t>ЗУНов</a:t>
            </a:r>
            <a:r>
              <a:rPr lang="ru-RU" sz="2200" dirty="0">
                <a:latin typeface="Times New Roman" pitchFamily="18" charset="0"/>
                <a:cs typeface="Times New Roman" pitchFamily="18" charset="0"/>
              </a:rPr>
              <a:t>, но и на </a:t>
            </a:r>
            <a:r>
              <a:rPr lang="ru-RU" sz="2200" dirty="0" err="1">
                <a:latin typeface="Times New Roman" pitchFamily="18" charset="0"/>
                <a:cs typeface="Times New Roman" pitchFamily="18" charset="0"/>
              </a:rPr>
              <a:t>метапредметные</a:t>
            </a:r>
            <a:r>
              <a:rPr lang="ru-RU" sz="2200" dirty="0">
                <a:latin typeface="Times New Roman" pitchFamily="18" charset="0"/>
                <a:cs typeface="Times New Roman" pitchFamily="18" charset="0"/>
              </a:rPr>
              <a:t> результаты, такие как умение формулировать проблему, исследовать ее суть, умение строить логические умозаключения, находить причинно-следственные связи, доказывать и отстаивать свою точку зрения и т.д. </a:t>
            </a:r>
          </a:p>
        </p:txBody>
      </p:sp>
      <p:sp>
        <p:nvSpPr>
          <p:cNvPr id="6" name="Стрелка вниз 5"/>
          <p:cNvSpPr/>
          <p:nvPr/>
        </p:nvSpPr>
        <p:spPr>
          <a:xfrm>
            <a:off x="4522573" y="2008215"/>
            <a:ext cx="226003" cy="309307"/>
          </a:xfrm>
          <a:prstGeom prst="downArrow">
            <a:avLst/>
          </a:prstGeom>
          <a:solidFill>
            <a:srgbClr val="FF2F2F"/>
          </a:solidFill>
          <a:ln>
            <a:solidFill>
              <a:srgbClr val="FF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Tree>
    <p:extLst>
      <p:ext uri="{BB962C8B-B14F-4D97-AF65-F5344CB8AC3E}">
        <p14:creationId xmlns:p14="http://schemas.microsoft.com/office/powerpoint/2010/main" val="139774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575" y="476672"/>
            <a:ext cx="8643998" cy="1569660"/>
          </a:xfrm>
          <a:prstGeom prst="rect">
            <a:avLst/>
          </a:prstGeom>
          <a:noFill/>
        </p:spPr>
        <p:txBody>
          <a:bodyPr wrap="square" rtlCol="0">
            <a:spAutoFit/>
          </a:bodyPr>
          <a:lstStyle/>
          <a:p>
            <a:pPr lvl="0" algn="ctr">
              <a:tabLst>
                <a:tab pos="2028825" algn="l"/>
              </a:tabLst>
            </a:pPr>
            <a:r>
              <a:rPr lang="ru-RU" sz="3200" b="1" dirty="0" smtClean="0">
                <a:latin typeface="Times New Roman" pitchFamily="18" charset="0"/>
                <a:cs typeface="Times New Roman" pitchFamily="18" charset="0"/>
              </a:rPr>
              <a:t>ОБЪЕКТЫ ОЦЕНИВАНИЯ В МОДУЛЯХ ПРОФИЛЬНОГО УРОВНЯ ОБУЧЕНИЯ МАТЕМАТИКИ:</a:t>
            </a:r>
            <a:endParaRPr kumimoji="0" lang="ru-RU"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0" y="6416692"/>
            <a:ext cx="9144000" cy="461665"/>
          </a:xfrm>
          <a:prstGeom prst="rect">
            <a:avLst/>
          </a:prstGeom>
          <a:solidFill>
            <a:srgbClr val="FF2F2F"/>
          </a:solidFill>
        </p:spPr>
        <p:txBody>
          <a:bodyPr wrap="square" rtlCol="0">
            <a:spAutoFit/>
          </a:bodyPr>
          <a:lstStyle/>
          <a:p>
            <a:pPr algn="ctr"/>
            <a:r>
              <a:rPr lang="ru-RU" sz="2400" b="1" i="1" dirty="0" smtClean="0">
                <a:solidFill>
                  <a:schemeClr val="bg1"/>
                </a:solidFill>
                <a:latin typeface="Times New Roman" pitchFamily="18" charset="0"/>
                <a:cs typeface="Times New Roman" pitchFamily="18" charset="0"/>
              </a:rPr>
              <a:t>В.В. Полушкина, учитель математики высшей кв. категории</a:t>
            </a:r>
          </a:p>
        </p:txBody>
      </p:sp>
      <p:sp>
        <p:nvSpPr>
          <p:cNvPr id="2" name="Прямоугольник 1"/>
          <p:cNvSpPr/>
          <p:nvPr/>
        </p:nvSpPr>
        <p:spPr>
          <a:xfrm>
            <a:off x="313575" y="2368217"/>
            <a:ext cx="8496943" cy="3539430"/>
          </a:xfrm>
          <a:prstGeom prst="rect">
            <a:avLst/>
          </a:prstGeom>
        </p:spPr>
        <p:txBody>
          <a:bodyPr wrap="square">
            <a:spAutoFit/>
          </a:bodyPr>
          <a:lstStyle/>
          <a:p>
            <a:pPr marL="342900" lvl="0" indent="-342900" algn="just">
              <a:buFont typeface="Arial" pitchFamily="34" charset="0"/>
              <a:buChar char="•"/>
            </a:pPr>
            <a:r>
              <a:rPr lang="ru-RU" sz="2800" dirty="0" smtClean="0">
                <a:latin typeface="Times New Roman" pitchFamily="18" charset="0"/>
                <a:cs typeface="Times New Roman" pitchFamily="18" charset="0"/>
              </a:rPr>
              <a:t>теоретический </a:t>
            </a:r>
            <a:r>
              <a:rPr lang="ru-RU" sz="2800" dirty="0">
                <a:latin typeface="Times New Roman" pitchFamily="18" charset="0"/>
                <a:cs typeface="Times New Roman" pitchFamily="18" charset="0"/>
              </a:rPr>
              <a:t>коллоквиум;</a:t>
            </a:r>
          </a:p>
          <a:p>
            <a:pPr marL="342900" lvl="0" indent="-342900" algn="just">
              <a:buFont typeface="Arial" pitchFamily="34" charset="0"/>
              <a:buChar char="•"/>
            </a:pPr>
            <a:r>
              <a:rPr lang="ru-RU" sz="2800" dirty="0">
                <a:latin typeface="Times New Roman" pitchFamily="18" charset="0"/>
                <a:cs typeface="Times New Roman" pitchFamily="18" charset="0"/>
              </a:rPr>
              <a:t>тест в формате ЕГЭ;</a:t>
            </a:r>
          </a:p>
          <a:p>
            <a:pPr marL="342900" lvl="0" indent="-342900" algn="just">
              <a:buFont typeface="Arial" pitchFamily="34" charset="0"/>
              <a:buChar char="•"/>
            </a:pPr>
            <a:r>
              <a:rPr lang="ru-RU" sz="2800" dirty="0">
                <a:latin typeface="Times New Roman" pitchFamily="18" charset="0"/>
                <a:cs typeface="Times New Roman" pitchFamily="18" charset="0"/>
              </a:rPr>
              <a:t>контрольная работа;</a:t>
            </a:r>
          </a:p>
          <a:p>
            <a:pPr marL="342900" lvl="0" indent="-342900" algn="just">
              <a:buFont typeface="Arial" pitchFamily="34" charset="0"/>
              <a:buChar char="•"/>
            </a:pPr>
            <a:r>
              <a:rPr lang="ru-RU" sz="2800" dirty="0">
                <a:latin typeface="Times New Roman" pitchFamily="18" charset="0"/>
                <a:cs typeface="Times New Roman" pitchFamily="18" charset="0"/>
              </a:rPr>
              <a:t>учебный исследовательский проект;</a:t>
            </a:r>
          </a:p>
          <a:p>
            <a:pPr marL="342900" lvl="0" indent="-342900" algn="just">
              <a:buFont typeface="Arial" pitchFamily="34" charset="0"/>
              <a:buChar char="•"/>
            </a:pPr>
            <a:r>
              <a:rPr lang="ru-RU" sz="2800" dirty="0">
                <a:latin typeface="Times New Roman" pitchFamily="18" charset="0"/>
                <a:cs typeface="Times New Roman" pitchFamily="18" charset="0"/>
              </a:rPr>
              <a:t>математические мини-олимпиады;</a:t>
            </a:r>
          </a:p>
          <a:p>
            <a:pPr marL="342900" lvl="0" indent="-342900" algn="just">
              <a:buFont typeface="Arial" pitchFamily="34" charset="0"/>
              <a:buChar char="•"/>
            </a:pPr>
            <a:r>
              <a:rPr lang="ru-RU" sz="2800" dirty="0">
                <a:latin typeface="Times New Roman" pitchFamily="18" charset="0"/>
                <a:cs typeface="Times New Roman" pitchFamily="18" charset="0"/>
              </a:rPr>
              <a:t>математические бои (и другие дискуссионные математические игры).</a:t>
            </a:r>
          </a:p>
          <a:p>
            <a:pPr marL="342900" indent="-342900" algn="just" defTabSz="196850">
              <a:buFont typeface="Arial" pitchFamily="34" charset="0"/>
              <a:buChar char="•"/>
            </a:pPr>
            <a:endParaRPr lang="ru-RU"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426565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5532</TotalTime>
  <Words>1440</Words>
  <Application>Microsoft Office PowerPoint</Application>
  <PresentationFormat>Экран (4:3)</PresentationFormat>
  <Paragraphs>170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Diseño predeterminado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ПОИСКОВО-ИССЛЕДОВАТЕЛЬСКОГО ПРОЕКТА ПО ТЕОРИИ ЧИСЕЛ </vt:lpstr>
      <vt:lpstr>Презентация PowerPoint</vt:lpstr>
      <vt:lpstr>Презентация PowerPoint</vt:lpstr>
      <vt:lpstr>Презентация PowerPoint</vt:lpstr>
      <vt:lpstr>Презентация PowerPoint</vt:lpstr>
      <vt:lpstr>Презентация PowerPoint</vt:lpstr>
      <vt:lpstr>ПРИМЕРЫ ПРОЕКТА</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пк</cp:lastModifiedBy>
  <cp:revision>758</cp:revision>
  <cp:lastPrinted>2015-03-18T07:51:16Z</cp:lastPrinted>
  <dcterms:created xsi:type="dcterms:W3CDTF">2010-05-23T14:28:12Z</dcterms:created>
  <dcterms:modified xsi:type="dcterms:W3CDTF">2016-02-19T08:27:48Z</dcterms:modified>
</cp:coreProperties>
</file>