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72" r:id="rId5"/>
    <p:sldId id="259" r:id="rId6"/>
    <p:sldId id="273" r:id="rId7"/>
    <p:sldId id="260" r:id="rId8"/>
    <p:sldId id="261" r:id="rId9"/>
    <p:sldId id="263" r:id="rId10"/>
    <p:sldId id="262" r:id="rId11"/>
    <p:sldId id="265" r:id="rId12"/>
    <p:sldId id="266" r:id="rId13"/>
    <p:sldId id="264" r:id="rId14"/>
    <p:sldId id="267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0A8A2-10E3-4944-8BE9-D30666B4962F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7A6B1C-702A-4B6B-A64F-F4189D3A401B}">
      <dgm:prSet phldrT="[Текст]"/>
      <dgm:spPr/>
      <dgm:t>
        <a:bodyPr/>
        <a:lstStyle/>
        <a:p>
          <a:r>
            <a:rPr lang="en-US" dirty="0" smtClean="0"/>
            <a:t>EDUTAINMENT</a:t>
          </a:r>
          <a:endParaRPr lang="ru-RU" dirty="0"/>
        </a:p>
      </dgm:t>
    </dgm:pt>
    <dgm:pt modelId="{E2099F56-62C9-427E-BE69-D758958DF2B3}" type="parTrans" cxnId="{587FBB63-60A4-48C4-BBE3-2C1E92FC2075}">
      <dgm:prSet/>
      <dgm:spPr/>
      <dgm:t>
        <a:bodyPr/>
        <a:lstStyle/>
        <a:p>
          <a:endParaRPr lang="ru-RU"/>
        </a:p>
      </dgm:t>
    </dgm:pt>
    <dgm:pt modelId="{82B35937-C8AD-4E74-9D81-46152D73E917}" type="sibTrans" cxnId="{587FBB63-60A4-48C4-BBE3-2C1E92FC2075}">
      <dgm:prSet/>
      <dgm:spPr/>
      <dgm:t>
        <a:bodyPr/>
        <a:lstStyle/>
        <a:p>
          <a:endParaRPr lang="ru-RU"/>
        </a:p>
      </dgm:t>
    </dgm:pt>
    <dgm:pt modelId="{67911F66-DB5E-4142-84EA-AE0531F01863}">
      <dgm:prSet phldrT="[Текст]"/>
      <dgm:spPr/>
      <dgm:t>
        <a:bodyPr/>
        <a:lstStyle/>
        <a:p>
          <a:r>
            <a:rPr lang="en-US" dirty="0" smtClean="0"/>
            <a:t>ENTERTAINMENT</a:t>
          </a:r>
          <a:endParaRPr lang="ru-RU" dirty="0"/>
        </a:p>
      </dgm:t>
    </dgm:pt>
    <dgm:pt modelId="{4355E4B5-F415-41A3-8B96-3AB3EBF169AD}" type="parTrans" cxnId="{BCB8AE92-03B8-4662-AACF-02FD50A62D47}">
      <dgm:prSet/>
      <dgm:spPr/>
      <dgm:t>
        <a:bodyPr/>
        <a:lstStyle/>
        <a:p>
          <a:endParaRPr lang="ru-RU"/>
        </a:p>
      </dgm:t>
    </dgm:pt>
    <dgm:pt modelId="{970F3EA9-0165-4177-92B5-BD1488B4CB28}" type="sibTrans" cxnId="{BCB8AE92-03B8-4662-AACF-02FD50A62D47}">
      <dgm:prSet/>
      <dgm:spPr/>
      <dgm:t>
        <a:bodyPr/>
        <a:lstStyle/>
        <a:p>
          <a:r>
            <a:rPr lang="en-US" dirty="0" smtClean="0"/>
            <a:t>+</a:t>
          </a:r>
          <a:endParaRPr lang="ru-RU" dirty="0"/>
        </a:p>
      </dgm:t>
    </dgm:pt>
    <dgm:pt modelId="{33C4AACE-377D-4CC4-8E3A-6424B612A7BF}">
      <dgm:prSet phldrT="[Текст]"/>
      <dgm:spPr/>
      <dgm:t>
        <a:bodyPr/>
        <a:lstStyle/>
        <a:p>
          <a:r>
            <a:rPr lang="en-US" dirty="0" smtClean="0"/>
            <a:t>EDUCATION</a:t>
          </a:r>
          <a:endParaRPr lang="ru-RU" dirty="0"/>
        </a:p>
      </dgm:t>
    </dgm:pt>
    <dgm:pt modelId="{69C48DAC-8640-4D23-A57C-E2C3D86A88EA}" type="parTrans" cxnId="{9F39DF64-37D3-474F-AFD6-F9D965E426B3}">
      <dgm:prSet/>
      <dgm:spPr/>
      <dgm:t>
        <a:bodyPr/>
        <a:lstStyle/>
        <a:p>
          <a:endParaRPr lang="ru-RU"/>
        </a:p>
      </dgm:t>
    </dgm:pt>
    <dgm:pt modelId="{AF41BBD3-05EE-46D8-8733-5E1BE9A39D94}" type="sibTrans" cxnId="{9F39DF64-37D3-474F-AFD6-F9D965E426B3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A99037DB-0207-48A6-ABC2-14E278994C28}" type="pres">
      <dgm:prSet presAssocID="{9760A8A2-10E3-4944-8BE9-D30666B496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360C5-7BB3-4F4C-9A01-C669FBC2D39A}" type="pres">
      <dgm:prSet presAssocID="{957A6B1C-702A-4B6B-A64F-F4189D3A40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28889-C04E-48E7-BF47-8E66E7C9A82F}" type="pres">
      <dgm:prSet presAssocID="{82B35937-C8AD-4E74-9D81-46152D73E91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9E0EEA8-937F-406A-85FC-04771C930450}" type="pres">
      <dgm:prSet presAssocID="{82B35937-C8AD-4E74-9D81-46152D73E91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DC6E92B-1561-415E-8235-2892ADA8C650}" type="pres">
      <dgm:prSet presAssocID="{67911F66-DB5E-4142-84EA-AE0531F0186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3DA1C-7DCE-4998-B1FF-E784179A9ABD}" type="pres">
      <dgm:prSet presAssocID="{970F3EA9-0165-4177-92B5-BD1488B4CB28}" presName="sibTrans" presStyleLbl="sibTrans2D1" presStyleIdx="1" presStyleCnt="3"/>
      <dgm:spPr>
        <a:prstGeom prst="plus">
          <a:avLst/>
        </a:prstGeom>
      </dgm:spPr>
      <dgm:t>
        <a:bodyPr/>
        <a:lstStyle/>
        <a:p>
          <a:endParaRPr lang="ru-RU"/>
        </a:p>
      </dgm:t>
    </dgm:pt>
    <dgm:pt modelId="{26331E4A-38A8-4761-B41B-A239B9597B44}" type="pres">
      <dgm:prSet presAssocID="{970F3EA9-0165-4177-92B5-BD1488B4CB2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19D29BC-330E-4E5B-B0D1-C3252B3BF053}" type="pres">
      <dgm:prSet presAssocID="{33C4AACE-377D-4CC4-8E3A-6424B612A7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52754-7519-44B0-A862-88E43ECD1B1C}" type="pres">
      <dgm:prSet presAssocID="{AF41BBD3-05EE-46D8-8733-5E1BE9A39D9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6C37FDF-EB43-4A72-9A1B-E6F67B33A8E4}" type="pres">
      <dgm:prSet presAssocID="{AF41BBD3-05EE-46D8-8733-5E1BE9A39D9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59F40B1-04F6-4536-9EEC-B857BA735C67}" type="presOf" srcId="{82B35937-C8AD-4E74-9D81-46152D73E917}" destId="{5A028889-C04E-48E7-BF47-8E66E7C9A82F}" srcOrd="0" destOrd="0" presId="urn:microsoft.com/office/officeart/2005/8/layout/cycle7"/>
    <dgm:cxn modelId="{587FBB63-60A4-48C4-BBE3-2C1E92FC2075}" srcId="{9760A8A2-10E3-4944-8BE9-D30666B4962F}" destId="{957A6B1C-702A-4B6B-A64F-F4189D3A401B}" srcOrd="0" destOrd="0" parTransId="{E2099F56-62C9-427E-BE69-D758958DF2B3}" sibTransId="{82B35937-C8AD-4E74-9D81-46152D73E917}"/>
    <dgm:cxn modelId="{2054415F-165F-4CB4-868F-7B079C035762}" type="presOf" srcId="{67911F66-DB5E-4142-84EA-AE0531F01863}" destId="{ADC6E92B-1561-415E-8235-2892ADA8C650}" srcOrd="0" destOrd="0" presId="urn:microsoft.com/office/officeart/2005/8/layout/cycle7"/>
    <dgm:cxn modelId="{872AAA3B-276A-4FC4-BE60-E1A8B82250F3}" type="presOf" srcId="{957A6B1C-702A-4B6B-A64F-F4189D3A401B}" destId="{C08360C5-7BB3-4F4C-9A01-C669FBC2D39A}" srcOrd="0" destOrd="0" presId="urn:microsoft.com/office/officeart/2005/8/layout/cycle7"/>
    <dgm:cxn modelId="{4F7DE4AC-0A6F-44D7-ACF6-8807B4B675E8}" type="presOf" srcId="{AF41BBD3-05EE-46D8-8733-5E1BE9A39D94}" destId="{E6C37FDF-EB43-4A72-9A1B-E6F67B33A8E4}" srcOrd="1" destOrd="0" presId="urn:microsoft.com/office/officeart/2005/8/layout/cycle7"/>
    <dgm:cxn modelId="{F3490807-316C-4F9C-BA7C-2A8736CCB337}" type="presOf" srcId="{970F3EA9-0165-4177-92B5-BD1488B4CB28}" destId="{51B3DA1C-7DCE-4998-B1FF-E784179A9ABD}" srcOrd="0" destOrd="0" presId="urn:microsoft.com/office/officeart/2005/8/layout/cycle7"/>
    <dgm:cxn modelId="{BCB8AE92-03B8-4662-AACF-02FD50A62D47}" srcId="{9760A8A2-10E3-4944-8BE9-D30666B4962F}" destId="{67911F66-DB5E-4142-84EA-AE0531F01863}" srcOrd="1" destOrd="0" parTransId="{4355E4B5-F415-41A3-8B96-3AB3EBF169AD}" sibTransId="{970F3EA9-0165-4177-92B5-BD1488B4CB28}"/>
    <dgm:cxn modelId="{848E1855-7A1B-4A80-A6DF-3E33E37887FA}" type="presOf" srcId="{970F3EA9-0165-4177-92B5-BD1488B4CB28}" destId="{26331E4A-38A8-4761-B41B-A239B9597B44}" srcOrd="1" destOrd="0" presId="urn:microsoft.com/office/officeart/2005/8/layout/cycle7"/>
    <dgm:cxn modelId="{99798E3B-4BBC-4E70-80E7-5491AEA9688F}" type="presOf" srcId="{9760A8A2-10E3-4944-8BE9-D30666B4962F}" destId="{A99037DB-0207-48A6-ABC2-14E278994C28}" srcOrd="0" destOrd="0" presId="urn:microsoft.com/office/officeart/2005/8/layout/cycle7"/>
    <dgm:cxn modelId="{9F39DF64-37D3-474F-AFD6-F9D965E426B3}" srcId="{9760A8A2-10E3-4944-8BE9-D30666B4962F}" destId="{33C4AACE-377D-4CC4-8E3A-6424B612A7BF}" srcOrd="2" destOrd="0" parTransId="{69C48DAC-8640-4D23-A57C-E2C3D86A88EA}" sibTransId="{AF41BBD3-05EE-46D8-8733-5E1BE9A39D94}"/>
    <dgm:cxn modelId="{B19AB4F5-B706-4392-865C-6AA4070E4CCA}" type="presOf" srcId="{AF41BBD3-05EE-46D8-8733-5E1BE9A39D94}" destId="{5DC52754-7519-44B0-A862-88E43ECD1B1C}" srcOrd="0" destOrd="0" presId="urn:microsoft.com/office/officeart/2005/8/layout/cycle7"/>
    <dgm:cxn modelId="{AE68EB0F-8E7B-4E0E-B036-7FDA6E186396}" type="presOf" srcId="{33C4AACE-377D-4CC4-8E3A-6424B612A7BF}" destId="{F19D29BC-330E-4E5B-B0D1-C3252B3BF053}" srcOrd="0" destOrd="0" presId="urn:microsoft.com/office/officeart/2005/8/layout/cycle7"/>
    <dgm:cxn modelId="{30004B34-D065-4C9A-A643-3BD877369E09}" type="presOf" srcId="{82B35937-C8AD-4E74-9D81-46152D73E917}" destId="{09E0EEA8-937F-406A-85FC-04771C930450}" srcOrd="1" destOrd="0" presId="urn:microsoft.com/office/officeart/2005/8/layout/cycle7"/>
    <dgm:cxn modelId="{014D78BB-91FD-47CB-A0FA-1DDFE2B80ECA}" type="presParOf" srcId="{A99037DB-0207-48A6-ABC2-14E278994C28}" destId="{C08360C5-7BB3-4F4C-9A01-C669FBC2D39A}" srcOrd="0" destOrd="0" presId="urn:microsoft.com/office/officeart/2005/8/layout/cycle7"/>
    <dgm:cxn modelId="{D265E987-DD98-47F3-86B5-EA126F1ECE88}" type="presParOf" srcId="{A99037DB-0207-48A6-ABC2-14E278994C28}" destId="{5A028889-C04E-48E7-BF47-8E66E7C9A82F}" srcOrd="1" destOrd="0" presId="urn:microsoft.com/office/officeart/2005/8/layout/cycle7"/>
    <dgm:cxn modelId="{E00FE1C4-0FEF-4513-90DB-899395ED976E}" type="presParOf" srcId="{5A028889-C04E-48E7-BF47-8E66E7C9A82F}" destId="{09E0EEA8-937F-406A-85FC-04771C930450}" srcOrd="0" destOrd="0" presId="urn:microsoft.com/office/officeart/2005/8/layout/cycle7"/>
    <dgm:cxn modelId="{2630D822-E1FB-4B6F-8616-E6F69A0B900D}" type="presParOf" srcId="{A99037DB-0207-48A6-ABC2-14E278994C28}" destId="{ADC6E92B-1561-415E-8235-2892ADA8C650}" srcOrd="2" destOrd="0" presId="urn:microsoft.com/office/officeart/2005/8/layout/cycle7"/>
    <dgm:cxn modelId="{283C1ED2-12F9-4B76-ADAC-B71E84C8944D}" type="presParOf" srcId="{A99037DB-0207-48A6-ABC2-14E278994C28}" destId="{51B3DA1C-7DCE-4998-B1FF-E784179A9ABD}" srcOrd="3" destOrd="0" presId="urn:microsoft.com/office/officeart/2005/8/layout/cycle7"/>
    <dgm:cxn modelId="{C0863AEB-669B-4E96-A1FC-334E5E144E4D}" type="presParOf" srcId="{51B3DA1C-7DCE-4998-B1FF-E784179A9ABD}" destId="{26331E4A-38A8-4761-B41B-A239B9597B44}" srcOrd="0" destOrd="0" presId="urn:microsoft.com/office/officeart/2005/8/layout/cycle7"/>
    <dgm:cxn modelId="{E003E7C9-6E2A-4FF9-B9D9-003D15A45613}" type="presParOf" srcId="{A99037DB-0207-48A6-ABC2-14E278994C28}" destId="{F19D29BC-330E-4E5B-B0D1-C3252B3BF053}" srcOrd="4" destOrd="0" presId="urn:microsoft.com/office/officeart/2005/8/layout/cycle7"/>
    <dgm:cxn modelId="{396F0779-FC93-48E1-BF1B-E84C738AD3AA}" type="presParOf" srcId="{A99037DB-0207-48A6-ABC2-14E278994C28}" destId="{5DC52754-7519-44B0-A862-88E43ECD1B1C}" srcOrd="5" destOrd="0" presId="urn:microsoft.com/office/officeart/2005/8/layout/cycle7"/>
    <dgm:cxn modelId="{765029E2-5FE0-44BB-B296-A0C46D9C8417}" type="presParOf" srcId="{5DC52754-7519-44B0-A862-88E43ECD1B1C}" destId="{E6C37FDF-EB43-4A72-9A1B-E6F67B33A8E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360C5-7BB3-4F4C-9A01-C669FBC2D39A}">
      <dsp:nvSpPr>
        <dsp:cNvPr id="0" name=""/>
        <dsp:cNvSpPr/>
      </dsp:nvSpPr>
      <dsp:spPr>
        <a:xfrm>
          <a:off x="2661046" y="1572"/>
          <a:ext cx="2805906" cy="14029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EDUTAINMENT</a:t>
          </a:r>
          <a:endParaRPr lang="ru-RU" sz="2800" kern="1200" dirty="0"/>
        </a:p>
      </dsp:txBody>
      <dsp:txXfrm>
        <a:off x="2702137" y="42663"/>
        <a:ext cx="2723724" cy="1320771"/>
      </dsp:txXfrm>
    </dsp:sp>
    <dsp:sp modelId="{5A028889-C04E-48E7-BF47-8E66E7C9A82F}">
      <dsp:nvSpPr>
        <dsp:cNvPr id="0" name=""/>
        <dsp:cNvSpPr/>
      </dsp:nvSpPr>
      <dsp:spPr>
        <a:xfrm rot="3600000">
          <a:off x="4491365" y="2463816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638675" y="2562023"/>
        <a:ext cx="1167307" cy="294619"/>
      </dsp:txXfrm>
    </dsp:sp>
    <dsp:sp modelId="{ADC6E92B-1561-415E-8235-2892ADA8C650}">
      <dsp:nvSpPr>
        <dsp:cNvPr id="0" name=""/>
        <dsp:cNvSpPr/>
      </dsp:nvSpPr>
      <dsp:spPr>
        <a:xfrm>
          <a:off x="4977704" y="4014141"/>
          <a:ext cx="2805906" cy="1402953"/>
        </a:xfrm>
        <a:prstGeom prst="roundRect">
          <a:avLst>
            <a:gd name="adj" fmla="val 1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ENTERTAINMENT</a:t>
          </a:r>
          <a:endParaRPr lang="ru-RU" sz="2800" kern="1200" dirty="0"/>
        </a:p>
      </dsp:txBody>
      <dsp:txXfrm>
        <a:off x="5018795" y="4055232"/>
        <a:ext cx="2723724" cy="1320771"/>
      </dsp:txXfrm>
    </dsp:sp>
    <dsp:sp modelId="{51B3DA1C-7DCE-4998-B1FF-E784179A9ABD}">
      <dsp:nvSpPr>
        <dsp:cNvPr id="0" name=""/>
        <dsp:cNvSpPr/>
      </dsp:nvSpPr>
      <dsp:spPr>
        <a:xfrm rot="10800000">
          <a:off x="3333036" y="4470101"/>
          <a:ext cx="1461927" cy="491033"/>
        </a:xfrm>
        <a:prstGeom prst="plus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+</a:t>
          </a:r>
          <a:endParaRPr lang="ru-RU" sz="2100" kern="1200" dirty="0"/>
        </a:p>
      </dsp:txBody>
      <dsp:txXfrm rot="10800000">
        <a:off x="3480346" y="4568308"/>
        <a:ext cx="1167307" cy="294619"/>
      </dsp:txXfrm>
    </dsp:sp>
    <dsp:sp modelId="{F19D29BC-330E-4E5B-B0D1-C3252B3BF053}">
      <dsp:nvSpPr>
        <dsp:cNvPr id="0" name=""/>
        <dsp:cNvSpPr/>
      </dsp:nvSpPr>
      <dsp:spPr>
        <a:xfrm>
          <a:off x="344389" y="4014141"/>
          <a:ext cx="2805906" cy="1402953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EDUCATION</a:t>
          </a:r>
          <a:endParaRPr lang="ru-RU" sz="2800" kern="1200" dirty="0"/>
        </a:p>
      </dsp:txBody>
      <dsp:txXfrm>
        <a:off x="385480" y="4055232"/>
        <a:ext cx="2723724" cy="1320771"/>
      </dsp:txXfrm>
    </dsp:sp>
    <dsp:sp modelId="{5DC52754-7519-44B0-A862-88E43ECD1B1C}">
      <dsp:nvSpPr>
        <dsp:cNvPr id="0" name=""/>
        <dsp:cNvSpPr/>
      </dsp:nvSpPr>
      <dsp:spPr>
        <a:xfrm rot="18000000">
          <a:off x="2174707" y="2463816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322017" y="2562023"/>
        <a:ext cx="1167307" cy="294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0735-6FA9-4806-B99F-D44830FF0B5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B846-D228-4BF0-AC3E-8561A8D58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0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0735-6FA9-4806-B99F-D44830FF0B5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B846-D228-4BF0-AC3E-8561A8D58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6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0735-6FA9-4806-B99F-D44830FF0B5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B846-D228-4BF0-AC3E-8561A8D58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8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0735-6FA9-4806-B99F-D44830FF0B5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B846-D228-4BF0-AC3E-8561A8D58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9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0735-6FA9-4806-B99F-D44830FF0B5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B846-D228-4BF0-AC3E-8561A8D58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9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0735-6FA9-4806-B99F-D44830FF0B5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B846-D228-4BF0-AC3E-8561A8D58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8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0735-6FA9-4806-B99F-D44830FF0B5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B846-D228-4BF0-AC3E-8561A8D58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0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0735-6FA9-4806-B99F-D44830FF0B5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B846-D228-4BF0-AC3E-8561A8D58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9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0735-6FA9-4806-B99F-D44830FF0B5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B846-D228-4BF0-AC3E-8561A8D58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0735-6FA9-4806-B99F-D44830FF0B5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B846-D228-4BF0-AC3E-8561A8D58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1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0735-6FA9-4806-B99F-D44830FF0B5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B846-D228-4BF0-AC3E-8561A8D58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2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90735-6FA9-4806-B99F-D44830FF0B5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BB846-D228-4BF0-AC3E-8561A8D58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515" y="129004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3200" b="1" dirty="0" smtClean="0"/>
          </a:p>
          <a:p>
            <a:pPr marL="0" indent="0" algn="ctr">
              <a:buNone/>
            </a:pPr>
            <a:r>
              <a:rPr lang="ru-RU" sz="4400" b="1" dirty="0" smtClean="0"/>
              <a:t>Инновационная </a:t>
            </a:r>
            <a:r>
              <a:rPr lang="ru-RU" sz="4400" b="1" dirty="0"/>
              <a:t>технология </a:t>
            </a:r>
            <a:endParaRPr lang="en-US" sz="4400" b="1" dirty="0" smtClean="0"/>
          </a:p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ru-RU" sz="4400" b="1" dirty="0" smtClean="0"/>
              <a:t>как </a:t>
            </a:r>
            <a:r>
              <a:rPr lang="ru-RU" sz="4400" b="1" dirty="0"/>
              <a:t>инструмент </a:t>
            </a:r>
            <a:r>
              <a:rPr lang="ru-RU" sz="4400" b="1" dirty="0" smtClean="0"/>
              <a:t>повышения </a:t>
            </a:r>
          </a:p>
          <a:p>
            <a:pPr marL="0" indent="0" algn="ctr">
              <a:buNone/>
            </a:pPr>
            <a:r>
              <a:rPr lang="ru-RU" sz="4400" b="1" dirty="0" smtClean="0"/>
              <a:t>эффективности образовательного процесса</a:t>
            </a:r>
          </a:p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endParaRPr lang="ru-RU" sz="3200" b="1" dirty="0" smtClean="0"/>
          </a:p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949"/>
            <a:ext cx="1173480" cy="14799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Header1_headerimg" descr="e-edutainmen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7043" y="2338251"/>
            <a:ext cx="5940425" cy="113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38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Edutainment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3200" dirty="0" smtClean="0"/>
              <a:t> это формат </a:t>
            </a:r>
            <a:r>
              <a:rPr lang="ru-RU" sz="3200" dirty="0"/>
              <a:t>образовательного процесса,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при </a:t>
            </a:r>
            <a:r>
              <a:rPr lang="ru-RU" sz="3200" dirty="0"/>
              <a:t>котором обучающий материал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представлен </a:t>
            </a:r>
            <a:r>
              <a:rPr lang="ru-RU" sz="3200" dirty="0"/>
              <a:t>с привлечением развлекательных методик,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зачастую </a:t>
            </a:r>
            <a:r>
              <a:rPr lang="ru-RU" sz="3200" dirty="0"/>
              <a:t>посредством информационных технологий.</a:t>
            </a:r>
            <a:endParaRPr lang="en-US" sz="32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52" y="0"/>
            <a:ext cx="2812656" cy="25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Формат уроков: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7895"/>
            <a:ext cx="10515600" cy="4351338"/>
          </a:xfrm>
        </p:spPr>
        <p:txBody>
          <a:bodyPr/>
          <a:lstStyle/>
          <a:p>
            <a:r>
              <a:rPr lang="ru-RU" dirty="0" smtClean="0"/>
              <a:t> Мультимедиа: видео </a:t>
            </a:r>
            <a:r>
              <a:rPr lang="ru-RU" dirty="0"/>
              <a:t>(сериалы, мультфильмы, стоп-</a:t>
            </a:r>
            <a:r>
              <a:rPr lang="ru-RU" dirty="0" err="1"/>
              <a:t>моушн</a:t>
            </a:r>
            <a:r>
              <a:rPr lang="ru-RU" dirty="0"/>
              <a:t>, съемки собственного видео);</a:t>
            </a:r>
          </a:p>
          <a:p>
            <a:r>
              <a:rPr lang="ru-RU" dirty="0" smtClean="0"/>
              <a:t> Игры</a:t>
            </a:r>
            <a:r>
              <a:rPr lang="ru-RU" dirty="0"/>
              <a:t>: викторины, кроссворды, </a:t>
            </a:r>
            <a:r>
              <a:rPr lang="ru-RU" dirty="0" err="1" smtClean="0"/>
              <a:t>пазлы</a:t>
            </a:r>
            <a:r>
              <a:rPr lang="ru-RU" dirty="0" smtClean="0"/>
              <a:t>, </a:t>
            </a:r>
            <a:r>
              <a:rPr lang="ru-RU" dirty="0" err="1" smtClean="0"/>
              <a:t>дартс</a:t>
            </a:r>
            <a:r>
              <a:rPr lang="ru-RU" dirty="0" smtClean="0"/>
              <a:t> </a:t>
            </a:r>
            <a:r>
              <a:rPr lang="ru-RU" dirty="0"/>
              <a:t>и т. </a:t>
            </a:r>
            <a:r>
              <a:rPr lang="ru-RU" dirty="0" smtClean="0"/>
              <a:t>д.;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Сторителлинг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 Совместное творчество.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95" y="3171199"/>
            <a:ext cx="66675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Преимущества </a:t>
            </a:r>
            <a:r>
              <a:rPr lang="en-US" sz="3200" b="1" dirty="0" smtClean="0">
                <a:latin typeface="+mn-lt"/>
              </a:rPr>
              <a:t>Edutainment: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0766"/>
            <a:ext cx="10515600" cy="55572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 Реализация </a:t>
            </a:r>
            <a:r>
              <a:rPr lang="ru-RU" dirty="0" err="1"/>
              <a:t>деятельностного</a:t>
            </a:r>
            <a:r>
              <a:rPr lang="ru-RU" dirty="0"/>
              <a:t> подхода.</a:t>
            </a:r>
          </a:p>
          <a:p>
            <a:pPr marL="0" indent="0">
              <a:buNone/>
            </a:pPr>
            <a:r>
              <a:rPr lang="ru-RU" dirty="0"/>
              <a:t>2. Реализация личностно-ориентированного подхода.</a:t>
            </a:r>
          </a:p>
          <a:p>
            <a:pPr marL="0" indent="0">
              <a:buNone/>
            </a:pPr>
            <a:r>
              <a:rPr lang="ru-RU" dirty="0"/>
              <a:t>3. Повышение мотивации.</a:t>
            </a:r>
          </a:p>
          <a:p>
            <a:pPr marL="0" indent="0">
              <a:buNone/>
            </a:pPr>
            <a:r>
              <a:rPr lang="ru-RU" dirty="0"/>
              <a:t>4. Наглядность.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dirty="0" smtClean="0"/>
              <a:t>Формирование эрудиции, закрепление знаний </a:t>
            </a:r>
            <a:r>
              <a:rPr lang="ru-RU" dirty="0"/>
              <a:t>и </a:t>
            </a:r>
            <a:r>
              <a:rPr lang="ru-RU" dirty="0" smtClean="0"/>
              <a:t>развитие умений </a:t>
            </a:r>
            <a:r>
              <a:rPr lang="ru-RU" dirty="0"/>
              <a:t>во многих областях.</a:t>
            </a:r>
          </a:p>
          <a:p>
            <a:pPr marL="0" indent="0">
              <a:buNone/>
            </a:pPr>
            <a:r>
              <a:rPr lang="ru-RU" dirty="0"/>
              <a:t>6. Положительный опыт в процессе обучения.</a:t>
            </a:r>
          </a:p>
          <a:p>
            <a:pPr marL="0" indent="0">
              <a:buNone/>
            </a:pPr>
            <a:r>
              <a:rPr lang="ru-RU" dirty="0"/>
              <a:t>7. </a:t>
            </a:r>
            <a:r>
              <a:rPr lang="ru-RU" dirty="0" smtClean="0"/>
              <a:t>Практическое применение </a:t>
            </a:r>
            <a:r>
              <a:rPr lang="ru-RU" dirty="0"/>
              <a:t>получаемых знаний.</a:t>
            </a:r>
          </a:p>
          <a:p>
            <a:pPr marL="0" indent="0">
              <a:buNone/>
            </a:pPr>
            <a:r>
              <a:rPr lang="ru-RU" dirty="0"/>
              <a:t>8. </a:t>
            </a:r>
            <a:r>
              <a:rPr lang="ru-RU" dirty="0" smtClean="0"/>
              <a:t>Самостоятельность.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9. Возможность распределенного </a:t>
            </a:r>
            <a:r>
              <a:rPr lang="ru-RU" dirty="0" smtClean="0"/>
              <a:t>обучения.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10</a:t>
            </a:r>
            <a:r>
              <a:rPr lang="ru-RU" dirty="0"/>
              <a:t>. Возможность дистанционного обучения.</a:t>
            </a:r>
          </a:p>
          <a:p>
            <a:pPr marL="0" indent="0">
              <a:buNone/>
            </a:pPr>
            <a:r>
              <a:rPr lang="ru-RU" dirty="0"/>
              <a:t>11. Информация передается в понятной, простой и интересной форме.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128" y="195263"/>
            <a:ext cx="20955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3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Отрицательные стороны </a:t>
            </a:r>
            <a:r>
              <a:rPr lang="en-US" sz="3200" b="1" dirty="0">
                <a:latin typeface="+mn-lt"/>
              </a:rPr>
              <a:t>Edutainment: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Невозможность получения фундаментальных знаний.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smtClean="0"/>
              <a:t>«Сладкие» уроки.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smtClean="0"/>
              <a:t>Горизонтальное расширение знаний.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Х</a:t>
            </a:r>
            <a:r>
              <a:rPr lang="ru-RU" dirty="0" smtClean="0"/>
              <a:t>орошее </a:t>
            </a:r>
            <a:r>
              <a:rPr lang="ru-RU" dirty="0"/>
              <a:t>техническое </a:t>
            </a:r>
            <a:r>
              <a:rPr lang="ru-RU" dirty="0" smtClean="0"/>
              <a:t>сопровождение.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dirty="0" smtClean="0"/>
              <a:t>Время.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90" y="3414869"/>
            <a:ext cx="3021169" cy="344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38" y="1017432"/>
            <a:ext cx="6820571" cy="525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/>
          </a:p>
          <a:p>
            <a:pPr marL="0" indent="0" algn="ctr">
              <a:buNone/>
            </a:pPr>
            <a:endParaRPr lang="ru-RU" sz="3200" b="1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949"/>
            <a:ext cx="1173480" cy="14799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 rot="10800000" flipV="1">
            <a:off x="1554480" y="1480329"/>
            <a:ext cx="94010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Особенности и методическая значимость образовательной технологии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eader1_headerimg" descr="e-edutainmen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0734" y="3344092"/>
            <a:ext cx="5940425" cy="113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657703" y="4647252"/>
            <a:ext cx="51249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Чукавина</a:t>
            </a:r>
            <a:r>
              <a:rPr lang="ru-RU" sz="2400" b="1" i="1" dirty="0" smtClean="0"/>
              <a:t> Ольга Геннадьевна</a:t>
            </a:r>
            <a:r>
              <a:rPr lang="ru-RU" sz="2400" i="1" dirty="0" smtClean="0"/>
              <a:t>,</a:t>
            </a:r>
          </a:p>
          <a:p>
            <a:r>
              <a:rPr lang="ru-RU" sz="2400" dirty="0" smtClean="0"/>
              <a:t>учитель английского языка 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МБОУ «Гимназия № 14» г. Глазова</a:t>
            </a:r>
          </a:p>
          <a:p>
            <a:r>
              <a:rPr lang="en-US" sz="2400" b="1" dirty="0" smtClean="0"/>
              <a:t>olya_glazov@mail.ru</a:t>
            </a:r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38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72352" y="389965"/>
            <a:ext cx="79606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Особенности и методическая значимость образовательной технологии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http://2.bp.blogspot.com/_gtkI9wdUTyg/S03116szRwI/AAAAAAAAABg/VUOR_WSIY4c/S1600-R/edutainment_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871089"/>
            <a:ext cx="3882054" cy="5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22259" y="153252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err="1" smtClean="0"/>
              <a:t>Чукавина</a:t>
            </a:r>
            <a:r>
              <a:rPr lang="ru-RU" sz="2800" b="1" i="1" dirty="0" smtClean="0"/>
              <a:t> Ольга Геннадьевна</a:t>
            </a:r>
            <a:r>
              <a:rPr lang="ru-RU" sz="2800" i="1" dirty="0" smtClean="0"/>
              <a:t>,</a:t>
            </a:r>
          </a:p>
          <a:p>
            <a:r>
              <a:rPr lang="ru-RU" sz="2800" dirty="0" smtClean="0"/>
              <a:t>учитель английского языка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7584" y="2625769"/>
            <a:ext cx="7256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Comic Sans MS" pitchFamily="66" charset="0"/>
              </a:rPr>
              <a:t>Blended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ru-RU" sz="2800" b="1" dirty="0" err="1" smtClean="0">
                <a:latin typeface="Comic Sans MS" pitchFamily="66" charset="0"/>
              </a:rPr>
              <a:t>Learning</a:t>
            </a: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 smtClean="0"/>
              <a:t>(смешанное обучение): как это работает?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5693" y="3486381"/>
            <a:ext cx="43629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Удод Ксения Львовна</a:t>
            </a:r>
            <a:r>
              <a:rPr lang="ru-RU" sz="2800" dirty="0" smtClean="0"/>
              <a:t>, </a:t>
            </a:r>
            <a:endParaRPr lang="en-US" sz="2800" dirty="0" smtClean="0"/>
          </a:p>
          <a:p>
            <a:r>
              <a:rPr lang="ru-RU" sz="2800" dirty="0" smtClean="0"/>
              <a:t>учитель английского языка </a:t>
            </a:r>
            <a:endParaRPr lang="ru-RU" sz="2800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39588" y="4598894"/>
            <a:ext cx="76648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Использование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онлайн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ресурсов в технологии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" name="Рисунок 9" descr="http://2.bp.blogspot.com/_gtkI9wdUTyg/S03116szRwI/AAAAAAAAABg/VUOR_WSIY4c/S1600-R/edutainment_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729" y="5044159"/>
            <a:ext cx="3882054" cy="5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627829" y="5463098"/>
            <a:ext cx="4833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/>
              <a:t>Шиляева</a:t>
            </a:r>
            <a:r>
              <a:rPr lang="ru-RU" sz="2800" b="1" i="1" dirty="0" smtClean="0"/>
              <a:t> Ольга Юрьевна</a:t>
            </a:r>
            <a:r>
              <a:rPr lang="ru-RU" sz="2800" dirty="0" smtClean="0"/>
              <a:t>,</a:t>
            </a:r>
            <a:endParaRPr lang="en-US" sz="2800" dirty="0" smtClean="0"/>
          </a:p>
          <a:p>
            <a:r>
              <a:rPr lang="ru-RU" sz="2800" dirty="0" smtClean="0"/>
              <a:t> учитель английского языка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/>
          </a:p>
          <a:p>
            <a:pPr marL="0" indent="0" algn="ctr">
              <a:buNone/>
            </a:pPr>
            <a:endParaRPr lang="ru-RU" sz="3200" b="1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949"/>
            <a:ext cx="1173480" cy="14799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 rot="10800000" flipV="1">
            <a:off x="1554480" y="1387996"/>
            <a:ext cx="940103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Особенности и методическая значимость образовательной технологии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Header1_headerimg" descr="e-edutainmen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0734" y="3344092"/>
            <a:ext cx="5940425" cy="113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657703" y="4647252"/>
            <a:ext cx="51249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Чукавина</a:t>
            </a:r>
            <a:r>
              <a:rPr lang="ru-RU" sz="2400" b="1" i="1" dirty="0" smtClean="0"/>
              <a:t> Ольга Геннадьевна</a:t>
            </a:r>
            <a:r>
              <a:rPr lang="ru-RU" sz="2400" i="1" dirty="0" smtClean="0"/>
              <a:t>,</a:t>
            </a:r>
          </a:p>
          <a:p>
            <a:r>
              <a:rPr lang="ru-RU" sz="2400" dirty="0" smtClean="0"/>
              <a:t>учитель английского языка 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МБОУ «Гимназия № 14» г. Глазова</a:t>
            </a:r>
          </a:p>
          <a:p>
            <a:r>
              <a:rPr lang="en-US" sz="2400" b="1" dirty="0" smtClean="0"/>
              <a:t>olya_glazov@mail.ru</a:t>
            </a:r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38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Современный выпускник</a:t>
            </a:r>
            <a:endParaRPr lang="ru-RU" sz="32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59" y="1690688"/>
            <a:ext cx="3667058" cy="46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953037"/>
            <a:ext cx="6581104" cy="52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7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25" y="1248312"/>
            <a:ext cx="6667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442051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42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933" y="184328"/>
            <a:ext cx="3781549" cy="42564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0" y="184328"/>
            <a:ext cx="3810000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35" y="0"/>
            <a:ext cx="3333750" cy="4781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60" y="3545978"/>
            <a:ext cx="2796257" cy="3114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95" y="2863061"/>
            <a:ext cx="4105775" cy="44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57" y="1189418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279</Words>
  <Application>Microsoft Office PowerPoint</Application>
  <PresentationFormat>Произвольный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Современный выпускник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Формат уроков:</vt:lpstr>
      <vt:lpstr>Преимущества Edutainment:</vt:lpstr>
      <vt:lpstr>Отрицательные стороны Edutainment: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</dc:title>
  <dc:creator>user</dc:creator>
  <cp:lastModifiedBy>Оболонская Алла Владимировна</cp:lastModifiedBy>
  <cp:revision>30</cp:revision>
  <dcterms:created xsi:type="dcterms:W3CDTF">2016-02-22T11:16:13Z</dcterms:created>
  <dcterms:modified xsi:type="dcterms:W3CDTF">2016-02-24T07:22:12Z</dcterms:modified>
</cp:coreProperties>
</file>