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89" r:id="rId1"/>
  </p:sldMasterIdLst>
  <p:notesMasterIdLst>
    <p:notesMasterId r:id="rId37"/>
  </p:notesMasterIdLst>
  <p:sldIdLst>
    <p:sldId id="415" r:id="rId2"/>
    <p:sldId id="416" r:id="rId3"/>
    <p:sldId id="417" r:id="rId4"/>
    <p:sldId id="418" r:id="rId5"/>
    <p:sldId id="419" r:id="rId6"/>
    <p:sldId id="421" r:id="rId7"/>
    <p:sldId id="443" r:id="rId8"/>
    <p:sldId id="451" r:id="rId9"/>
    <p:sldId id="423" r:id="rId10"/>
    <p:sldId id="459" r:id="rId11"/>
    <p:sldId id="460" r:id="rId12"/>
    <p:sldId id="424" r:id="rId13"/>
    <p:sldId id="425" r:id="rId14"/>
    <p:sldId id="464" r:id="rId15"/>
    <p:sldId id="465" r:id="rId16"/>
    <p:sldId id="466" r:id="rId17"/>
    <p:sldId id="467" r:id="rId18"/>
    <p:sldId id="468" r:id="rId19"/>
    <p:sldId id="461" r:id="rId20"/>
    <p:sldId id="469" r:id="rId21"/>
    <p:sldId id="470" r:id="rId22"/>
    <p:sldId id="471" r:id="rId23"/>
    <p:sldId id="458" r:id="rId24"/>
    <p:sldId id="448" r:id="rId25"/>
    <p:sldId id="450" r:id="rId26"/>
    <p:sldId id="449" r:id="rId27"/>
    <p:sldId id="452" r:id="rId28"/>
    <p:sldId id="453" r:id="rId29"/>
    <p:sldId id="432" r:id="rId30"/>
    <p:sldId id="433" r:id="rId31"/>
    <p:sldId id="434" r:id="rId32"/>
    <p:sldId id="435" r:id="rId33"/>
    <p:sldId id="436" r:id="rId34"/>
    <p:sldId id="437" r:id="rId35"/>
    <p:sldId id="438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AA100"/>
    <a:srgbClr val="0000CC"/>
    <a:srgbClr val="0033CC"/>
    <a:srgbClr val="E2FFC5"/>
    <a:srgbClr val="DCE8F0"/>
    <a:srgbClr val="C7DAE7"/>
    <a:srgbClr val="FFFF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9567" autoAdjust="0"/>
  </p:normalViewPr>
  <p:slideViewPr>
    <p:cSldViewPr>
      <p:cViewPr>
        <p:scale>
          <a:sx n="50" d="100"/>
          <a:sy n="50" d="100"/>
        </p:scale>
        <p:origin x="-2309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60;&#1044;&#1055;\2014-15\&#1055;&#1056;&#1054;&#1060;&#1048;-&#1050;&#1056;&#1040;&#1049;-2014\&#1055;&#1056;&#1054;&#1060;&#1048;-&#1050;&#1056;&#1040;&#1049;_2008-2014_&#1076;&#1080;&#1085;&#1072;&#1084;&#1080;&#1082;&#1072;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411320423874462"/>
          <c:y val="3.9214342494192464E-2"/>
          <c:w val="0.88753142699267851"/>
          <c:h val="0.7856656800156512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'кол-во участников по годам'!$C$2</c:f>
              <c:strCache>
                <c:ptCount val="1"/>
                <c:pt idx="0">
                  <c:v>1-й тур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'кол-во участников по годам'!$B$3:$B$10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'кол-во участников по годам'!$C$3:$C$10</c:f>
              <c:numCache>
                <c:formatCode>General</c:formatCode>
                <c:ptCount val="8"/>
                <c:pt idx="0">
                  <c:v>339</c:v>
                </c:pt>
                <c:pt idx="1">
                  <c:v>931</c:v>
                </c:pt>
                <c:pt idx="2">
                  <c:v>946</c:v>
                </c:pt>
                <c:pt idx="3">
                  <c:v>2291</c:v>
                </c:pt>
                <c:pt idx="4">
                  <c:v>3676</c:v>
                </c:pt>
                <c:pt idx="5">
                  <c:v>4118</c:v>
                </c:pt>
                <c:pt idx="6">
                  <c:v>4790</c:v>
                </c:pt>
                <c:pt idx="7">
                  <c:v>6966</c:v>
                </c:pt>
              </c:numCache>
            </c:numRef>
          </c:val>
        </c:ser>
        <c:ser>
          <c:idx val="2"/>
          <c:order val="1"/>
          <c:tx>
            <c:strRef>
              <c:f>'кол-во участников по годам'!$D$2</c:f>
              <c:strCache>
                <c:ptCount val="1"/>
                <c:pt idx="0">
                  <c:v>2-й тур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'кол-во участников по годам'!$B$3:$B$10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'кол-во участников по годам'!$D$3:$D$10</c:f>
              <c:numCache>
                <c:formatCode>General</c:formatCode>
                <c:ptCount val="8"/>
                <c:pt idx="0">
                  <c:v>194</c:v>
                </c:pt>
                <c:pt idx="1">
                  <c:v>116</c:v>
                </c:pt>
                <c:pt idx="2">
                  <c:v>233</c:v>
                </c:pt>
                <c:pt idx="3">
                  <c:v>771</c:v>
                </c:pt>
                <c:pt idx="4">
                  <c:v>1278</c:v>
                </c:pt>
                <c:pt idx="5">
                  <c:v>542</c:v>
                </c:pt>
                <c:pt idx="6">
                  <c:v>1023</c:v>
                </c:pt>
                <c:pt idx="7">
                  <c:v>1380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898560"/>
        <c:axId val="86900096"/>
      </c:barChart>
      <c:catAx>
        <c:axId val="86898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ru-RU"/>
          </a:p>
        </c:txPr>
        <c:crossAx val="86900096"/>
        <c:crosses val="autoZero"/>
        <c:auto val="1"/>
        <c:lblAlgn val="ctr"/>
        <c:lblOffset val="100"/>
        <c:noMultiLvlLbl val="0"/>
      </c:catAx>
      <c:valAx>
        <c:axId val="8690009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868985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274975783943599"/>
          <c:y val="3.4772676406350088E-2"/>
          <c:w val="0.22573085154134578"/>
          <c:h val="0.20782724796060909"/>
        </c:manualLayout>
      </c:layout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 b="1">
          <a:latin typeface="Candara" panose="020E0502030303020204" pitchFamily="34" charset="0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015507436570428"/>
          <c:y val="5.1400554097404488E-2"/>
          <c:w val="0.87156846019247591"/>
          <c:h val="0.58375018516461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участников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Математика</c:v>
                </c:pt>
                <c:pt idx="1">
                  <c:v>Русский язык</c:v>
                </c:pt>
                <c:pt idx="2">
                  <c:v>Английский язык</c:v>
                </c:pt>
                <c:pt idx="3">
                  <c:v>Химия</c:v>
                </c:pt>
                <c:pt idx="4">
                  <c:v>Информатика</c:v>
                </c:pt>
                <c:pt idx="5">
                  <c:v>Обществознание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1614</c:v>
                </c:pt>
                <c:pt idx="1">
                  <c:v>1607</c:v>
                </c:pt>
                <c:pt idx="2">
                  <c:v>1509</c:v>
                </c:pt>
                <c:pt idx="3">
                  <c:v>562</c:v>
                </c:pt>
                <c:pt idx="4">
                  <c:v>736</c:v>
                </c:pt>
                <c:pt idx="5">
                  <c:v>920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Пермский край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0288208717549902E-2"/>
                  <c:y val="2.93948820501425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8789764100285156E-3"/>
                  <c:y val="5.87897641002851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227696922564159E-2"/>
                  <c:y val="5.87897641002854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227696922564159E-2"/>
                  <c:y val="2.93948820501425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288208717549902E-2"/>
                  <c:y val="2.93948820501431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469744102507118E-2"/>
                  <c:y val="8.81846461504277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Математика</c:v>
                </c:pt>
                <c:pt idx="1">
                  <c:v>Русский язык</c:v>
                </c:pt>
                <c:pt idx="2">
                  <c:v>Английский язык</c:v>
                </c:pt>
                <c:pt idx="3">
                  <c:v>Химия</c:v>
                </c:pt>
                <c:pt idx="4">
                  <c:v>Информатика</c:v>
                </c:pt>
                <c:pt idx="5">
                  <c:v>Обществознание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1186</c:v>
                </c:pt>
                <c:pt idx="1">
                  <c:v>1138</c:v>
                </c:pt>
                <c:pt idx="2">
                  <c:v>1037</c:v>
                </c:pt>
                <c:pt idx="3">
                  <c:v>362</c:v>
                </c:pt>
                <c:pt idx="4">
                  <c:v>459</c:v>
                </c:pt>
                <c:pt idx="5">
                  <c:v>588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552192"/>
        <c:axId val="92553984"/>
      </c:barChart>
      <c:catAx>
        <c:axId val="925521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92553984"/>
        <c:crosses val="autoZero"/>
        <c:auto val="1"/>
        <c:lblAlgn val="ctr"/>
        <c:lblOffset val="100"/>
        <c:noMultiLvlLbl val="0"/>
      </c:catAx>
      <c:valAx>
        <c:axId val="92553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25521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870065363107806"/>
          <c:y val="3.4227446950338851E-2"/>
          <c:w val="0.36513871143946969"/>
          <c:h val="0.1674343832020997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 b="1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2154214270039786E-2"/>
          <c:y val="3.2609701179113063E-2"/>
          <c:w val="0.93974957787059477"/>
          <c:h val="0.625191955092684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участников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2000" b="1">
                    <a:solidFill>
                      <a:schemeClr val="bg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Математика</c:v>
                </c:pt>
                <c:pt idx="1">
                  <c:v>Русский язык</c:v>
                </c:pt>
                <c:pt idx="2">
                  <c:v>Английский язык</c:v>
                </c:pt>
                <c:pt idx="3">
                  <c:v>Химия</c:v>
                </c:pt>
                <c:pt idx="4">
                  <c:v>Информатика</c:v>
                </c:pt>
                <c:pt idx="5">
                  <c:v>Обществознание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1614</c:v>
                </c:pt>
                <c:pt idx="1">
                  <c:v>1607</c:v>
                </c:pt>
                <c:pt idx="2">
                  <c:v>1509</c:v>
                </c:pt>
                <c:pt idx="3">
                  <c:v>562</c:v>
                </c:pt>
                <c:pt idx="4">
                  <c:v>736</c:v>
                </c:pt>
                <c:pt idx="5">
                  <c:v>920</c:v>
                </c:pt>
              </c:numCache>
            </c:numRef>
          </c:val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Прошедших во 2-й тур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8.745584742191179E-3"/>
                  <c:y val="-5.384702142447090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118377113286769E-2"/>
                  <c:y val="5.384702142447090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2879872851593702E-3"/>
                  <c:y val="2.9371441892649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203182199223042E-2"/>
                  <c:y val="-2.9371441892649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7455847421912866E-3"/>
                  <c:y val="-5.87428837852989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3118262341833567E-2"/>
                  <c:y val="-8.81143256779483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Математика</c:v>
                </c:pt>
                <c:pt idx="1">
                  <c:v>Русский язык</c:v>
                </c:pt>
                <c:pt idx="2">
                  <c:v>Английский язык</c:v>
                </c:pt>
                <c:pt idx="3">
                  <c:v>Химия</c:v>
                </c:pt>
                <c:pt idx="4">
                  <c:v>Информатика</c:v>
                </c:pt>
                <c:pt idx="5">
                  <c:v>Обществознание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494</c:v>
                </c:pt>
                <c:pt idx="1">
                  <c:v>445</c:v>
                </c:pt>
                <c:pt idx="2">
                  <c:v>503</c:v>
                </c:pt>
                <c:pt idx="3">
                  <c:v>195</c:v>
                </c:pt>
                <c:pt idx="4">
                  <c:v>235</c:v>
                </c:pt>
                <c:pt idx="5">
                  <c:v>323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817088"/>
        <c:axId val="89819008"/>
      </c:barChart>
      <c:catAx>
        <c:axId val="898170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89819008"/>
        <c:crosses val="autoZero"/>
        <c:auto val="1"/>
        <c:lblAlgn val="ctr"/>
        <c:lblOffset val="100"/>
        <c:noMultiLvlLbl val="0"/>
      </c:catAx>
      <c:valAx>
        <c:axId val="89819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898170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1001325839828635"/>
          <c:y val="3.5687689526745128E-2"/>
          <c:w val="0.37832596194545876"/>
          <c:h val="0.1297214014664444"/>
        </c:manualLayout>
      </c:layout>
      <c:overlay val="0"/>
      <c:txPr>
        <a:bodyPr/>
        <a:lstStyle/>
        <a:p>
          <a:pPr>
            <a:defRPr sz="20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val>
            <c:numRef>
              <c:f>математика!$C$272:$C$301</c:f>
              <c:numCache>
                <c:formatCode>General</c:formatCode>
                <c:ptCount val="30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3</c:v>
                </c:pt>
                <c:pt idx="4">
                  <c:v>4</c:v>
                </c:pt>
                <c:pt idx="5">
                  <c:v>10</c:v>
                </c:pt>
                <c:pt idx="6">
                  <c:v>11</c:v>
                </c:pt>
                <c:pt idx="7">
                  <c:v>18</c:v>
                </c:pt>
                <c:pt idx="8">
                  <c:v>13</c:v>
                </c:pt>
                <c:pt idx="9">
                  <c:v>33</c:v>
                </c:pt>
                <c:pt idx="10">
                  <c:v>24</c:v>
                </c:pt>
                <c:pt idx="11">
                  <c:v>14</c:v>
                </c:pt>
                <c:pt idx="12">
                  <c:v>18</c:v>
                </c:pt>
                <c:pt idx="13">
                  <c:v>23</c:v>
                </c:pt>
                <c:pt idx="14">
                  <c:v>16</c:v>
                </c:pt>
                <c:pt idx="15">
                  <c:v>10</c:v>
                </c:pt>
                <c:pt idx="16">
                  <c:v>8</c:v>
                </c:pt>
                <c:pt idx="17">
                  <c:v>13</c:v>
                </c:pt>
                <c:pt idx="18">
                  <c:v>8</c:v>
                </c:pt>
                <c:pt idx="19">
                  <c:v>4</c:v>
                </c:pt>
                <c:pt idx="20">
                  <c:v>6</c:v>
                </c:pt>
                <c:pt idx="21">
                  <c:v>6</c:v>
                </c:pt>
                <c:pt idx="22">
                  <c:v>4</c:v>
                </c:pt>
                <c:pt idx="23">
                  <c:v>1</c:v>
                </c:pt>
                <c:pt idx="24">
                  <c:v>4</c:v>
                </c:pt>
                <c:pt idx="25">
                  <c:v>3</c:v>
                </c:pt>
                <c:pt idx="26">
                  <c:v>1</c:v>
                </c:pt>
                <c:pt idx="27">
                  <c:v>3</c:v>
                </c:pt>
                <c:pt idx="28">
                  <c:v>1</c:v>
                </c:pt>
                <c:pt idx="2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301120"/>
        <c:axId val="43302912"/>
      </c:barChart>
      <c:catAx>
        <c:axId val="433011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43302912"/>
        <c:crosses val="autoZero"/>
        <c:auto val="1"/>
        <c:lblAlgn val="ctr"/>
        <c:lblOffset val="100"/>
        <c:noMultiLvlLbl val="0"/>
      </c:catAx>
      <c:valAx>
        <c:axId val="43302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4330112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94E4211-416E-4E78-8A66-E3F93E225B4F}" type="datetimeFigureOut">
              <a:rPr lang="ru-RU"/>
              <a:pPr>
                <a:defRPr/>
              </a:pPr>
              <a:t>29.10.2015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86FC63F-07E6-44B9-BD15-2A6E986BEE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683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0%D0%BD%D0%B3%D0%BB%D0%B8%D0%B9%D1%81%D0%BA%D0%B8%D0%B9_%D1%8F%D0%B7%D1%8B%D0%BA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ru.wikipedia.org/wiki/%D0%9A%D0%B5%D0%BC%D0%B1%D1%80%D0%B8%D0%B4%D0%B6%D1%81%D0%BA%D0%B8%D0%B9_%D1%83%D0%BD%D0%B8%D0%B2%D0%B5%D1%80%D1%81%D0%B8%D1%82%D0%B5%D1%82" TargetMode="Externa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ru-RU" altLang="ru-RU" dirty="0" smtClean="0"/>
              <a:t>За семь лет существования конкурса в нем приняло участие только по результатам 1-го тура Олимпиады более 24 тыс. учителей. Большинство из них – учителя Пермского края. Однако в последние два года наметилась тенденция увеличения</a:t>
            </a:r>
            <a:r>
              <a:rPr kumimoji="0" lang="ru-RU" altLang="ru-RU" baseline="0" dirty="0" smtClean="0"/>
              <a:t> количества участников из других регионов: 2014 год – 8,6%, 2015 год – 31,3%.</a:t>
            </a:r>
            <a:endParaRPr kumimoji="0" lang="ru-RU" altLang="ru-RU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ru-RU" altLang="ru-RU" dirty="0" smtClean="0"/>
              <a:t>Традиционно во второй тур приглашается около трети участников 1-го тура. Явка на второй составляет около 70%.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Олимпиада «ПРОФИ-КРАЙ» проводится в два тура: дистанционный (онлайн) и очный. Это позволяет не только отобрать лучших по уровню предметной компетенции учителей, но и создать массу стимулов для самостоятельной работы 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+mn-lt"/>
                <a:ea typeface="Arial" charset="0"/>
                <a:cs typeface="Arial" charset="0"/>
              </a:rPr>
              <a:t>для</a:t>
            </a:r>
            <a:r>
              <a:rPr kumimoji="1"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Arial" charset="0"/>
                <a:cs typeface="Arial" charset="0"/>
              </a:rPr>
              <a:t> всех 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+mn-lt"/>
                <a:ea typeface="Arial" charset="0"/>
                <a:cs typeface="Arial" charset="0"/>
              </a:rPr>
              <a:t>педагогов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принимающих участие в Олимпиаде: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Перед каждым туром учителя, используя материалы, размещенные на сайте (</a:t>
            </a:r>
            <a:r>
              <a:rPr kumimoji="1"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Arial" charset="0"/>
                <a:cs typeface="Arial" charset="0"/>
              </a:rPr>
              <a:t>задания прошлых лет, правильные ответы к ним, решения олимпиадных заданий, тренировочный тур, виртуальную площадку для общения между участниками и членами методических комиссий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могут самостоятельно готовиться к участию в Олимпиаде и, тем самым, постоянно повышать свой уровень предметной компетентности.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Кроме этого после второго тура участники Олимпиады могут лично в очном режиме пообщаться с разработчиками заданий.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Олимпиада «ПРОФИ-КРАЙ»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высокотехнологичный, анонимный, объективный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малозатратный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(по сравнению с процедурой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проведения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ЕГЭ) процесс: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Участие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олимпиаде анонимное: в общей рейтинговой таблице участники могут идентифицировать себя только лишь </a:t>
            </a:r>
            <a:r>
              <a:rPr kumimoji="1"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Arial" charset="0"/>
                <a:cs typeface="Arial" pitchFamily="34" charset="0"/>
              </a:rPr>
              <a:t>зная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свой псевдоним. Для определения победителей и призеров проводится процедура дешифрации. И только результаты этих участников придаются огласке с указанием их персональных данных (ФИО, Населенный пункт, Образовательное учреждение).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Содержательно строится на заданиях, тесно связанных с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КИМами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ЕГЭ, но задания имеют более высокий уровень сложности.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Искусно подобранные задания и ответы к ним (у НИУ ВШЭ – Пермь создана обширнейшая электронная база данных, позволяющая генерировать задания для любого уровня слушателей,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т.ч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учителей) в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совокупности 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+mn-lt"/>
                <a:ea typeface="Arial" charset="0"/>
                <a:cs typeface="Arial" charset="0"/>
              </a:rPr>
              <a:t>рограммой обработки результатов исключает все недостатки, которые существуют при проведении ЕГЭ в настоящее время (длительность проверки работ учащихся; субъективность</a:t>
            </a:r>
            <a:r>
              <a:rPr kumimoji="1"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Arial" charset="0"/>
                <a:cs typeface="Arial" charset="0"/>
              </a:rPr>
              <a:t> оценки; нацеленность на систематизацию знаний, а не «натаскивание» на сдачу экзамена в каком-либо формате: ЕГЭ, ОГЭ и др.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+mn-lt"/>
                <a:ea typeface="Arial" charset="0"/>
                <a:cs typeface="Arial" charset="0"/>
              </a:rPr>
              <a:t>).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Олимпиада носит характер экспресс-диагностики знаний с предоставлением полного анализа результатов каждому учителю в максимально короткий срок (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течение одного часа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Что, в свою очередь, позволяет по «горячим следам» разобрать допущенные ошибки и сразу после этого наградить победителей и призеров.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95EAB-9AA9-4771-84BD-BD9C1720436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5636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 компьютерной обработки результатов каждый учитель получает тексты заданий и подробную информацию о своих результатах с указанием правильных ответов. Выдача индивидуальных результатов тестирования с указанием верных ответов активно стимулирует учителей к продуктивному анализу собственных ошибок,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что безусловно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ведет к соответствующему росту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уровня предметной компетенции учителя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95EAB-9AA9-4771-84BD-BD9C1720436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9542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Обобщенные результаты  представляются в виде диаграммы, где чётко видно, какие вопросы/темы требуют дополнительной работы.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Например, данная диаграмма показывает, что наибольшую трудность у учителей вызывали задания третьего блока (с 20 по 30), которые соответствуют части С единого государственного экзамена.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95EAB-9AA9-4771-84BD-BD9C1720436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926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Следующая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диаграмма </a:t>
            </a:r>
            <a:r>
              <a:rPr kumimoji="1"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Arial" charset="0"/>
                <a:cs typeface="Arial" charset="0"/>
              </a:rPr>
              <a:t>отражает структуру, то есть частоту появления отдельных возможных значений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какое количество участников со всеми возможными результатами выполнили олимпиадную работу. Такое распределение довольно близко к нормальному закону, что говорит о практически идеальном подобранном тестовом материале.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Кроме использования 30/45/50-ти балльной шкалы (соответствует количеству вопросов в тесте) и традиционной для школы оценки (5-ая шкала), которая позволяет легко выделить группы участников и назначить соответствующие им бонусы за участие в олимпиаде (ходатайства о повышении стимулирующей надбавки, рекомендательные письма о повышении/подтверждении квалификационной категории, удостоверения о повышении квалификации), мы используем корректирующие коэффициенты, учитывающие в оценке каждого верно выполненного задания его сложность, что практически в 99,9% случаев позволяет строго выстроить участников по рейтингу, без назначения одинаковых позиций.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95EAB-9AA9-4771-84BD-BD9C1720436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7835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Индивидуальные результаты выполнения тестовых заданий по английскому языку очного тура оцениваются по 50-балльной шкале. Агрегированные результаты на основе шкалы общеевропейских компетенций владения иностранным языком могут быть представлены следующим образом.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95EAB-9AA9-4771-84BD-BD9C1720436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3936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ru-RU" alt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ru-RU" alt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ru-RU" alt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ru-RU" altLang="ru-RU" dirty="0" smtClean="0"/>
              <a:t>Олимпиады учителей «ПРОФИ-КРАЙ» – уникальный инновационный продукт, созданный и</a:t>
            </a:r>
            <a:r>
              <a:rPr kumimoji="0" lang="ru-RU" altLang="ru-RU" baseline="0" dirty="0" smtClean="0"/>
              <a:t> реализуемый </a:t>
            </a:r>
            <a:r>
              <a:rPr kumimoji="0" lang="ru-RU" altLang="ru-RU" dirty="0" smtClean="0"/>
              <a:t>НИУ</a:t>
            </a:r>
            <a:r>
              <a:rPr kumimoji="0" lang="en-US" altLang="ru-RU" dirty="0" smtClean="0"/>
              <a:t> </a:t>
            </a:r>
            <a:r>
              <a:rPr kumimoji="0" lang="ru-RU" altLang="ru-RU" dirty="0" smtClean="0"/>
              <a:t>ВШЭ</a:t>
            </a:r>
            <a:r>
              <a:rPr kumimoji="0" lang="en-US" altLang="ru-RU" dirty="0" smtClean="0"/>
              <a:t> </a:t>
            </a:r>
            <a:r>
              <a:rPr kumimoji="0" lang="ru-RU" altLang="ru-RU" dirty="0" smtClean="0"/>
              <a:t>–</a:t>
            </a:r>
            <a:r>
              <a:rPr kumimoji="0" lang="en-US" altLang="ru-RU" dirty="0" smtClean="0"/>
              <a:t> </a:t>
            </a:r>
            <a:r>
              <a:rPr kumimoji="0" lang="ru-RU" altLang="ru-RU" dirty="0" smtClean="0"/>
              <a:t>Пермь совместно с Министерством образования и науки Пермского края. Впервые олимпиада состоялась в январе 2008 года для учителей математики, экономики, русского и английского языков  Университетского округа НИУ ВШЭ, успешный опыт которой позволил уже в октябре этого же года организовать краевую олимпиаду, получившую название «ПРОФИ-КРАЙ».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ru-RU" alt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8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ru-RU" altLang="ru-RU" dirty="0" smtClean="0">
                <a:cs typeface="Arial" pitchFamily="34" charset="0"/>
              </a:rPr>
              <a:t>Однако, статистика результатов олимпиады демонстрирует и тот факт, что российские школы не имеют гарантий качества подготовки работающих в них учителей. Для учителей нет квалификационного предметного экзамена. Даже профессионально непригодный учитель может длительное время работать в школе (см. на конец рейтингового списка).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ru-RU" altLang="ru-RU" dirty="0" smtClean="0">
                <a:cs typeface="Arial" pitchFamily="34" charset="0"/>
              </a:rPr>
              <a:t>Кроме того, следует сказать, что дополнительно проведенные исследования свидетельствуют о </a:t>
            </a:r>
            <a:r>
              <a:rPr kumimoji="0" lang="ru-RU" altLang="ru-RU" b="1" dirty="0" smtClean="0">
                <a:cs typeface="Arial" pitchFamily="34" charset="0"/>
              </a:rPr>
              <a:t>тесной связи уровня подготовленности преподавательских кадров с результатами учащихся на ЕГЭ</a:t>
            </a:r>
            <a:r>
              <a:rPr kumimoji="0" lang="ru-RU" altLang="ru-RU" dirty="0" smtClean="0">
                <a:cs typeface="Arial" pitchFamily="34" charset="0"/>
              </a:rPr>
              <a:t>. Что еще раз подтверждает известную истину: уровень квалификации учителя (главным образом, уровень предметной компетенции) определяет то, с какими знаниями выпускник покидает школу (приходит в вуз).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E7B372C-611F-4575-ADC0-AEB88CBC21F9}" type="slidenum">
              <a:rPr kumimoji="0"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kumimoji="0"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z="900" dirty="0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1F887A7-04DB-4A4C-873A-5FA3D14BD439}" type="slidenum">
              <a:rPr kumimoji="0"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kumimoji="0"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endParaRPr lang="ru-RU" sz="1000" dirty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39C3385-333E-43E0-B818-23FF707EB8FA}" type="slidenum">
              <a:rPr kumimoji="0"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kumimoji="0"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endParaRPr lang="ru-RU" sz="1000" dirty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0F0FBD-6503-4FB6-AD75-476886C6388E}" type="slidenum">
              <a:rPr kumimoji="0"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kumimoji="0"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endParaRPr lang="ru-RU" sz="1000" dirty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BBDDC5A-6316-4B7F-982B-A51346899E39}" type="slidenum">
              <a:rPr kumimoji="0"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kumimoji="0"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ru-RU" altLang="ru-RU" dirty="0" smtClean="0"/>
              <a:t>Олимпиады «ПРОФИ-КРАЙ» помогают заботиться о профессиональной компетенции педагогов по линии повышения уровня предметных знаний. Происходит организация адресного обучения, дифференцированного по уровню подготовленности учителя. Такая схема повышения квалификации с недавнего времени реализуется в Пермском крае.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ru-RU" altLang="ru-RU" dirty="0" smtClean="0"/>
              <a:t>Например, по результатам Олимпиады 2011 года двести учителей английского языка, принявшие участие во втором туре и возглавившие рейтинг, прошли курсы повышения квалификации. Те, кто оказался в первой сотне, были разделены на 4 группы по 25 человек и в течение месяца обучались по программе CELTA (CELTA (</a:t>
            </a:r>
            <a:r>
              <a:rPr kumimoji="0" lang="ru-RU" altLang="ru-RU" dirty="0" err="1" smtClean="0"/>
              <a:t>Certificate</a:t>
            </a:r>
            <a:r>
              <a:rPr kumimoji="0" lang="ru-RU" altLang="ru-RU" dirty="0" smtClean="0"/>
              <a:t> </a:t>
            </a:r>
            <a:r>
              <a:rPr kumimoji="0" lang="ru-RU" altLang="ru-RU" dirty="0" err="1" smtClean="0"/>
              <a:t>in</a:t>
            </a:r>
            <a:r>
              <a:rPr kumimoji="0" lang="ru-RU" altLang="ru-RU" dirty="0" smtClean="0"/>
              <a:t> </a:t>
            </a:r>
            <a:r>
              <a:rPr kumimoji="0" lang="ru-RU" altLang="ru-RU" dirty="0" err="1" smtClean="0"/>
              <a:t>English</a:t>
            </a:r>
            <a:r>
              <a:rPr kumimoji="0" lang="ru-RU" altLang="ru-RU" dirty="0" smtClean="0"/>
              <a:t> </a:t>
            </a:r>
            <a:r>
              <a:rPr kumimoji="0" lang="ru-RU" altLang="ru-RU" dirty="0" err="1" smtClean="0"/>
              <a:t>Language</a:t>
            </a:r>
            <a:r>
              <a:rPr kumimoji="0" lang="ru-RU" altLang="ru-RU" dirty="0" smtClean="0"/>
              <a:t> </a:t>
            </a:r>
            <a:r>
              <a:rPr kumimoji="0" lang="ru-RU" altLang="ru-RU" dirty="0" err="1" smtClean="0"/>
              <a:t>teaching</a:t>
            </a:r>
            <a:r>
              <a:rPr kumimoji="0" lang="ru-RU" altLang="ru-RU" dirty="0" smtClean="0"/>
              <a:t> </a:t>
            </a:r>
            <a:r>
              <a:rPr kumimoji="0" lang="ru-RU" altLang="ru-RU" dirty="0" err="1" smtClean="0"/>
              <a:t>to</a:t>
            </a:r>
            <a:r>
              <a:rPr kumimoji="0" lang="ru-RU" altLang="ru-RU" dirty="0" smtClean="0"/>
              <a:t> </a:t>
            </a:r>
            <a:r>
              <a:rPr kumimoji="0" lang="ru-RU" altLang="ru-RU" dirty="0" err="1" smtClean="0"/>
              <a:t>Adults</a:t>
            </a:r>
            <a:r>
              <a:rPr kumimoji="0" lang="ru-RU" altLang="ru-RU" dirty="0" smtClean="0"/>
              <a:t>) – сертификат, подтверждающий квалификацию преподавателя английского языка. Программа рассчитана на людей, как уже имеющих опыт преподавания, так и новичков без преподавательского опыта. Сертификация ведётся от имени </a:t>
            </a:r>
            <a:r>
              <a:rPr kumimoji="0" lang="ru-RU" altLang="ru-RU" dirty="0" err="1" smtClean="0"/>
              <a:t>Cambridge</a:t>
            </a:r>
            <a:r>
              <a:rPr kumimoji="0" lang="ru-RU" altLang="ru-RU" dirty="0" smtClean="0"/>
              <a:t> ESOL специально приглашенными преподавателями из Великобритании (</a:t>
            </a:r>
            <a:r>
              <a:rPr kumimoji="0" lang="ru-RU" altLang="ru-RU" b="1" dirty="0" err="1" smtClean="0"/>
              <a:t>Cambridge</a:t>
            </a:r>
            <a:r>
              <a:rPr kumimoji="0" lang="ru-RU" altLang="ru-RU" b="1" dirty="0" smtClean="0"/>
              <a:t> ESOL</a:t>
            </a:r>
            <a:r>
              <a:rPr kumimoji="0" lang="ru-RU" altLang="ru-RU" dirty="0" smtClean="0"/>
              <a:t> (</a:t>
            </a:r>
            <a:r>
              <a:rPr kumimoji="0" lang="ru-RU" altLang="ru-RU" u="sng" dirty="0" smtClean="0">
                <a:hlinkClick r:id="rId3" tooltip="Английский язык"/>
              </a:rPr>
              <a:t>англ.</a:t>
            </a:r>
            <a:r>
              <a:rPr kumimoji="0" lang="ru-RU" altLang="ru-RU" dirty="0" smtClean="0"/>
              <a:t> </a:t>
            </a:r>
            <a:r>
              <a:rPr kumimoji="0" lang="ru-RU" altLang="ru-RU" i="1" dirty="0" err="1" smtClean="0"/>
              <a:t>English</a:t>
            </a:r>
            <a:r>
              <a:rPr kumimoji="0" lang="ru-RU" altLang="ru-RU" i="1" dirty="0" smtClean="0"/>
              <a:t> </a:t>
            </a:r>
            <a:r>
              <a:rPr kumimoji="0" lang="ru-RU" altLang="ru-RU" i="1" dirty="0" err="1" smtClean="0"/>
              <a:t>for</a:t>
            </a:r>
            <a:r>
              <a:rPr kumimoji="0" lang="ru-RU" altLang="ru-RU" i="1" dirty="0" smtClean="0"/>
              <a:t> </a:t>
            </a:r>
            <a:r>
              <a:rPr kumimoji="0" lang="ru-RU" altLang="ru-RU" i="1" dirty="0" err="1" smtClean="0"/>
              <a:t>Speakers</a:t>
            </a:r>
            <a:r>
              <a:rPr kumimoji="0" lang="ru-RU" altLang="ru-RU" i="1" dirty="0" smtClean="0"/>
              <a:t> </a:t>
            </a:r>
            <a:r>
              <a:rPr kumimoji="0" lang="ru-RU" altLang="ru-RU" i="1" dirty="0" err="1" smtClean="0"/>
              <a:t>of</a:t>
            </a:r>
            <a:r>
              <a:rPr kumimoji="0" lang="ru-RU" altLang="ru-RU" i="1" dirty="0" smtClean="0"/>
              <a:t> </a:t>
            </a:r>
            <a:r>
              <a:rPr kumimoji="0" lang="ru-RU" altLang="ru-RU" i="1" dirty="0" err="1" smtClean="0"/>
              <a:t>Other</a:t>
            </a:r>
            <a:r>
              <a:rPr kumimoji="0" lang="ru-RU" altLang="ru-RU" i="1" dirty="0" smtClean="0"/>
              <a:t> </a:t>
            </a:r>
            <a:r>
              <a:rPr kumimoji="0" lang="ru-RU" altLang="ru-RU" i="1" dirty="0" err="1" smtClean="0"/>
              <a:t>Languages</a:t>
            </a:r>
            <a:r>
              <a:rPr kumimoji="0" lang="ru-RU" altLang="ru-RU" dirty="0" smtClean="0"/>
              <a:t>), Кембриджские экзамены — группа экзаменов по английскому языку, проводимых одноимённым подразделением экзаменационного совета </a:t>
            </a:r>
            <a:r>
              <a:rPr kumimoji="0" lang="ru-RU" altLang="ru-RU" u="sng" dirty="0" smtClean="0">
                <a:hlinkClick r:id="rId4" tooltip="Кембриджский университет"/>
              </a:rPr>
              <a:t>Кембриджского университета</a:t>
            </a:r>
            <a:r>
              <a:rPr kumimoji="0" lang="ru-RU" altLang="ru-RU" dirty="0" smtClean="0"/>
              <a:t> (UCLES (</a:t>
            </a:r>
            <a:r>
              <a:rPr kumimoji="0" lang="ru-RU" altLang="ru-RU" dirty="0" err="1" smtClean="0"/>
              <a:t>University</a:t>
            </a:r>
            <a:r>
              <a:rPr kumimoji="0" lang="ru-RU" altLang="ru-RU" dirty="0" smtClean="0"/>
              <a:t> </a:t>
            </a:r>
            <a:r>
              <a:rPr kumimoji="0" lang="ru-RU" altLang="ru-RU" dirty="0" err="1" smtClean="0"/>
              <a:t>of</a:t>
            </a:r>
            <a:r>
              <a:rPr kumimoji="0" lang="ru-RU" altLang="ru-RU" dirty="0" smtClean="0"/>
              <a:t> </a:t>
            </a:r>
            <a:r>
              <a:rPr kumimoji="0" lang="ru-RU" altLang="ru-RU" dirty="0" err="1" smtClean="0"/>
              <a:t>Cambridge</a:t>
            </a:r>
            <a:r>
              <a:rPr kumimoji="0" lang="ru-RU" altLang="ru-RU" dirty="0" smtClean="0"/>
              <a:t> </a:t>
            </a:r>
            <a:r>
              <a:rPr kumimoji="0" lang="ru-RU" altLang="ru-RU" dirty="0" err="1" smtClean="0"/>
              <a:t>Local</a:t>
            </a:r>
            <a:r>
              <a:rPr kumimoji="0" lang="ru-RU" altLang="ru-RU" dirty="0" smtClean="0"/>
              <a:t> </a:t>
            </a:r>
            <a:r>
              <a:rPr kumimoji="0" lang="ru-RU" altLang="ru-RU" dirty="0" err="1" smtClean="0"/>
              <a:t>Examinations</a:t>
            </a:r>
            <a:r>
              <a:rPr kumimoji="0" lang="ru-RU" altLang="ru-RU" dirty="0" smtClean="0"/>
              <a:t> </a:t>
            </a:r>
            <a:r>
              <a:rPr kumimoji="0" lang="ru-RU" altLang="ru-RU" dirty="0" err="1" smtClean="0"/>
              <a:t>Syndicate</a:t>
            </a:r>
            <a:r>
              <a:rPr kumimoji="0" lang="ru-RU" altLang="ru-RU" dirty="0" smtClean="0"/>
              <a:t>) — подразделение </a:t>
            </a:r>
            <a:r>
              <a:rPr kumimoji="0" lang="ru-RU" altLang="ru-RU" u="sng" dirty="0" smtClean="0">
                <a:hlinkClick r:id="rId4" tooltip="Кембриджский университет"/>
              </a:rPr>
              <a:t>Кембриджского университета</a:t>
            </a:r>
            <a:r>
              <a:rPr kumimoji="0" lang="ru-RU" altLang="ru-RU" dirty="0" smtClean="0"/>
              <a:t> — создано в 1858 году с целью проведения экзаменов в школах. Позднее его функции были расширены)).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ru-RU" altLang="ru-RU" dirty="0" smtClean="0"/>
              <a:t>По окончании учителя сдавали экзамен на сертификат, подтверждающий уровень квалификации преподавателя английского языка. Вторая сотня учителей проходила курсы в ПГПУ, где тоже была подготовлена специальная программа, учитывающая разную подготовленность учителей. Для участников олимпиады не вошедших в ТОП200 совместно с департаментом образования была разработана программа повышения квалификации, предполагающая дифференцированный подход к повышению квалификации учителей, вплоть до того, что с самыми отстающими занятия проводились индивидуально.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ru-RU" altLang="ru-RU" dirty="0" smtClean="0"/>
              <a:t>Аналогичная схема реализуется по всем предметам органами управления образования на различных уровнях.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kumimoji="0" lang="ru-RU" altLang="ru-RU" dirty="0" smtClean="0"/>
              <a:t>За семилетний</a:t>
            </a:r>
            <a:r>
              <a:rPr kumimoji="0" lang="ru-RU" altLang="ru-RU" baseline="0" dirty="0" smtClean="0"/>
              <a:t> </a:t>
            </a:r>
            <a:r>
              <a:rPr kumimoji="0" lang="ru-RU" altLang="ru-RU" dirty="0" smtClean="0"/>
              <a:t>период проведения олимпиад «ПРОФИ» (2008–2015 годы) в НИУ ВШЭ – Пермь </a:t>
            </a:r>
            <a:r>
              <a:rPr kumimoji="0" lang="ru-RU" altLang="ru-RU" b="1" dirty="0" smtClean="0"/>
              <a:t>сформирована</a:t>
            </a:r>
            <a:r>
              <a:rPr kumimoji="0" lang="ru-RU" altLang="ru-RU" dirty="0" smtClean="0"/>
              <a:t> </a:t>
            </a:r>
            <a:r>
              <a:rPr kumimoji="0" lang="ru-RU" altLang="ru-RU" b="1" dirty="0" smtClean="0"/>
              <a:t>большая информационная база данных</a:t>
            </a:r>
            <a:r>
              <a:rPr kumimoji="0" lang="ru-RU" altLang="ru-RU" dirty="0" smtClean="0"/>
              <a:t> </a:t>
            </a:r>
            <a:r>
              <a:rPr kumimoji="0" lang="ru-RU" altLang="ru-RU" b="1" dirty="0" smtClean="0"/>
              <a:t>результатов</a:t>
            </a:r>
            <a:r>
              <a:rPr kumimoji="0" lang="ru-RU" altLang="ru-RU" dirty="0" smtClean="0"/>
              <a:t> независимой диагностики предметных знаний учителей. По результатам каждой Олимпиады НИУ ВШЭ – Пермь представляет в Министерство образования и науки Пермского края аналитические справки, на основе которых выстраивается деятельность по повышению квалификации работников образовательной системы Пермского края.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ru-RU" altLang="ru-RU" dirty="0" smtClean="0"/>
              <a:t>Для органов управления системой образования на местном и региональном уровнях олимпиада «ПРОФИ-КРАЙ» и накапливаемая на ее основе база данных </a:t>
            </a:r>
            <a:r>
              <a:rPr kumimoji="0" lang="ru-RU" altLang="ru-RU" b="1" dirty="0" smtClean="0"/>
              <a:t>являются эффективным инструментом управления качеством образования </a:t>
            </a:r>
            <a:r>
              <a:rPr kumimoji="0" lang="ru-RU" altLang="ru-RU" dirty="0" smtClean="0"/>
              <a:t>(принятия управленческих решений). Информация об уровне предметной компетенции дает возможность дифференцированно подойти к повышению квалификации каждого педагога, а анализ динамических рядов данных и сравнение их с результатами ЕГЭ школьников позволяет судить об успехах реализуемых мер в сфере среднего образования Пермского региона.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ru-RU" altLang="ru-RU" dirty="0" smtClean="0"/>
              <a:t>Олимпиада «ПРОФИ-КРАЙ» как конкурс профессионального мастерства стал органичным элементом системы образования Пермского края. Он не только предоставляет возможность каждому учителю определить свой уровень предметной компетенции, но и стал мощным стимулом к профессиональному самосовершенствованию. Являясь </a:t>
            </a:r>
            <a:r>
              <a:rPr kumimoji="0" lang="ru-RU" altLang="ru-RU" b="1" dirty="0" smtClean="0"/>
              <a:t>объективным способом диагностики профессионального уровня учителя, Олимпиада «ПРОФИ-КРАЙ» позволяет, в конечном итоге,  эффективно управлять качеством школьного образования в новом формате.</a:t>
            </a:r>
            <a:endParaRPr kumimoji="0" lang="ru-RU" altLang="ru-R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ru-RU" altLang="ru-RU" dirty="0" smtClean="0"/>
              <a:t>Методика проведения олимпиады ПРОФИ-КРАЙ постоянно совершенствуется, и сейчас уже можно говорить о массовом многопрофильном инновационном образовательном продукте, спрос на который предъявляется всеми участниками образовательного процесса в сфере среднего общего,</a:t>
            </a:r>
            <a:r>
              <a:rPr kumimoji="0" lang="ru-RU" altLang="ru-RU" baseline="0" dirty="0" smtClean="0"/>
              <a:t> среднего профессионального и даже высшего </a:t>
            </a:r>
            <a:r>
              <a:rPr kumimoji="0" lang="ru-RU" altLang="ru-RU" dirty="0" smtClean="0"/>
              <a:t>образования.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dirty="0" smtClean="0"/>
              <a:t>С 2008 года олимпиада «ПРОФИ-КРАЙ» проводится регулярно. Не трудно заметить,</a:t>
            </a:r>
            <a:r>
              <a:rPr kumimoji="0" lang="ru-RU" altLang="ru-RU" baseline="0" dirty="0" smtClean="0"/>
              <a:t> что</a:t>
            </a:r>
            <a:r>
              <a:rPr kumimoji="0" lang="ru-RU" altLang="ru-RU" dirty="0" smtClean="0"/>
              <a:t> ежегодно увеличивается количество предметов, по которым проводится олимпиада: на краевом уровне в 2008 году – 1 предмет (математика), в 2015-17 гг. – 8 предметов (математика, русский язык – в международном статусе, остальные предметы – в межрегиональном).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ru-RU" altLang="ru-RU" sz="1200" dirty="0" smtClean="0">
                <a:solidFill>
                  <a:srgbClr val="000000"/>
                </a:solidFill>
                <a:latin typeface="Arial" charset="0"/>
              </a:rPr>
              <a:t>Согласно техническому</a:t>
            </a:r>
            <a:r>
              <a:rPr kumimoji="0" lang="ru-RU" altLang="ru-RU" sz="1200" baseline="0" dirty="0" smtClean="0">
                <a:solidFill>
                  <a:srgbClr val="000000"/>
                </a:solidFill>
                <a:latin typeface="Arial" charset="0"/>
              </a:rPr>
              <a:t> заданию и положению об олимпиаде</a:t>
            </a:r>
            <a:r>
              <a:rPr kumimoji="0" lang="ru-RU" altLang="ru-RU" sz="1200" dirty="0" smtClean="0">
                <a:solidFill>
                  <a:srgbClr val="000000"/>
                </a:solidFill>
                <a:latin typeface="Arial" charset="0"/>
              </a:rPr>
              <a:t> с 2015 по 2017 гг. ежегодные конкурсные состязания будут проводиться по математике, русскому языку, английскому языку, обществознанию</a:t>
            </a:r>
            <a:r>
              <a:rPr kumimoji="0" lang="ru-RU" altLang="ru-RU" sz="1200" baseline="0" dirty="0" smtClean="0">
                <a:solidFill>
                  <a:srgbClr val="000000"/>
                </a:solidFill>
                <a:latin typeface="Arial" charset="0"/>
              </a:rPr>
              <a:t> и информатике, а по остальным предметам раз в три года: в 2015 г. – </a:t>
            </a:r>
            <a:r>
              <a:rPr kumimoji="0" lang="ru-RU" altLang="ru-RU" sz="1200" dirty="0" smtClean="0">
                <a:solidFill>
                  <a:srgbClr val="000000"/>
                </a:solidFill>
                <a:latin typeface="Arial" charset="0"/>
              </a:rPr>
              <a:t>по химии, в 2016 г. – по физике, в 2017 г. – по биологии.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ru-RU" altLang="ru-R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Arial" charset="0"/>
                <a:cs typeface="Arial" charset="0"/>
              </a:rPr>
              <a:t>В 2015 году в олимпиаде учителей «ПРОФИ-КРАЙ-2015» приняли участие и выполнили задания почти 7000 учителей, что </a:t>
            </a:r>
            <a:r>
              <a:rPr kumimoji="1"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Arial" charset="0"/>
                <a:cs typeface="Arial" charset="0"/>
              </a:rPr>
              <a:t>на 45,4% </a:t>
            </a:r>
            <a:r>
              <a:rPr kumimoji="1"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Arial" charset="0"/>
                <a:cs typeface="Arial" charset="0"/>
              </a:rPr>
              <a:t>больше</a:t>
            </a:r>
            <a:r>
              <a:rPr kumimoji="1"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Arial" charset="0"/>
                <a:cs typeface="Arial" charset="0"/>
              </a:rPr>
              <a:t> количества участников  предыдущего года</a:t>
            </a:r>
            <a:r>
              <a:rPr kumimoji="1"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Arial" charset="0"/>
                <a:cs typeface="Arial" charset="0"/>
              </a:rPr>
              <a:t>. Беспрецедентное число участников и статус международной Олимпиады, сделали её уникальным явлением на образовательном пространстве России и стран СНГ!</a:t>
            </a:r>
            <a:endParaRPr kumimoji="0" lang="ru-RU" altLang="ru-RU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Arial" charset="0"/>
                <a:cs typeface="Arial" charset="0"/>
              </a:rPr>
              <a:t>В 2015 году количество регионов-участников</a:t>
            </a:r>
            <a:r>
              <a:rPr kumimoji="1"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Arial" charset="0"/>
                <a:cs typeface="Arial" charset="0"/>
              </a:rPr>
              <a:t> О</a:t>
            </a:r>
            <a:r>
              <a:rPr kumimoji="1"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Arial" charset="0"/>
                <a:cs typeface="Arial" charset="0"/>
              </a:rPr>
              <a:t>лимпиады выросло более</a:t>
            </a:r>
            <a:r>
              <a:rPr kumimoji="1"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Arial" charset="0"/>
                <a:cs typeface="Arial" charset="0"/>
              </a:rPr>
              <a:t> чем на 40% </a:t>
            </a:r>
            <a:r>
              <a:rPr kumimoji="1"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Arial" charset="0"/>
                <a:cs typeface="Arial" charset="0"/>
              </a:rPr>
              <a:t>с 55 до 78 регионов России. </a:t>
            </a:r>
            <a:endParaRPr kumimoji="0" lang="ru-RU" altLang="ru-RU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ru-RU" altLang="ru-RU" dirty="0" smtClean="0"/>
              <a:t>Как и в прошлом году к олимпиаде присоединились участники из стран Ближнего</a:t>
            </a:r>
            <a:r>
              <a:rPr kumimoji="0" lang="ru-RU" altLang="ru-RU" baseline="0" dirty="0" smtClean="0"/>
              <a:t> зарубежья: Армения, Беларусь, Грузия, Казахстан, Азербайджан.</a:t>
            </a:r>
            <a:endParaRPr kumimoji="0" lang="ru-RU" alt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A589E89-C2CE-40E1-B064-91F2B3B6E0AB}" type="datetime1">
              <a:rPr lang="ru-RU"/>
              <a:pPr>
                <a:defRPr/>
              </a:pPr>
              <a:t>29.10.2015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FBC6B9D-B5B1-45FF-99F1-E2FDCFF334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012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9FBEA3E-D8C2-41FF-9CA5-DACEEBA57F66}" type="datetime1">
              <a:rPr lang="ru-RU"/>
              <a:pPr>
                <a:defRPr/>
              </a:pPr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5F4F776-4AD2-4729-AA17-408BF41CF1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56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912C04A-3C20-4190-AFF4-7938014DD104}" type="datetime1">
              <a:rPr lang="ru-RU"/>
              <a:pPr>
                <a:defRPr/>
              </a:pPr>
              <a:t>29.10.2015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1456B75-A216-44F6-ABB5-3D76A5A2F0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618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6FCF0-15E6-46F7-ACB0-E911DED2EA68}" type="datetime1">
              <a:rPr lang="ru-RU"/>
              <a:pPr>
                <a:defRPr/>
              </a:pPr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2E16B-E2B3-4FD9-96F4-DD8129C5A8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94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619CFC9-E190-4833-A8EE-2297D09636D7}" type="datetime1">
              <a:rPr lang="ru-RU"/>
              <a:pPr>
                <a:defRPr/>
              </a:pPr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9823370-EB84-4BA8-B0F4-4640EE70C9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53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A330649-7E4C-488D-937A-08CA59D53A05}" type="datetime1">
              <a:rPr lang="ru-RU"/>
              <a:pPr>
                <a:defRPr/>
              </a:pPr>
              <a:t>29.10.2015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328828A-BB5C-4E6C-91A6-E7D81A4422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91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CC241DB-31FD-4AD7-BBA1-D3B7BE97B425}" type="datetime1">
              <a:rPr lang="ru-RU"/>
              <a:pPr>
                <a:defRPr/>
              </a:pPr>
              <a:t>29.10.2015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4B1A1C7-95D7-4963-BDB2-0DF0602F08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299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F605191-A7E2-471E-BE1B-3A7D384ED954}" type="datetime1">
              <a:rPr lang="ru-RU"/>
              <a:pPr>
                <a:defRPr/>
              </a:pPr>
              <a:t>29.10.2015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6E4C6BD-3E0F-4A02-8FAE-90E4EC9022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19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1AE9206-55AB-48F9-98EE-5FC1184463AF}" type="datetime1">
              <a:rPr lang="ru-RU"/>
              <a:pPr>
                <a:defRPr/>
              </a:pPr>
              <a:t>29.10.2015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B2CCC48-2285-424E-BF88-7109C67BF9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72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DC75113-E7B5-4CEB-AE13-8A9BA6E9AFEA}" type="datetime1">
              <a:rPr lang="ru-RU"/>
              <a:pPr>
                <a:defRPr/>
              </a:pPr>
              <a:t>29.10.2015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3CA6C26-EA07-4569-92CC-7BD88552C3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99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70FEA23-D25F-48BD-9EF6-32F0EBDAAA84}" type="datetime1">
              <a:rPr lang="ru-RU"/>
              <a:pPr>
                <a:defRPr/>
              </a:pPr>
              <a:t>29.10.2015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57EB65D-607C-44FC-8CB6-3E0095D77F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33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4B78FE0-CD5F-49E5-A3A5-A4BE09945D4C}" type="datetime1">
              <a:rPr lang="ru-RU"/>
              <a:pPr>
                <a:defRPr/>
              </a:pPr>
              <a:t>29.10.2015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330B8A6-5486-4958-877B-2C0E7AA7C7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130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73E87"/>
                </a:solidFill>
                <a:latin typeface="Candar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0513431-78B6-40F9-B871-DEC8C7C46F1C}" type="datetime1">
              <a:rPr lang="ru-RU"/>
              <a:pPr>
                <a:defRPr/>
              </a:pPr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73E87"/>
                </a:solidFill>
                <a:latin typeface="Candara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73E87"/>
                </a:solidFill>
                <a:latin typeface="Candar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A61B65D-3D64-4C7A-BF71-9DF71ED77E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0" r:id="rId1"/>
    <p:sldLayoutId id="2147484561" r:id="rId2"/>
    <p:sldLayoutId id="2147484562" r:id="rId3"/>
    <p:sldLayoutId id="2147484563" r:id="rId4"/>
    <p:sldLayoutId id="2147484564" r:id="rId5"/>
    <p:sldLayoutId id="2147484565" r:id="rId6"/>
    <p:sldLayoutId id="2147484566" r:id="rId7"/>
    <p:sldLayoutId id="2147484567" r:id="rId8"/>
    <p:sldLayoutId id="2147484568" r:id="rId9"/>
    <p:sldLayoutId id="2147484569" r:id="rId10"/>
    <p:sldLayoutId id="2147484570" r:id="rId11"/>
    <p:sldLayoutId id="2147484559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rgbClr val="FFFFFF"/>
          </a:solidFill>
          <a:latin typeface="+mj-lt"/>
          <a:ea typeface="Arial" charset="0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latin typeface="Candara" pitchFamily="34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latin typeface="Candara" pitchFamily="34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latin typeface="Candara" pitchFamily="34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latin typeface="Candara" pitchFamily="34" charset="0"/>
          <a:ea typeface="Arial" charset="0"/>
          <a:cs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sz="2400" kern="1200">
          <a:solidFill>
            <a:schemeClr val="tx2"/>
          </a:solidFill>
          <a:latin typeface="+mn-lt"/>
          <a:ea typeface="Arial" charset="0"/>
          <a:cs typeface="Arial" charset="0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sz="2200" kern="1200">
          <a:solidFill>
            <a:schemeClr val="tx2"/>
          </a:solidFill>
          <a:latin typeface="+mn-lt"/>
          <a:ea typeface="Arial" charset="0"/>
          <a:cs typeface="Arial" pitchFamily="34" charset="0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sz="2000" kern="1200">
          <a:solidFill>
            <a:schemeClr val="tx2"/>
          </a:solidFill>
          <a:latin typeface="+mn-lt"/>
          <a:ea typeface="Arial" charset="0"/>
          <a:cs typeface="Arial" pitchFamily="34" charset="0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kern="1200">
          <a:solidFill>
            <a:schemeClr val="tx2"/>
          </a:solidFill>
          <a:latin typeface="+mn-lt"/>
          <a:ea typeface="Arial" charset="0"/>
          <a:cs typeface="Arial" pitchFamily="34" charset="0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sz="1600" kern="1200">
          <a:solidFill>
            <a:schemeClr val="tx2"/>
          </a:solidFill>
          <a:latin typeface="+mn-lt"/>
          <a:ea typeface="Arial" charset="0"/>
          <a:cs typeface="Arial" pitchFamily="34" charset="0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988840"/>
            <a:ext cx="7772400" cy="2880320"/>
          </a:xfrm>
          <a:extLst>
            <a:ext uri="{FAA26D3D-D897-4be2-8F04-BA451C77F1D7}"/>
          </a:extLst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kumimoji="0"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Олимпиада учителей </a:t>
            </a:r>
            <a:br>
              <a:rPr kumimoji="0"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</a:br>
            <a:r>
              <a:rPr kumimoji="0"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«ПРОФИ-КРАЙ»</a:t>
            </a:r>
            <a:r>
              <a:rPr kumimoji="0" lang="ru-RU" sz="54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kumimoji="0" lang="ru-RU" sz="54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</a:br>
            <a:r>
              <a:rPr kumimoji="0"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как</a:t>
            </a:r>
            <a:r>
              <a:rPr kumimoji="0"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kumimoji="0"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инновационная форма </a:t>
            </a:r>
            <a:br>
              <a:rPr kumimoji="0"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</a:br>
            <a:r>
              <a:rPr kumimoji="0"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повышения квалификации</a:t>
            </a:r>
            <a:endParaRPr kumimoji="0" lang="ru-RU" sz="48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49155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50825" y="5732463"/>
            <a:ext cx="3168650" cy="736600"/>
          </a:xfrm>
        </p:spPr>
        <p:txBody>
          <a:bodyPr/>
          <a:lstStyle/>
          <a:p>
            <a:pPr eaLnBrk="1" hangingPunct="1">
              <a:defRPr/>
            </a:pPr>
            <a:r>
              <a:rPr kumimoji="0" lang="ru-RU" altLang="ru-RU" sz="3600" b="1" dirty="0" smtClean="0">
                <a:solidFill>
                  <a:schemeClr val="accent5">
                    <a:lumMod val="75000"/>
                  </a:schemeClr>
                </a:solidFill>
              </a:rPr>
              <a:t>2008-2017</a:t>
            </a:r>
          </a:p>
        </p:txBody>
      </p:sp>
      <p:grpSp>
        <p:nvGrpSpPr>
          <p:cNvPr id="13316" name="Группа 2"/>
          <p:cNvGrpSpPr>
            <a:grpSpLocks/>
          </p:cNvGrpSpPr>
          <p:nvPr/>
        </p:nvGrpSpPr>
        <p:grpSpPr bwMode="auto">
          <a:xfrm>
            <a:off x="1022350" y="404813"/>
            <a:ext cx="7221538" cy="1008062"/>
            <a:chOff x="1021986" y="404813"/>
            <a:chExt cx="7222422" cy="1008062"/>
          </a:xfrm>
        </p:grpSpPr>
        <p:pic>
          <p:nvPicPr>
            <p:cNvPr id="13318" name="Рисунок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25"/>
            <a:stretch>
              <a:fillRect/>
            </a:stretch>
          </p:blipFill>
          <p:spPr bwMode="auto">
            <a:xfrm>
              <a:off x="2174114" y="404813"/>
              <a:ext cx="6070294" cy="1008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9" name="Рисунок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986" y="404813"/>
              <a:ext cx="1008062" cy="1008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17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321050"/>
            <a:ext cx="4921250" cy="369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866725"/>
          </a:xfrm>
        </p:spPr>
        <p:txBody>
          <a:bodyPr/>
          <a:lstStyle/>
          <a:p>
            <a:pPr algn="r" eaLnBrk="1" hangingPunct="1"/>
            <a:r>
              <a:rPr kumimoji="0" lang="ru-RU" altLang="ru-RU" dirty="0" smtClean="0"/>
              <a:t>География участия</a:t>
            </a:r>
            <a:br>
              <a:rPr kumimoji="0" lang="ru-RU" altLang="ru-RU" dirty="0" smtClean="0"/>
            </a:br>
            <a:r>
              <a:rPr kumimoji="0" lang="ru-RU" altLang="ru-RU" sz="2800" dirty="0" smtClean="0"/>
              <a:t>Российская Федерация</a:t>
            </a:r>
            <a:br>
              <a:rPr kumimoji="0" lang="ru-RU" altLang="ru-RU" sz="2800" dirty="0" smtClean="0"/>
            </a:br>
            <a:r>
              <a:rPr kumimoji="0" lang="ru-RU" altLang="ru-RU" sz="2800" dirty="0" smtClean="0"/>
              <a:t>2015</a:t>
            </a:r>
          </a:p>
        </p:txBody>
      </p:sp>
      <p:pic>
        <p:nvPicPr>
          <p:cNvPr id="23555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9" b="8834"/>
          <a:stretch/>
        </p:blipFill>
        <p:spPr>
          <a:xfrm>
            <a:off x="323528" y="2291412"/>
            <a:ext cx="8605520" cy="423393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2" t="26691" r="78063" b="63222"/>
          <a:stretch/>
        </p:blipFill>
        <p:spPr bwMode="auto">
          <a:xfrm>
            <a:off x="323528" y="5905649"/>
            <a:ext cx="868681" cy="691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4012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338139"/>
            <a:ext cx="8229600" cy="1794717"/>
          </a:xfrm>
        </p:spPr>
        <p:txBody>
          <a:bodyPr/>
          <a:lstStyle/>
          <a:p>
            <a:pPr algn="r" eaLnBrk="1" hangingPunct="1"/>
            <a:r>
              <a:rPr kumimoji="0" lang="ru-RU" altLang="ru-RU" dirty="0" smtClean="0"/>
              <a:t>География участия </a:t>
            </a:r>
            <a:br>
              <a:rPr kumimoji="0" lang="ru-RU" altLang="ru-RU" dirty="0" smtClean="0"/>
            </a:br>
            <a:r>
              <a:rPr kumimoji="0" lang="ru-RU" altLang="ru-RU" sz="2800" dirty="0"/>
              <a:t>РФ и Страны ближнего зарубежья</a:t>
            </a:r>
            <a:r>
              <a:rPr kumimoji="0" lang="ru-RU" altLang="ru-RU" sz="2800" dirty="0" smtClean="0"/>
              <a:t/>
            </a:r>
            <a:br>
              <a:rPr kumimoji="0" lang="ru-RU" altLang="ru-RU" sz="2800" dirty="0" smtClean="0"/>
            </a:br>
            <a:r>
              <a:rPr kumimoji="0" lang="ru-RU" altLang="ru-RU" sz="2800" dirty="0"/>
              <a:t>2015 год</a:t>
            </a:r>
          </a:p>
        </p:txBody>
      </p:sp>
      <p:pic>
        <p:nvPicPr>
          <p:cNvPr id="23555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208828"/>
              </p:ext>
            </p:extLst>
          </p:nvPr>
        </p:nvGraphicFramePr>
        <p:xfrm>
          <a:off x="251520" y="2348880"/>
          <a:ext cx="4896544" cy="4274820"/>
        </p:xfrm>
        <a:graphic>
          <a:graphicData uri="http://schemas.openxmlformats.org/drawingml/2006/table">
            <a:tbl>
              <a:tblPr firstRow="1" firstCol="1" bandRow="1"/>
              <a:tblGrid>
                <a:gridCol w="3945759"/>
                <a:gridCol w="950785"/>
              </a:tblGrid>
              <a:tr h="251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Российская </a:t>
                      </a:r>
                      <a:r>
                        <a:rPr lang="ru-RU" sz="18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Федерация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78 регионов</a:t>
                      </a:r>
                      <a:endParaRPr lang="ru-RU" sz="1800" dirty="0" smtClean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94363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 том числе:</a:t>
                      </a:r>
                      <a:endParaRPr lang="ru-RU" sz="18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Пермский край</a:t>
                      </a:r>
                      <a:endParaRPr lang="ru-RU" sz="20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4777</a:t>
                      </a:r>
                      <a:endParaRPr lang="ru-RU" sz="24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</a:tr>
              <a:tr h="238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Республика Дагестан</a:t>
                      </a:r>
                      <a:endParaRPr lang="ru-RU" sz="20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327</a:t>
                      </a:r>
                      <a:endParaRPr lang="ru-RU" sz="24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Ставропольский край</a:t>
                      </a:r>
                      <a:endParaRPr lang="ru-RU" sz="20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199</a:t>
                      </a:r>
                      <a:endParaRPr lang="ru-RU" sz="24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</a:tr>
              <a:tr h="238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г. Москва и Московская область</a:t>
                      </a:r>
                      <a:endParaRPr lang="ru-RU" sz="20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177</a:t>
                      </a:r>
                      <a:endParaRPr lang="ru-RU" sz="24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Республика Татарстан</a:t>
                      </a:r>
                      <a:endParaRPr lang="ru-RU" sz="20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127</a:t>
                      </a:r>
                      <a:endParaRPr lang="ru-RU" sz="24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</a:tr>
              <a:tr h="238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Нижегородская область</a:t>
                      </a:r>
                      <a:endParaRPr lang="ru-RU" sz="20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116</a:t>
                      </a:r>
                      <a:endParaRPr lang="ru-RU" sz="24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Республика Башкортостан</a:t>
                      </a:r>
                      <a:endParaRPr lang="ru-RU" sz="20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89</a:t>
                      </a:r>
                      <a:endParaRPr lang="ru-RU" sz="24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</a:tr>
              <a:tr h="238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г. Санкт-Петербург и Ленинградская область</a:t>
                      </a:r>
                      <a:endParaRPr lang="ru-RU" sz="20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66</a:t>
                      </a:r>
                      <a:endParaRPr lang="ru-RU" sz="24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Хабаровский край</a:t>
                      </a:r>
                      <a:endParaRPr lang="ru-RU" sz="20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58</a:t>
                      </a:r>
                      <a:endParaRPr lang="ru-RU" sz="24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</a:tr>
              <a:tr h="238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Ямало-Ненецкий автономный округ</a:t>
                      </a:r>
                      <a:endParaRPr lang="ru-RU" sz="20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58</a:t>
                      </a:r>
                      <a:endParaRPr lang="ru-RU" sz="24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Свердловская область</a:t>
                      </a:r>
                      <a:endParaRPr lang="ru-RU" sz="20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54</a:t>
                      </a:r>
                      <a:endParaRPr lang="ru-RU" sz="24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</a:tr>
              <a:tr h="218823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Другие регионы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889</a:t>
                      </a:r>
                      <a:endParaRPr lang="ru-RU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082243"/>
              </p:ext>
            </p:extLst>
          </p:nvPr>
        </p:nvGraphicFramePr>
        <p:xfrm>
          <a:off x="5508104" y="3212976"/>
          <a:ext cx="3312368" cy="2468352"/>
        </p:xfrm>
        <a:graphic>
          <a:graphicData uri="http://schemas.openxmlformats.org/drawingml/2006/table">
            <a:tbl>
              <a:tblPr firstRow="1" firstCol="1" bandRow="1"/>
              <a:tblGrid>
                <a:gridCol w="2589341"/>
                <a:gridCol w="723027"/>
              </a:tblGrid>
              <a:tr h="322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Страны Ближнего зарубежья:</a:t>
                      </a:r>
                      <a:endParaRPr lang="ru-RU" sz="1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Армения</a:t>
                      </a:r>
                      <a:endParaRPr lang="ru-R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365F9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21</a:t>
                      </a:r>
                      <a:endParaRPr lang="ru-RU" sz="24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06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Беларусь</a:t>
                      </a:r>
                      <a:endParaRPr lang="ru-R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365F9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ru-RU" sz="24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Грузия</a:t>
                      </a:r>
                      <a:endParaRPr lang="ru-R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365F9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ru-RU" sz="24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06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Казахстан</a:t>
                      </a:r>
                      <a:endParaRPr lang="ru-R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365F9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ru-RU" sz="24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Азербайджан</a:t>
                      </a:r>
                      <a:endParaRPr lang="ru-R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365F9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ru-RU" sz="24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06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Мальта</a:t>
                      </a:r>
                      <a:endParaRPr lang="ru-RU" sz="2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365F9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ru-RU" sz="24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01955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938337"/>
          </a:xfrm>
        </p:spPr>
        <p:txBody>
          <a:bodyPr/>
          <a:lstStyle/>
          <a:p>
            <a:pPr algn="r" eaLnBrk="1" hangingPunct="1"/>
            <a:r>
              <a:rPr kumimoji="0" lang="ru-RU" altLang="ru-RU" dirty="0" smtClean="0"/>
              <a:t>Количество участников </a:t>
            </a:r>
            <a:br>
              <a:rPr kumimoji="0" lang="ru-RU" altLang="ru-RU" dirty="0" smtClean="0"/>
            </a:br>
            <a:r>
              <a:rPr kumimoji="0" lang="ru-RU" altLang="ru-RU" dirty="0" smtClean="0"/>
              <a:t>Олимпиады </a:t>
            </a:r>
            <a:br>
              <a:rPr kumimoji="0" lang="ru-RU" altLang="ru-RU" dirty="0" smtClean="0"/>
            </a:br>
            <a:r>
              <a:rPr kumimoji="0" lang="ru-RU" altLang="ru-RU" sz="2400" dirty="0" smtClean="0"/>
              <a:t>(по предметам, 201</a:t>
            </a:r>
            <a:r>
              <a:rPr kumimoji="0" lang="en-US" altLang="ru-RU" sz="2400" dirty="0" smtClean="0"/>
              <a:t>5</a:t>
            </a:r>
            <a:r>
              <a:rPr kumimoji="0" lang="ru-RU" altLang="ru-RU" sz="2400" dirty="0" smtClean="0"/>
              <a:t> год)</a:t>
            </a:r>
          </a:p>
        </p:txBody>
      </p:sp>
      <p:pic>
        <p:nvPicPr>
          <p:cNvPr id="22531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251520" y="2420888"/>
          <a:ext cx="864096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938337"/>
          </a:xfrm>
        </p:spPr>
        <p:txBody>
          <a:bodyPr/>
          <a:lstStyle/>
          <a:p>
            <a:pPr algn="r" eaLnBrk="1" hangingPunct="1"/>
            <a:r>
              <a:rPr kumimoji="0" lang="ru-RU" altLang="ru-RU" dirty="0" smtClean="0"/>
              <a:t>Количество участников</a:t>
            </a:r>
            <a:r>
              <a:rPr kumimoji="0" lang="en-US" altLang="ru-RU" dirty="0" smtClean="0"/>
              <a:t> </a:t>
            </a:r>
            <a:r>
              <a:rPr kumimoji="0" lang="ru-RU" altLang="ru-RU" dirty="0" smtClean="0"/>
              <a:t/>
            </a:r>
            <a:br>
              <a:rPr kumimoji="0" lang="ru-RU" altLang="ru-RU" dirty="0" smtClean="0"/>
            </a:br>
            <a:r>
              <a:rPr kumimoji="0" lang="ru-RU" altLang="ru-RU" dirty="0" smtClean="0"/>
              <a:t>Олимпиады </a:t>
            </a:r>
            <a:r>
              <a:rPr kumimoji="0" lang="en-US" altLang="ru-RU" sz="3600" dirty="0" smtClean="0"/>
              <a:t/>
            </a:r>
            <a:br>
              <a:rPr kumimoji="0" lang="en-US" altLang="ru-RU" sz="3600" dirty="0" smtClean="0"/>
            </a:br>
            <a:r>
              <a:rPr kumimoji="0" lang="ru-RU" altLang="ru-RU" sz="2400" dirty="0"/>
              <a:t>201</a:t>
            </a:r>
            <a:r>
              <a:rPr kumimoji="0" lang="en-US" altLang="ru-RU" sz="2400" dirty="0"/>
              <a:t>5</a:t>
            </a:r>
            <a:r>
              <a:rPr kumimoji="0" lang="ru-RU" altLang="ru-RU" sz="2400" dirty="0"/>
              <a:t> год</a:t>
            </a:r>
          </a:p>
        </p:txBody>
      </p:sp>
      <p:pic>
        <p:nvPicPr>
          <p:cNvPr id="23555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2999699"/>
              </p:ext>
            </p:extLst>
          </p:nvPr>
        </p:nvGraphicFramePr>
        <p:xfrm>
          <a:off x="251520" y="2348880"/>
          <a:ext cx="8712968" cy="4323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708920"/>
            <a:ext cx="8568951" cy="3960440"/>
          </a:xfrm>
        </p:spPr>
        <p:txBody>
          <a:bodyPr>
            <a:noAutofit/>
          </a:bodyPr>
          <a:lstStyle/>
          <a:p>
            <a:pPr marL="441325" indent="-441325">
              <a:spcBef>
                <a:spcPts val="1500"/>
              </a:spcBef>
              <a:buFont typeface="Courier New" panose="02070309020205020404" pitchFamily="49" charset="0"/>
              <a:buChar char="o"/>
            </a:pPr>
            <a:r>
              <a:rPr lang="ru-RU" sz="2800" dirty="0" smtClean="0"/>
              <a:t>Олимпиада проводится в 2 тура: онлайн и очно.</a:t>
            </a:r>
          </a:p>
          <a:p>
            <a:pPr marL="441325" indent="-441325">
              <a:spcBef>
                <a:spcPts val="1500"/>
              </a:spcBef>
              <a:buFont typeface="Courier New" panose="02070309020205020404" pitchFamily="49" charset="0"/>
              <a:buChar char="o"/>
            </a:pPr>
            <a:r>
              <a:rPr lang="ru-RU" sz="2800" dirty="0" smtClean="0"/>
              <a:t>Уникальная технология проведения Олимпиады делает её высокоточным инструментом экспресс-диагностики предметной компетенции учителя по любому предмету.</a:t>
            </a:r>
          </a:p>
          <a:p>
            <a:pPr marL="441325" indent="-441325">
              <a:spcBef>
                <a:spcPts val="1500"/>
              </a:spcBef>
              <a:buFont typeface="Courier New" panose="02070309020205020404" pitchFamily="49" charset="0"/>
              <a:buChar char="o"/>
            </a:pPr>
            <a:r>
              <a:rPr lang="ru-RU" sz="2800" dirty="0"/>
              <a:t>Программа обработки результатов тестирования исключает все недостатки, которые существуют при проведении ЕГЭ </a:t>
            </a:r>
            <a:r>
              <a:rPr lang="ru-RU" sz="2800" dirty="0" smtClean="0"/>
              <a:t>в </a:t>
            </a:r>
            <a:r>
              <a:rPr lang="ru-RU" sz="2800" dirty="0"/>
              <a:t>настоящее время.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4000" dirty="0"/>
              <a:t>Технология проведения </a:t>
            </a:r>
            <a:br>
              <a:rPr lang="ru-RU" sz="4000" dirty="0"/>
            </a:br>
            <a:r>
              <a:rPr lang="ru-RU" sz="4000" dirty="0"/>
              <a:t>Олимпиады «ПРОФИ-КРАЙ»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04664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57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35280" cy="2088232"/>
          </a:xfrm>
        </p:spPr>
        <p:txBody>
          <a:bodyPr>
            <a:noAutofit/>
          </a:bodyPr>
          <a:lstStyle/>
          <a:p>
            <a:pPr lvl="0" algn="r"/>
            <a:r>
              <a:rPr lang="ru-RU" sz="3600" dirty="0"/>
              <a:t>Технология проведения </a:t>
            </a:r>
            <a:br>
              <a:rPr lang="ru-RU" sz="3600" dirty="0"/>
            </a:br>
            <a:r>
              <a:rPr lang="ru-RU" sz="3600" dirty="0"/>
              <a:t>Олимпиады «ПРОФИ-КРАЙ» </a:t>
            </a:r>
            <a:br>
              <a:rPr lang="ru-RU" sz="3600" dirty="0"/>
            </a:br>
            <a:r>
              <a:rPr lang="ru-RU" sz="2000" dirty="0">
                <a:solidFill>
                  <a:schemeClr val="tx1"/>
                </a:solidFill>
              </a:rPr>
              <a:t>Индивидуальное </a:t>
            </a:r>
            <a:r>
              <a:rPr lang="ru-RU" sz="2000" dirty="0" smtClean="0">
                <a:solidFill>
                  <a:schemeClr val="tx1"/>
                </a:solidFill>
              </a:rPr>
              <a:t>представление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результатов Олимпиады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04664"/>
            <a:ext cx="1008112" cy="1008112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5" cstate="print"/>
          <a:srcRect l="21292" t="30753" r="17783" b="49606"/>
          <a:stretch>
            <a:fillRect/>
          </a:stretch>
        </p:blipFill>
        <p:spPr bwMode="auto">
          <a:xfrm>
            <a:off x="107504" y="3212976"/>
            <a:ext cx="8854249" cy="245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515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2088232"/>
          </a:xfrm>
        </p:spPr>
        <p:txBody>
          <a:bodyPr>
            <a:noAutofit/>
          </a:bodyPr>
          <a:lstStyle/>
          <a:p>
            <a:pPr lvl="0" algn="r"/>
            <a:r>
              <a:rPr lang="ru-RU" sz="3600" dirty="0" smtClean="0"/>
              <a:t>Технология проведения </a:t>
            </a:r>
            <a:br>
              <a:rPr lang="ru-RU" sz="3600" dirty="0" smtClean="0"/>
            </a:br>
            <a:r>
              <a:rPr lang="ru-RU" sz="3600" dirty="0" smtClean="0"/>
              <a:t>Олимпиады «ПРОФИ-КРАЙ» </a:t>
            </a:r>
            <a:br>
              <a:rPr lang="ru-RU" sz="3600" dirty="0" smtClean="0"/>
            </a:br>
            <a:r>
              <a:rPr lang="ru-RU" sz="2000" dirty="0" smtClean="0">
                <a:solidFill>
                  <a:schemeClr val="tx1"/>
                </a:solidFill>
              </a:rPr>
              <a:t>обобщенное представление результатов Олимпиады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: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диаграмма результативности по вопросам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04664"/>
            <a:ext cx="1008112" cy="1008112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5" cstate="print"/>
          <a:srcRect l="1269" t="1880" r="1181" b="1573"/>
          <a:stretch/>
        </p:blipFill>
        <p:spPr bwMode="auto">
          <a:xfrm>
            <a:off x="889450" y="2348880"/>
            <a:ext cx="734481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950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2088232"/>
          </a:xfrm>
        </p:spPr>
        <p:txBody>
          <a:bodyPr>
            <a:noAutofit/>
          </a:bodyPr>
          <a:lstStyle/>
          <a:p>
            <a:pPr lvl="0" algn="r"/>
            <a:r>
              <a:rPr lang="ru-RU" sz="3600" dirty="0" smtClean="0"/>
              <a:t>Технология проведения </a:t>
            </a:r>
            <a:br>
              <a:rPr lang="ru-RU" sz="3600" dirty="0" smtClean="0"/>
            </a:br>
            <a:r>
              <a:rPr lang="ru-RU" sz="3600" dirty="0" smtClean="0"/>
              <a:t>Олимпиады «ПРОФИ-КРАЙ» </a:t>
            </a:r>
            <a:br>
              <a:rPr lang="ru-RU" sz="3600" dirty="0" smtClean="0"/>
            </a:br>
            <a:r>
              <a:rPr lang="ru-RU" sz="2000" dirty="0" smtClean="0">
                <a:solidFill>
                  <a:schemeClr val="tx1"/>
                </a:solidFill>
              </a:rPr>
              <a:t>обобщенное представление результатов Олимпиады: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диаграмма распределения в зависимости от результата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2015 год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04664"/>
            <a:ext cx="1008112" cy="1008112"/>
          </a:xfrm>
          <a:prstGeom prst="rect">
            <a:avLst/>
          </a:prstGeom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9609215"/>
              </p:ext>
            </p:extLst>
          </p:nvPr>
        </p:nvGraphicFramePr>
        <p:xfrm>
          <a:off x="179512" y="2492896"/>
          <a:ext cx="864096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07958"/>
              </p:ext>
            </p:extLst>
          </p:nvPr>
        </p:nvGraphicFramePr>
        <p:xfrm>
          <a:off x="5436095" y="2708920"/>
          <a:ext cx="3450907" cy="1296144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1304290"/>
                <a:gridCol w="875665"/>
                <a:gridCol w="1270952"/>
              </a:tblGrid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Показатель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Балл (30)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Оценка (45,3)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Среднее знач.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13,2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19,9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Максимум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29,0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45,3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Минимум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213545"/>
              </p:ext>
            </p:extLst>
          </p:nvPr>
        </p:nvGraphicFramePr>
        <p:xfrm>
          <a:off x="5868144" y="4077072"/>
          <a:ext cx="3024336" cy="1440160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1800200"/>
                <a:gridCol w="612514"/>
                <a:gridCol w="611622"/>
              </a:tblGrid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Интервал (оценка)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Чел.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Доля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0-7 (2)</a:t>
                      </a:r>
                      <a:endParaRPr lang="ru-RU" sz="1600" b="0" i="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  <a:endParaRPr lang="ru-RU" sz="1600" b="0" i="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13,9%</a:t>
                      </a:r>
                      <a:endParaRPr lang="ru-RU" sz="1600" b="0" i="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7-11 (3)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118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35,8</a:t>
                      </a:r>
                      <a:r>
                        <a:rPr lang="ru-RU" sz="1600" u="none" strike="noStrike" dirty="0">
                          <a:effectLst/>
                        </a:rPr>
                        <a:t>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12-15 (4)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96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29,1%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16-30 (5)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70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21,2%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774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16631"/>
            <a:ext cx="7992888" cy="2376265"/>
          </a:xfrm>
        </p:spPr>
        <p:txBody>
          <a:bodyPr>
            <a:normAutofit/>
          </a:bodyPr>
          <a:lstStyle/>
          <a:p>
            <a:pPr algn="r"/>
            <a:r>
              <a:rPr lang="ru-RU" sz="3600" dirty="0"/>
              <a:t>Технология проведения </a:t>
            </a:r>
            <a:br>
              <a:rPr lang="ru-RU" sz="3600" dirty="0"/>
            </a:br>
            <a:r>
              <a:rPr lang="ru-RU" sz="3600" dirty="0"/>
              <a:t>Олимпиады «ПРОФИ-КРАЙ» </a:t>
            </a:r>
            <a:br>
              <a:rPr lang="ru-RU" sz="3600" dirty="0"/>
            </a:br>
            <a:r>
              <a:rPr lang="ru-RU" sz="2000" dirty="0">
                <a:solidFill>
                  <a:schemeClr val="tx1"/>
                </a:solidFill>
              </a:rPr>
              <a:t>Обобщенное представление информации 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по </a:t>
            </a:r>
            <a:r>
              <a:rPr lang="ru-RU" sz="2000" dirty="0">
                <a:solidFill>
                  <a:schemeClr val="tx1"/>
                </a:solidFill>
              </a:rPr>
              <a:t>уровню </a:t>
            </a:r>
            <a:r>
              <a:rPr lang="ru-RU" sz="2000" dirty="0" smtClean="0">
                <a:solidFill>
                  <a:schemeClr val="tx1"/>
                </a:solidFill>
              </a:rPr>
              <a:t>знаний учителей </a:t>
            </a:r>
            <a:r>
              <a:rPr lang="ru-RU" sz="2000" dirty="0">
                <a:solidFill>
                  <a:schemeClr val="tx1"/>
                </a:solidFill>
              </a:rPr>
              <a:t>английского </a:t>
            </a:r>
            <a:r>
              <a:rPr lang="ru-RU" sz="2000" dirty="0" smtClean="0">
                <a:solidFill>
                  <a:schemeClr val="tx1"/>
                </a:solidFill>
              </a:rPr>
              <a:t>языка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04664"/>
            <a:ext cx="1008112" cy="1008112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752814"/>
              </p:ext>
            </p:extLst>
          </p:nvPr>
        </p:nvGraphicFramePr>
        <p:xfrm>
          <a:off x="404454" y="2420888"/>
          <a:ext cx="8496944" cy="3364992"/>
        </p:xfrm>
        <a:graphic>
          <a:graphicData uri="http://schemas.openxmlformats.org/drawingml/2006/table">
            <a:tbl>
              <a:tblPr firstRow="1" firstCol="1" lastCol="1" bandRow="1">
                <a:tableStyleId>{69012ECD-51FC-41F1-AA8D-1B2483CD663E}</a:tableStyleId>
              </a:tblPr>
              <a:tblGrid>
                <a:gridCol w="2817587"/>
                <a:gridCol w="2820985"/>
                <a:gridCol w="2858372"/>
              </a:tblGrid>
              <a:tr h="714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Кол-во верно</a:t>
                      </a:r>
                      <a:br>
                        <a:rPr lang="ru-RU" sz="2400" dirty="0">
                          <a:effectLst/>
                        </a:rPr>
                      </a:br>
                      <a:r>
                        <a:rPr lang="ru-RU" sz="2400" dirty="0">
                          <a:effectLst/>
                        </a:rPr>
                        <a:t>выполненных заданий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Уровень*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Количество</a:t>
                      </a:r>
                      <a:br>
                        <a:rPr lang="ru-RU" sz="2400" dirty="0">
                          <a:effectLst/>
                        </a:rPr>
                      </a:br>
                      <a:r>
                        <a:rPr lang="ru-RU" sz="2400" dirty="0">
                          <a:effectLst/>
                        </a:rPr>
                        <a:t>участников, %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6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40–45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С1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11,9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6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32–39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В2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36,5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6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21–31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В1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44,5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6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11–20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А2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5,7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6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7–10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А1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1,4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04454" y="5877272"/>
            <a:ext cx="84160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*А1 – элементарное владение, С2 – свободное владение.</a:t>
            </a:r>
          </a:p>
        </p:txBody>
      </p:sp>
    </p:spTree>
    <p:extLst>
      <p:ext uri="{BB962C8B-B14F-4D97-AF65-F5344CB8AC3E}">
        <p14:creationId xmlns:p14="http://schemas.microsoft.com/office/powerpoint/2010/main" val="367180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Заголовок 2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873250"/>
          </a:xfrm>
        </p:spPr>
        <p:txBody>
          <a:bodyPr/>
          <a:lstStyle/>
          <a:p>
            <a:pPr algn="r" eaLnBrk="1" hangingPunct="1"/>
            <a:r>
              <a:rPr kumimoji="0" lang="ru-RU" altLang="ru-RU" sz="3600" dirty="0">
                <a:cs typeface="Arial" pitchFamily="34" charset="0"/>
              </a:rPr>
              <a:t>«ПРОФИ–КРАЙ-2014»</a:t>
            </a:r>
            <a:r>
              <a:rPr lang="ru-RU" altLang="ru-RU" sz="3600" dirty="0" smtClean="0">
                <a:solidFill>
                  <a:schemeClr val="tx1"/>
                </a:solidFill>
              </a:rPr>
              <a:t/>
            </a:r>
            <a:br>
              <a:rPr lang="ru-RU" altLang="ru-RU" sz="3600" dirty="0" smtClean="0">
                <a:solidFill>
                  <a:schemeClr val="tx1"/>
                </a:solidFill>
              </a:rPr>
            </a:br>
            <a:r>
              <a:rPr lang="ru-RU" altLang="ru-RU" sz="2000" dirty="0" smtClean="0">
                <a:solidFill>
                  <a:schemeClr val="tx1"/>
                </a:solidFill>
              </a:rPr>
              <a:t>Лучшие учителя: </a:t>
            </a:r>
            <a:br>
              <a:rPr lang="ru-RU" altLang="ru-RU" sz="2000" dirty="0" smtClean="0">
                <a:solidFill>
                  <a:schemeClr val="tx1"/>
                </a:solidFill>
              </a:rPr>
            </a:br>
            <a:r>
              <a:rPr lang="ru-RU" altLang="ru-RU" sz="2000" dirty="0" smtClean="0">
                <a:solidFill>
                  <a:schemeClr val="tx1"/>
                </a:solidFill>
              </a:rPr>
              <a:t>география побед</a:t>
            </a:r>
            <a:endParaRPr kumimoji="0" lang="ru-RU" altLang="ru-RU" sz="2000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78850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TextBox 2"/>
          <p:cNvSpPr txBox="1">
            <a:spLocks noChangeArrowheads="1"/>
          </p:cNvSpPr>
          <p:nvPr/>
        </p:nvSpPr>
        <p:spPr bwMode="auto">
          <a:xfrm>
            <a:off x="110952" y="2420888"/>
            <a:ext cx="8928992" cy="408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kumimoji="0" lang="ru-RU" altLang="ru-RU" sz="2000" b="1" dirty="0" smtClean="0">
                <a:solidFill>
                  <a:srgbClr val="2862AA"/>
                </a:solidFill>
              </a:rPr>
              <a:t>Среди </a:t>
            </a:r>
            <a:r>
              <a:rPr kumimoji="0" lang="ru-RU" altLang="ru-RU" sz="2000" b="1" dirty="0">
                <a:solidFill>
                  <a:srgbClr val="FAA100"/>
                </a:solidFill>
              </a:rPr>
              <a:t>победителей</a:t>
            </a:r>
            <a:r>
              <a:rPr kumimoji="0" lang="ru-RU" altLang="ru-RU" sz="2000" b="1" dirty="0">
                <a:solidFill>
                  <a:srgbClr val="2862AA"/>
                </a:solidFill>
              </a:rPr>
              <a:t> и </a:t>
            </a:r>
            <a:r>
              <a:rPr kumimoji="0" lang="ru-RU" altLang="ru-RU" sz="2000" b="1" dirty="0">
                <a:solidFill>
                  <a:srgbClr val="FAA100"/>
                </a:solidFill>
              </a:rPr>
              <a:t>призеров</a:t>
            </a:r>
            <a:r>
              <a:rPr kumimoji="0" lang="ru-RU" altLang="ru-RU" sz="2000" b="1" dirty="0">
                <a:solidFill>
                  <a:srgbClr val="2862AA"/>
                </a:solidFill>
              </a:rPr>
              <a:t>:</a:t>
            </a:r>
          </a:p>
          <a:p>
            <a:pPr lvl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kumimoji="0" lang="ru-RU" altLang="ru-RU" sz="1800" dirty="0">
                <a:solidFill>
                  <a:srgbClr val="2862AA"/>
                </a:solidFill>
              </a:rPr>
              <a:t>Английский язык –  </a:t>
            </a:r>
            <a:r>
              <a:rPr kumimoji="0" lang="ru-RU" altLang="ru-RU" sz="1800" dirty="0" smtClean="0">
                <a:solidFill>
                  <a:srgbClr val="2862AA"/>
                </a:solidFill>
              </a:rPr>
              <a:t>21 </a:t>
            </a:r>
            <a:r>
              <a:rPr kumimoji="0" lang="ru-RU" altLang="ru-RU" sz="1800" dirty="0">
                <a:solidFill>
                  <a:srgbClr val="2862AA"/>
                </a:solidFill>
              </a:rPr>
              <a:t>чел. </a:t>
            </a:r>
            <a:r>
              <a:rPr kumimoji="0" lang="ru-RU" altLang="ru-RU" sz="1800" dirty="0" smtClean="0">
                <a:solidFill>
                  <a:srgbClr val="2862AA"/>
                </a:solidFill>
              </a:rPr>
              <a:t>(17 чел.  Пермский край, </a:t>
            </a:r>
            <a:r>
              <a:rPr kumimoji="0" lang="ru-RU" altLang="ru-RU" sz="1800" u="sng" dirty="0">
                <a:solidFill>
                  <a:srgbClr val="FAA100"/>
                </a:solidFill>
              </a:rPr>
              <a:t>4</a:t>
            </a:r>
            <a:r>
              <a:rPr kumimoji="0" lang="ru-RU" altLang="ru-RU" sz="1800" u="sng" dirty="0" smtClean="0">
                <a:solidFill>
                  <a:srgbClr val="FAA100"/>
                </a:solidFill>
              </a:rPr>
              <a:t> </a:t>
            </a:r>
            <a:r>
              <a:rPr kumimoji="0" lang="ru-RU" altLang="ru-RU" sz="1800" u="sng" dirty="0">
                <a:solidFill>
                  <a:srgbClr val="FAA100"/>
                </a:solidFill>
              </a:rPr>
              <a:t>чел. </a:t>
            </a:r>
            <a:r>
              <a:rPr kumimoji="0" lang="ru-RU" altLang="ru-RU" sz="1800" u="sng" dirty="0" smtClean="0">
                <a:solidFill>
                  <a:srgbClr val="FAA100"/>
                </a:solidFill>
              </a:rPr>
              <a:t>– Нижний </a:t>
            </a:r>
            <a:r>
              <a:rPr kumimoji="0" lang="ru-RU" altLang="ru-RU" sz="1800" u="sng" dirty="0">
                <a:solidFill>
                  <a:srgbClr val="FAA100"/>
                </a:solidFill>
              </a:rPr>
              <a:t>Тагил, Глазов, Вологда, Курган</a:t>
            </a:r>
            <a:r>
              <a:rPr kumimoji="0" lang="ru-RU" altLang="ru-RU" sz="1800" dirty="0">
                <a:solidFill>
                  <a:srgbClr val="2862AA"/>
                </a:solidFill>
              </a:rPr>
              <a:t>);</a:t>
            </a:r>
          </a:p>
          <a:p>
            <a:pPr lvl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kumimoji="0" lang="ru-RU" altLang="ru-RU" sz="1800" dirty="0">
                <a:solidFill>
                  <a:srgbClr val="2862AA"/>
                </a:solidFill>
              </a:rPr>
              <a:t>Химия – 11 чел. (10 чел . – Пермский край, </a:t>
            </a:r>
            <a:r>
              <a:rPr kumimoji="0" lang="ru-RU" altLang="ru-RU" sz="1800" u="sng" dirty="0" smtClean="0">
                <a:solidFill>
                  <a:srgbClr val="FAA100"/>
                </a:solidFill>
              </a:rPr>
              <a:t>1 </a:t>
            </a:r>
            <a:r>
              <a:rPr kumimoji="0" lang="ru-RU" altLang="ru-RU" sz="1800" u="sng" dirty="0">
                <a:solidFill>
                  <a:srgbClr val="FAA100"/>
                </a:solidFill>
              </a:rPr>
              <a:t>чел. </a:t>
            </a:r>
            <a:r>
              <a:rPr kumimoji="0" lang="ru-RU" altLang="ru-RU" sz="1800" u="sng" dirty="0" smtClean="0">
                <a:solidFill>
                  <a:srgbClr val="FAA100"/>
                </a:solidFill>
              </a:rPr>
              <a:t>– Санкт-Петербург</a:t>
            </a:r>
            <a:r>
              <a:rPr kumimoji="0" lang="ru-RU" altLang="ru-RU" sz="1800" dirty="0">
                <a:solidFill>
                  <a:srgbClr val="2862AA"/>
                </a:solidFill>
              </a:rPr>
              <a:t>);</a:t>
            </a:r>
          </a:p>
          <a:p>
            <a:pPr lvl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kumimoji="0" lang="ru-RU" altLang="ru-RU" sz="1800" dirty="0">
                <a:solidFill>
                  <a:srgbClr val="2862AA"/>
                </a:solidFill>
              </a:rPr>
              <a:t>Физика – 10 чел. (Пермский край</a:t>
            </a:r>
            <a:r>
              <a:rPr kumimoji="0" lang="ru-RU" altLang="ru-RU" sz="1800" dirty="0" smtClean="0">
                <a:solidFill>
                  <a:srgbClr val="2862AA"/>
                </a:solidFill>
              </a:rPr>
              <a:t>).</a:t>
            </a:r>
          </a:p>
          <a:p>
            <a:pPr lvl="1">
              <a:lnSpc>
                <a:spcPct val="120000"/>
              </a:lnSpc>
              <a:buFont typeface="Courier New" pitchFamily="49" charset="0"/>
              <a:buChar char="o"/>
            </a:pPr>
            <a:r>
              <a:rPr kumimoji="0" lang="ru-RU" altLang="ru-RU" sz="1800" dirty="0" smtClean="0">
                <a:solidFill>
                  <a:srgbClr val="2862AA"/>
                </a:solidFill>
              </a:rPr>
              <a:t>Математика –  </a:t>
            </a:r>
            <a:r>
              <a:rPr kumimoji="0" lang="ru-RU" altLang="ru-RU" sz="1800" dirty="0">
                <a:solidFill>
                  <a:srgbClr val="2862AA"/>
                </a:solidFill>
              </a:rPr>
              <a:t>18 чел. (12 чел. – Пермский край, </a:t>
            </a:r>
            <a:r>
              <a:rPr kumimoji="0" lang="ru-RU" altLang="ru-RU" sz="1800" u="sng" dirty="0">
                <a:solidFill>
                  <a:srgbClr val="FAA100"/>
                </a:solidFill>
              </a:rPr>
              <a:t>4 чел. </a:t>
            </a:r>
            <a:r>
              <a:rPr kumimoji="0" lang="ru-RU" altLang="ru-RU" sz="1800" u="sng" dirty="0" smtClean="0">
                <a:solidFill>
                  <a:srgbClr val="FAA100"/>
                </a:solidFill>
              </a:rPr>
              <a:t>– Москва</a:t>
            </a:r>
            <a:r>
              <a:rPr kumimoji="0" lang="ru-RU" altLang="ru-RU" sz="1800" u="sng" dirty="0">
                <a:solidFill>
                  <a:srgbClr val="FAA100"/>
                </a:solidFill>
              </a:rPr>
              <a:t>, </a:t>
            </a:r>
            <a:r>
              <a:rPr kumimoji="0" lang="ru-RU" altLang="ru-RU" sz="1800" u="sng" dirty="0" smtClean="0">
                <a:solidFill>
                  <a:srgbClr val="FAA100"/>
                </a:solidFill>
              </a:rPr>
              <a:t/>
            </a:r>
            <a:br>
              <a:rPr kumimoji="0" lang="ru-RU" altLang="ru-RU" sz="1800" u="sng" dirty="0" smtClean="0">
                <a:solidFill>
                  <a:srgbClr val="FAA100"/>
                </a:solidFill>
              </a:rPr>
            </a:br>
            <a:r>
              <a:rPr kumimoji="0" lang="ru-RU" altLang="ru-RU" sz="1800" u="sng" dirty="0" smtClean="0">
                <a:solidFill>
                  <a:srgbClr val="FAA100"/>
                </a:solidFill>
              </a:rPr>
              <a:t>Нижний </a:t>
            </a:r>
            <a:r>
              <a:rPr kumimoji="0" lang="ru-RU" altLang="ru-RU" sz="1800" u="sng" dirty="0">
                <a:solidFill>
                  <a:srgbClr val="FAA100"/>
                </a:solidFill>
              </a:rPr>
              <a:t>Новгород, Казань, Омск, 2 чел. </a:t>
            </a:r>
            <a:r>
              <a:rPr kumimoji="0" lang="ru-RU" altLang="ru-RU" sz="1800" u="sng" dirty="0" smtClean="0">
                <a:solidFill>
                  <a:srgbClr val="FAA100"/>
                </a:solidFill>
              </a:rPr>
              <a:t>– Армения</a:t>
            </a:r>
            <a:r>
              <a:rPr kumimoji="0" lang="ru-RU" altLang="ru-RU" sz="1800" dirty="0" smtClean="0">
                <a:solidFill>
                  <a:srgbClr val="2862AA"/>
                </a:solidFill>
              </a:rPr>
              <a:t>);</a:t>
            </a:r>
            <a:endParaRPr kumimoji="0" lang="ru-RU" altLang="ru-RU" sz="1800" dirty="0">
              <a:solidFill>
                <a:srgbClr val="2862AA"/>
              </a:solidFill>
            </a:endParaRPr>
          </a:p>
          <a:p>
            <a:pPr lvl="1">
              <a:lnSpc>
                <a:spcPct val="120000"/>
              </a:lnSpc>
              <a:buFont typeface="Courier New" pitchFamily="49" charset="0"/>
              <a:buChar char="o"/>
            </a:pPr>
            <a:r>
              <a:rPr kumimoji="0" lang="ru-RU" altLang="ru-RU" sz="1800" dirty="0" smtClean="0">
                <a:solidFill>
                  <a:srgbClr val="2862AA"/>
                </a:solidFill>
              </a:rPr>
              <a:t>Биология </a:t>
            </a:r>
            <a:r>
              <a:rPr kumimoji="0" lang="ru-RU" altLang="ru-RU" sz="1800" dirty="0">
                <a:solidFill>
                  <a:srgbClr val="2862AA"/>
                </a:solidFill>
              </a:rPr>
              <a:t>–  8 чел. (Пермский край);</a:t>
            </a:r>
          </a:p>
          <a:p>
            <a:pPr lvl="1">
              <a:lnSpc>
                <a:spcPct val="120000"/>
              </a:lnSpc>
              <a:buFont typeface="Courier New" pitchFamily="49" charset="0"/>
              <a:buChar char="o"/>
            </a:pPr>
            <a:r>
              <a:rPr kumimoji="0" lang="ru-RU" altLang="ru-RU" sz="1800" dirty="0">
                <a:solidFill>
                  <a:srgbClr val="2862AA"/>
                </a:solidFill>
              </a:rPr>
              <a:t>Информатика – 20 чел. (13 чел . – Пермский край, </a:t>
            </a:r>
            <a:r>
              <a:rPr kumimoji="0" lang="ru-RU" altLang="ru-RU" sz="1800" u="sng" dirty="0" smtClean="0">
                <a:solidFill>
                  <a:srgbClr val="FAA100"/>
                </a:solidFill>
              </a:rPr>
              <a:t>7 </a:t>
            </a:r>
            <a:r>
              <a:rPr kumimoji="0" lang="ru-RU" altLang="ru-RU" sz="1800" u="sng" dirty="0">
                <a:solidFill>
                  <a:srgbClr val="FAA100"/>
                </a:solidFill>
              </a:rPr>
              <a:t>чел. </a:t>
            </a:r>
            <a:r>
              <a:rPr kumimoji="0" lang="ru-RU" altLang="ru-RU" sz="1800" u="sng" dirty="0" smtClean="0">
                <a:solidFill>
                  <a:srgbClr val="FAA100"/>
                </a:solidFill>
              </a:rPr>
              <a:t>– Москва</a:t>
            </a:r>
            <a:r>
              <a:rPr kumimoji="0" lang="ru-RU" altLang="ru-RU" sz="1800" u="sng" dirty="0">
                <a:solidFill>
                  <a:srgbClr val="FAA100"/>
                </a:solidFill>
              </a:rPr>
              <a:t>, Киров, Екатеринбург, Елабуга </a:t>
            </a:r>
            <a:r>
              <a:rPr kumimoji="0" lang="ru-RU" altLang="ru-RU" sz="1800" u="sng" dirty="0" smtClean="0">
                <a:solidFill>
                  <a:srgbClr val="FAA100"/>
                </a:solidFill>
              </a:rPr>
              <a:t>– Татарстан</a:t>
            </a:r>
            <a:r>
              <a:rPr kumimoji="0" lang="ru-RU" altLang="ru-RU" sz="1800" dirty="0" smtClean="0">
                <a:solidFill>
                  <a:srgbClr val="2862AA"/>
                </a:solidFill>
              </a:rPr>
              <a:t>);</a:t>
            </a:r>
            <a:endParaRPr kumimoji="0" lang="ru-RU" altLang="ru-RU" sz="1800" dirty="0">
              <a:solidFill>
                <a:srgbClr val="2862AA"/>
              </a:solidFill>
            </a:endParaRPr>
          </a:p>
          <a:p>
            <a:pPr lvl="1">
              <a:lnSpc>
                <a:spcPct val="120000"/>
              </a:lnSpc>
              <a:buFont typeface="Courier New" pitchFamily="49" charset="0"/>
              <a:buChar char="o"/>
            </a:pPr>
            <a:r>
              <a:rPr kumimoji="0" lang="ru-RU" altLang="ru-RU" sz="1800" dirty="0">
                <a:solidFill>
                  <a:srgbClr val="2862AA"/>
                </a:solidFill>
              </a:rPr>
              <a:t>Обществознание – 14 чел. (9 чел . – Пермский край, </a:t>
            </a:r>
            <a:r>
              <a:rPr kumimoji="0" lang="ru-RU" altLang="ru-RU" sz="1800" u="sng" dirty="0" smtClean="0">
                <a:solidFill>
                  <a:srgbClr val="FAA100"/>
                </a:solidFill>
              </a:rPr>
              <a:t>5 </a:t>
            </a:r>
            <a:r>
              <a:rPr kumimoji="0" lang="ru-RU" altLang="ru-RU" sz="1800" u="sng" dirty="0">
                <a:solidFill>
                  <a:srgbClr val="FAA100"/>
                </a:solidFill>
              </a:rPr>
              <a:t>чел. </a:t>
            </a:r>
            <a:r>
              <a:rPr kumimoji="0" lang="ru-RU" altLang="ru-RU" sz="1800" u="sng" dirty="0" smtClean="0">
                <a:solidFill>
                  <a:srgbClr val="FAA100"/>
                </a:solidFill>
              </a:rPr>
              <a:t>– Екатеринбург</a:t>
            </a:r>
            <a:r>
              <a:rPr kumimoji="0" lang="ru-RU" altLang="ru-RU" sz="1800" u="sng" dirty="0">
                <a:solidFill>
                  <a:srgbClr val="FAA100"/>
                </a:solidFill>
              </a:rPr>
              <a:t>, Белорецк – Башкортостан, </a:t>
            </a:r>
            <a:r>
              <a:rPr kumimoji="0" lang="ru-RU" altLang="ru-RU" sz="1800" u="sng" dirty="0" smtClean="0">
                <a:solidFill>
                  <a:srgbClr val="FAA100"/>
                </a:solidFill>
              </a:rPr>
              <a:t>Железногорск </a:t>
            </a:r>
            <a:r>
              <a:rPr kumimoji="0" lang="ru-RU" altLang="ru-RU" sz="1800" u="sng" dirty="0">
                <a:solidFill>
                  <a:srgbClr val="FAA100"/>
                </a:solidFill>
              </a:rPr>
              <a:t>– Красноярский край</a:t>
            </a:r>
            <a:r>
              <a:rPr kumimoji="0" lang="ru-RU" altLang="ru-RU" sz="1800" dirty="0" smtClean="0">
                <a:solidFill>
                  <a:srgbClr val="2862AA"/>
                </a:solidFill>
              </a:rPr>
              <a:t>).</a:t>
            </a:r>
            <a:endParaRPr kumimoji="0" lang="ru-RU" altLang="ru-RU" sz="1800" dirty="0">
              <a:solidFill>
                <a:srgbClr val="2862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51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ъект 1"/>
          <p:cNvSpPr>
            <a:spLocks noGrp="1"/>
          </p:cNvSpPr>
          <p:nvPr>
            <p:ph idx="1"/>
          </p:nvPr>
        </p:nvSpPr>
        <p:spPr>
          <a:xfrm>
            <a:off x="250825" y="3284538"/>
            <a:ext cx="8642350" cy="2665412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Symbol" pitchFamily="18" charset="2"/>
              <a:buNone/>
            </a:pPr>
            <a:r>
              <a:rPr kumimoji="0" lang="ru-RU" altLang="ru-RU" sz="3600" smtClean="0"/>
              <a:t>Олимпиада </a:t>
            </a:r>
            <a:r>
              <a:rPr kumimoji="0" lang="ru-RU" altLang="ru-RU" sz="3600" b="1" smtClean="0">
                <a:solidFill>
                  <a:srgbClr val="DC9F0C"/>
                </a:solidFill>
              </a:rPr>
              <a:t>«ПРОФИ-КРАЙ» </a:t>
            </a:r>
            <a:r>
              <a:rPr kumimoji="0" lang="ru-RU" altLang="ru-RU" sz="3600" smtClean="0"/>
              <a:t>– массовый многопрофильный инновационный образовательный продукт на международном образовательном пространстве</a:t>
            </a:r>
          </a:p>
        </p:txBody>
      </p:sp>
      <p:sp>
        <p:nvSpPr>
          <p:cNvPr id="14339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kumimoji="0" lang="ru-RU" altLang="ru-RU" sz="3600" smtClean="0"/>
              <a:t>Цели и задачи </a:t>
            </a:r>
            <a:br>
              <a:rPr kumimoji="0" lang="ru-RU" altLang="ru-RU" sz="3600" smtClean="0"/>
            </a:br>
            <a:r>
              <a:rPr kumimoji="0" lang="ru-RU" altLang="ru-RU" sz="3600" smtClean="0"/>
              <a:t>Олимпиады</a:t>
            </a:r>
          </a:p>
        </p:txBody>
      </p:sp>
      <p:pic>
        <p:nvPicPr>
          <p:cNvPr id="14340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Заголовок 2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873250"/>
          </a:xfrm>
        </p:spPr>
        <p:txBody>
          <a:bodyPr/>
          <a:lstStyle/>
          <a:p>
            <a:pPr algn="r" eaLnBrk="1" hangingPunct="1"/>
            <a:r>
              <a:rPr kumimoji="0" lang="ru-RU" altLang="ru-RU" sz="3600" dirty="0" smtClean="0">
                <a:cs typeface="Arial" pitchFamily="34" charset="0"/>
              </a:rPr>
              <a:t>«ПРОФИ–КРАЙ-201</a:t>
            </a:r>
            <a:r>
              <a:rPr kumimoji="0" lang="en-US" altLang="ru-RU" sz="3600" dirty="0" smtClean="0">
                <a:cs typeface="Arial" pitchFamily="34" charset="0"/>
              </a:rPr>
              <a:t>5</a:t>
            </a:r>
            <a:r>
              <a:rPr kumimoji="0" lang="ru-RU" altLang="ru-RU" sz="3600" dirty="0" smtClean="0">
                <a:cs typeface="Arial" pitchFamily="34" charset="0"/>
              </a:rPr>
              <a:t>»</a:t>
            </a:r>
            <a:br>
              <a:rPr kumimoji="0" lang="ru-RU" altLang="ru-RU" sz="3600" dirty="0" smtClean="0">
                <a:cs typeface="Arial" pitchFamily="34" charset="0"/>
              </a:rPr>
            </a:br>
            <a:r>
              <a:rPr lang="ru-RU" altLang="ru-RU" sz="2000" dirty="0">
                <a:solidFill>
                  <a:schemeClr val="tx1"/>
                </a:solidFill>
              </a:rPr>
              <a:t>первые </a:t>
            </a:r>
            <a:r>
              <a:rPr lang="ru-RU" altLang="ru-RU" sz="2000" dirty="0" smtClean="0">
                <a:solidFill>
                  <a:schemeClr val="tx1"/>
                </a:solidFill>
              </a:rPr>
              <a:t>результаты 2015 года: </a:t>
            </a:r>
            <a:br>
              <a:rPr lang="ru-RU" altLang="ru-RU" sz="2000" dirty="0" smtClean="0">
                <a:solidFill>
                  <a:schemeClr val="tx1"/>
                </a:solidFill>
              </a:rPr>
            </a:br>
            <a:r>
              <a:rPr lang="ru-RU" altLang="ru-RU" sz="2000" dirty="0" smtClean="0">
                <a:solidFill>
                  <a:schemeClr val="tx1"/>
                </a:solidFill>
              </a:rPr>
              <a:t>математика</a:t>
            </a:r>
            <a:r>
              <a:rPr lang="ru-RU" altLang="ru-RU" sz="2000" dirty="0">
                <a:solidFill>
                  <a:schemeClr val="tx1"/>
                </a:solidFill>
              </a:rPr>
              <a:t>, русский язык </a:t>
            </a:r>
          </a:p>
        </p:txBody>
      </p:sp>
      <p:pic>
        <p:nvPicPr>
          <p:cNvPr id="78850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TextBox 2"/>
          <p:cNvSpPr txBox="1">
            <a:spLocks noChangeArrowheads="1"/>
          </p:cNvSpPr>
          <p:nvPr/>
        </p:nvSpPr>
        <p:spPr bwMode="auto">
          <a:xfrm>
            <a:off x="251520" y="2420888"/>
            <a:ext cx="8640960" cy="400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kumimoji="0" lang="ru-RU" altLang="ru-RU" b="1" dirty="0" smtClean="0">
                <a:solidFill>
                  <a:srgbClr val="2862AA"/>
                </a:solidFill>
              </a:rPr>
              <a:t>Учувствовало в 1-м туре: </a:t>
            </a:r>
            <a:br>
              <a:rPr kumimoji="0" lang="ru-RU" altLang="ru-RU" b="1" dirty="0" smtClean="0">
                <a:solidFill>
                  <a:srgbClr val="2862AA"/>
                </a:solidFill>
              </a:rPr>
            </a:br>
            <a:r>
              <a:rPr kumimoji="0" lang="ru-RU" altLang="ru-RU" sz="2000" b="1" dirty="0">
                <a:solidFill>
                  <a:srgbClr val="FAA100"/>
                </a:solidFill>
              </a:rPr>
              <a:t>математика – 1614 чел., русский язык – 1607 чел.</a:t>
            </a:r>
          </a:p>
          <a:p>
            <a:pPr>
              <a:lnSpc>
                <a:spcPct val="120000"/>
              </a:lnSpc>
              <a:buFont typeface="Courier New" pitchFamily="49" charset="0"/>
              <a:buChar char="o"/>
            </a:pPr>
            <a:r>
              <a:rPr kumimoji="0" lang="ru-RU" altLang="ru-RU" b="1" dirty="0" smtClean="0">
                <a:solidFill>
                  <a:srgbClr val="2862AA"/>
                </a:solidFill>
              </a:rPr>
              <a:t>Участвовало во 2-м туре</a:t>
            </a:r>
            <a:r>
              <a:rPr kumimoji="0" lang="ru-RU" altLang="ru-RU" b="1" dirty="0">
                <a:solidFill>
                  <a:srgbClr val="2862AA"/>
                </a:solidFill>
              </a:rPr>
              <a:t>: </a:t>
            </a:r>
            <a:r>
              <a:rPr kumimoji="0" lang="ru-RU" altLang="ru-RU" b="1" dirty="0" smtClean="0">
                <a:solidFill>
                  <a:srgbClr val="2862AA"/>
                </a:solidFill>
              </a:rPr>
              <a:t/>
            </a:r>
            <a:br>
              <a:rPr kumimoji="0" lang="ru-RU" altLang="ru-RU" b="1" dirty="0" smtClean="0">
                <a:solidFill>
                  <a:srgbClr val="2862AA"/>
                </a:solidFill>
              </a:rPr>
            </a:br>
            <a:r>
              <a:rPr kumimoji="0" lang="ru-RU" altLang="ru-RU" sz="2000" b="1" dirty="0">
                <a:solidFill>
                  <a:srgbClr val="FAA100"/>
                </a:solidFill>
              </a:rPr>
              <a:t>математика – 330 чел., русский язык – </a:t>
            </a:r>
            <a:r>
              <a:rPr kumimoji="0" lang="ru-RU" altLang="ru-RU" sz="2000" b="1" dirty="0" smtClean="0">
                <a:solidFill>
                  <a:srgbClr val="FAA100"/>
                </a:solidFill>
              </a:rPr>
              <a:t>221 </a:t>
            </a:r>
            <a:r>
              <a:rPr kumimoji="0" lang="ru-RU" altLang="ru-RU" sz="2000" b="1" dirty="0">
                <a:solidFill>
                  <a:srgbClr val="FAA100"/>
                </a:solidFill>
              </a:rPr>
              <a:t>чел.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kumimoji="0" lang="ru-RU" altLang="ru-RU" b="1" dirty="0" smtClean="0">
                <a:solidFill>
                  <a:srgbClr val="2862AA"/>
                </a:solidFill>
              </a:rPr>
              <a:t>Среди 32-х </a:t>
            </a:r>
            <a:r>
              <a:rPr kumimoji="0" lang="ru-RU" altLang="ru-RU" b="1" dirty="0" smtClean="0">
                <a:solidFill>
                  <a:srgbClr val="FAA100"/>
                </a:solidFill>
              </a:rPr>
              <a:t>победителей</a:t>
            </a:r>
            <a:r>
              <a:rPr kumimoji="0" lang="ru-RU" altLang="ru-RU" b="1" dirty="0" smtClean="0">
                <a:solidFill>
                  <a:srgbClr val="2862AA"/>
                </a:solidFill>
              </a:rPr>
              <a:t> </a:t>
            </a:r>
            <a:r>
              <a:rPr kumimoji="0" lang="ru-RU" altLang="ru-RU" b="1" dirty="0">
                <a:solidFill>
                  <a:srgbClr val="2862AA"/>
                </a:solidFill>
              </a:rPr>
              <a:t>и </a:t>
            </a:r>
            <a:r>
              <a:rPr kumimoji="0" lang="ru-RU" altLang="ru-RU" b="1" dirty="0">
                <a:solidFill>
                  <a:srgbClr val="FAA100"/>
                </a:solidFill>
              </a:rPr>
              <a:t>призеров</a:t>
            </a:r>
            <a:r>
              <a:rPr kumimoji="0" lang="ru-RU" altLang="ru-RU" b="1" dirty="0">
                <a:solidFill>
                  <a:srgbClr val="2862AA"/>
                </a:solidFill>
              </a:rPr>
              <a:t>:</a:t>
            </a:r>
          </a:p>
          <a:p>
            <a:pPr lvl="1">
              <a:lnSpc>
                <a:spcPct val="120000"/>
              </a:lnSpc>
              <a:buFont typeface="Courier New" pitchFamily="49" charset="0"/>
              <a:buChar char="o"/>
            </a:pPr>
            <a:r>
              <a:rPr kumimoji="0" lang="ru-RU" altLang="ru-RU" sz="2000" b="1" dirty="0" smtClean="0">
                <a:solidFill>
                  <a:srgbClr val="2862AA"/>
                </a:solidFill>
              </a:rPr>
              <a:t>Математика: 6 чел. – Пермский край, </a:t>
            </a:r>
            <a:br>
              <a:rPr kumimoji="0" lang="ru-RU" altLang="ru-RU" sz="2000" b="1" dirty="0" smtClean="0">
                <a:solidFill>
                  <a:srgbClr val="2862AA"/>
                </a:solidFill>
              </a:rPr>
            </a:br>
            <a:r>
              <a:rPr kumimoji="0" lang="ru-RU" altLang="ru-RU" sz="2000" b="1" dirty="0" smtClean="0">
                <a:solidFill>
                  <a:srgbClr val="FAA100"/>
                </a:solidFill>
              </a:rPr>
              <a:t>3 </a:t>
            </a:r>
            <a:r>
              <a:rPr kumimoji="0" lang="ru-RU" altLang="ru-RU" sz="2000" b="1" dirty="0">
                <a:solidFill>
                  <a:srgbClr val="FAA100"/>
                </a:solidFill>
              </a:rPr>
              <a:t>чел. </a:t>
            </a:r>
            <a:r>
              <a:rPr kumimoji="0" lang="ru-RU" altLang="ru-RU" sz="2000" b="1" dirty="0" smtClean="0">
                <a:solidFill>
                  <a:srgbClr val="FAA100"/>
                </a:solidFill>
              </a:rPr>
              <a:t>– Татарстан, по 1 чел. – Москва, Вологда, Новосибирск, Чебоксары, Нижний Новгород, Киров, Омск</a:t>
            </a:r>
            <a:endParaRPr kumimoji="0" lang="ru-RU" altLang="ru-RU" sz="2000" b="1" dirty="0">
              <a:solidFill>
                <a:srgbClr val="2862AA"/>
              </a:solidFill>
            </a:endParaRPr>
          </a:p>
          <a:p>
            <a:pPr lvl="1">
              <a:lnSpc>
                <a:spcPct val="120000"/>
              </a:lnSpc>
              <a:buFont typeface="Courier New" pitchFamily="49" charset="0"/>
              <a:buChar char="o"/>
            </a:pPr>
            <a:r>
              <a:rPr kumimoji="0" lang="ru-RU" altLang="ru-RU" sz="2000" b="1" dirty="0">
                <a:solidFill>
                  <a:srgbClr val="2862AA"/>
                </a:solidFill>
              </a:rPr>
              <a:t>Русский </a:t>
            </a:r>
            <a:r>
              <a:rPr kumimoji="0" lang="ru-RU" altLang="ru-RU" sz="2000" b="1" dirty="0" smtClean="0">
                <a:solidFill>
                  <a:srgbClr val="2862AA"/>
                </a:solidFill>
              </a:rPr>
              <a:t>язык: 13 </a:t>
            </a:r>
            <a:r>
              <a:rPr kumimoji="0" lang="ru-RU" altLang="ru-RU" sz="2000" b="1" dirty="0">
                <a:solidFill>
                  <a:srgbClr val="2862AA"/>
                </a:solidFill>
              </a:rPr>
              <a:t>чел. – Пермский край, </a:t>
            </a:r>
            <a:r>
              <a:rPr kumimoji="0" lang="ru-RU" altLang="ru-RU" sz="2000" dirty="0" smtClean="0">
                <a:solidFill>
                  <a:srgbClr val="2862AA"/>
                </a:solidFill>
              </a:rPr>
              <a:t/>
            </a:r>
            <a:br>
              <a:rPr kumimoji="0" lang="ru-RU" altLang="ru-RU" sz="2000" dirty="0" smtClean="0">
                <a:solidFill>
                  <a:srgbClr val="2862AA"/>
                </a:solidFill>
              </a:rPr>
            </a:br>
            <a:r>
              <a:rPr kumimoji="0" lang="ru-RU" altLang="ru-RU" sz="2000" b="1" dirty="0" smtClean="0">
                <a:solidFill>
                  <a:srgbClr val="FAA100"/>
                </a:solidFill>
              </a:rPr>
              <a:t>по 1 </a:t>
            </a:r>
            <a:r>
              <a:rPr kumimoji="0" lang="ru-RU" altLang="ru-RU" sz="2000" b="1" dirty="0">
                <a:solidFill>
                  <a:srgbClr val="FAA100"/>
                </a:solidFill>
              </a:rPr>
              <a:t>чел. </a:t>
            </a:r>
            <a:r>
              <a:rPr kumimoji="0" lang="ru-RU" altLang="ru-RU" sz="2000" b="1" dirty="0" smtClean="0">
                <a:solidFill>
                  <a:srgbClr val="FAA100"/>
                </a:solidFill>
              </a:rPr>
              <a:t>– Москва</a:t>
            </a:r>
            <a:r>
              <a:rPr kumimoji="0" lang="ru-RU" altLang="ru-RU" sz="2000" b="1" dirty="0">
                <a:solidFill>
                  <a:srgbClr val="FAA100"/>
                </a:solidFill>
              </a:rPr>
              <a:t>, </a:t>
            </a:r>
            <a:r>
              <a:rPr kumimoji="0" lang="ru-RU" altLang="ru-RU" sz="2000" b="1" dirty="0" smtClean="0">
                <a:solidFill>
                  <a:srgbClr val="FAA100"/>
                </a:solidFill>
              </a:rPr>
              <a:t>Глазов, Ульяновск</a:t>
            </a:r>
            <a:endParaRPr kumimoji="0" lang="ru-RU" altLang="ru-RU" sz="2000" b="1" dirty="0">
              <a:solidFill>
                <a:srgbClr val="2862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47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Заголовок 2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873250"/>
          </a:xfrm>
        </p:spPr>
        <p:txBody>
          <a:bodyPr/>
          <a:lstStyle/>
          <a:p>
            <a:pPr algn="r" eaLnBrk="1" hangingPunct="1"/>
            <a:r>
              <a:rPr kumimoji="0" lang="ru-RU" altLang="ru-RU" sz="3600" dirty="0" smtClean="0">
                <a:cs typeface="Arial" pitchFamily="34" charset="0"/>
              </a:rPr>
              <a:t>«ПРОФИ–КРАЙ-201</a:t>
            </a:r>
            <a:r>
              <a:rPr kumimoji="0" lang="en-US" altLang="ru-RU" sz="3600" dirty="0" smtClean="0">
                <a:cs typeface="Arial" pitchFamily="34" charset="0"/>
              </a:rPr>
              <a:t>5</a:t>
            </a:r>
            <a:r>
              <a:rPr kumimoji="0" lang="ru-RU" altLang="ru-RU" sz="3600" dirty="0" smtClean="0">
                <a:cs typeface="Arial" pitchFamily="34" charset="0"/>
              </a:rPr>
              <a:t>»</a:t>
            </a:r>
            <a:br>
              <a:rPr kumimoji="0" lang="ru-RU" altLang="ru-RU" sz="3600" dirty="0" smtClean="0">
                <a:cs typeface="Arial" pitchFamily="34" charset="0"/>
              </a:rPr>
            </a:br>
            <a:r>
              <a:rPr lang="ru-RU" altLang="ru-RU" sz="2000" dirty="0" smtClean="0">
                <a:solidFill>
                  <a:schemeClr val="tx1"/>
                </a:solidFill>
              </a:rPr>
              <a:t>таблица победителей и призеров</a:t>
            </a:r>
            <a:br>
              <a:rPr lang="ru-RU" altLang="ru-RU" sz="2000" dirty="0" smtClean="0">
                <a:solidFill>
                  <a:schemeClr val="tx1"/>
                </a:solidFill>
              </a:rPr>
            </a:br>
            <a:r>
              <a:rPr lang="ru-RU" altLang="ru-RU" sz="2000" dirty="0" smtClean="0">
                <a:solidFill>
                  <a:schemeClr val="tx1"/>
                </a:solidFill>
              </a:rPr>
              <a:t>математика</a:t>
            </a:r>
            <a:endParaRPr lang="ru-RU" altLang="ru-RU" sz="2000" dirty="0">
              <a:solidFill>
                <a:schemeClr val="tx1"/>
              </a:solidFill>
            </a:endParaRPr>
          </a:p>
        </p:txBody>
      </p:sp>
      <p:pic>
        <p:nvPicPr>
          <p:cNvPr id="78850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555856"/>
              </p:ext>
            </p:extLst>
          </p:nvPr>
        </p:nvGraphicFramePr>
        <p:xfrm>
          <a:off x="220152" y="2276872"/>
          <a:ext cx="8712969" cy="4416552"/>
        </p:xfrm>
        <a:graphic>
          <a:graphicData uri="http://schemas.openxmlformats.org/drawingml/2006/table">
            <a:tbl>
              <a:tblPr firstRow="1" firstCol="1" bandRow="1">
                <a:tableStyleId>{74C1A8A3-306A-4EB7-A6B1-4F7E0EB9C5D6}</a:tableStyleId>
              </a:tblPr>
              <a:tblGrid>
                <a:gridCol w="383722"/>
                <a:gridCol w="1377521"/>
                <a:gridCol w="1081023"/>
                <a:gridCol w="1458140"/>
                <a:gridCol w="1841861"/>
                <a:gridCol w="1381396"/>
                <a:gridCol w="1189306"/>
              </a:tblGrid>
              <a:tr h="4053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№</a:t>
                      </a:r>
                      <a:endParaRPr lang="ru-RU" sz="1600" b="1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Фамилия</a:t>
                      </a:r>
                      <a:endParaRPr lang="ru-RU" sz="1600" b="1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Имя</a:t>
                      </a:r>
                      <a:endParaRPr lang="ru-RU" sz="1600" b="1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Отчество</a:t>
                      </a:r>
                      <a:endParaRPr lang="ru-RU" sz="1600" b="1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Регион</a:t>
                      </a:r>
                      <a:endParaRPr lang="ru-RU" sz="1600" b="1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Населенный пункт</a:t>
                      </a:r>
                      <a:endParaRPr lang="ru-RU" sz="1600" b="1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Номинация</a:t>
                      </a:r>
                      <a:endParaRPr lang="ru-RU" sz="1600" b="1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</a:tr>
              <a:tr h="1707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</a:t>
                      </a:r>
                      <a:endParaRPr lang="ru-RU" sz="1600" b="1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Анисимов</a:t>
                      </a:r>
                      <a:endParaRPr lang="ru-RU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Павел</a:t>
                      </a:r>
                      <a:endParaRPr lang="ru-RU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Иванович</a:t>
                      </a:r>
                      <a:endParaRPr lang="ru-RU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Пермский край</a:t>
                      </a:r>
                      <a:endParaRPr lang="ru-RU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Пермь</a:t>
                      </a:r>
                      <a:endParaRPr lang="ru-RU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Победитель</a:t>
                      </a:r>
                      <a:endParaRPr lang="ru-RU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</a:tr>
              <a:tr h="133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</a:t>
                      </a:r>
                      <a:endParaRPr lang="ru-RU" sz="1600" b="1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Алишев</a:t>
                      </a:r>
                      <a:endParaRPr lang="ru-RU" sz="16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Равиль</a:t>
                      </a:r>
                      <a:endParaRPr lang="ru-RU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Ниязович</a:t>
                      </a:r>
                      <a:endParaRPr lang="ru-RU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Татарстан </a:t>
                      </a:r>
                      <a:r>
                        <a:rPr lang="ru-RU" sz="1400" b="1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Респ</a:t>
                      </a:r>
                      <a:r>
                        <a:rPr lang="ru-RU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.</a:t>
                      </a:r>
                      <a:endParaRPr lang="ru-RU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Нижнекамск</a:t>
                      </a:r>
                      <a:endParaRPr lang="ru-RU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Победитель</a:t>
                      </a:r>
                      <a:endParaRPr lang="ru-RU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</a:tr>
              <a:tr h="167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</a:t>
                      </a:r>
                      <a:endParaRPr lang="ru-RU" sz="1600" b="1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Михайлова</a:t>
                      </a:r>
                      <a:endParaRPr lang="ru-RU" sz="16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Екатерина</a:t>
                      </a:r>
                      <a:endParaRPr lang="ru-RU" sz="16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Владимировна</a:t>
                      </a:r>
                      <a:endParaRPr lang="ru-RU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Москва</a:t>
                      </a:r>
                      <a:endParaRPr lang="ru-RU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Москва</a:t>
                      </a:r>
                      <a:endParaRPr lang="ru-RU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Победитель</a:t>
                      </a:r>
                      <a:endParaRPr lang="ru-RU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</a:tr>
              <a:tr h="1303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</a:t>
                      </a:r>
                      <a:endParaRPr lang="ru-RU" sz="1600" b="1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Колчанов</a:t>
                      </a:r>
                      <a:endParaRPr lang="ru-RU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Сергей</a:t>
                      </a:r>
                      <a:endParaRPr lang="ru-RU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Александрович</a:t>
                      </a:r>
                      <a:endParaRPr lang="ru-RU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Пермский край</a:t>
                      </a:r>
                      <a:endParaRPr lang="ru-RU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Пермь</a:t>
                      </a:r>
                      <a:endParaRPr lang="ru-RU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Призер</a:t>
                      </a:r>
                      <a:endParaRPr lang="ru-RU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</a:tr>
              <a:tr h="1965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</a:t>
                      </a:r>
                      <a:endParaRPr lang="ru-RU" sz="1600" b="1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Арчибасова</a:t>
                      </a:r>
                      <a:endParaRPr lang="ru-RU" sz="16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Елена</a:t>
                      </a:r>
                      <a:endParaRPr lang="ru-RU" sz="16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Михайловна</a:t>
                      </a:r>
                      <a:endParaRPr lang="ru-RU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Новосибирская </a:t>
                      </a:r>
                      <a:r>
                        <a:rPr lang="ru-RU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обл.</a:t>
                      </a:r>
                      <a:endParaRPr lang="ru-RU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Новосибирск</a:t>
                      </a:r>
                      <a:endParaRPr lang="ru-RU" sz="16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Призер</a:t>
                      </a:r>
                      <a:endParaRPr lang="ru-RU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</a:tr>
              <a:tr h="1965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</a:t>
                      </a:r>
                      <a:endParaRPr lang="ru-RU" sz="1600" b="1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Никитина </a:t>
                      </a:r>
                      <a:endParaRPr lang="ru-RU" sz="16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Светлана</a:t>
                      </a:r>
                      <a:endParaRPr lang="ru-RU" sz="16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Семеновна</a:t>
                      </a:r>
                      <a:endParaRPr lang="ru-RU" sz="16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Респ</a:t>
                      </a:r>
                      <a:r>
                        <a:rPr lang="ru-RU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. Чувашия</a:t>
                      </a:r>
                      <a:endParaRPr lang="ru-RU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Чебоксары</a:t>
                      </a:r>
                      <a:endParaRPr lang="ru-RU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Призер</a:t>
                      </a:r>
                      <a:endParaRPr lang="ru-RU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</a:tr>
              <a:tr h="1965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7</a:t>
                      </a:r>
                      <a:endParaRPr lang="ru-RU" sz="1600" b="1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Старостина</a:t>
                      </a:r>
                      <a:endParaRPr lang="ru-RU" sz="16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Ольга</a:t>
                      </a:r>
                      <a:endParaRPr lang="ru-RU" sz="16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Валентиновна</a:t>
                      </a:r>
                      <a:endParaRPr lang="ru-RU" sz="16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Кировская </a:t>
                      </a:r>
                      <a:r>
                        <a:rPr lang="ru-RU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обл.</a:t>
                      </a:r>
                      <a:endParaRPr lang="ru-RU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Киров</a:t>
                      </a:r>
                      <a:endParaRPr lang="ru-RU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Призер</a:t>
                      </a:r>
                      <a:endParaRPr lang="ru-RU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</a:tr>
              <a:tr h="1965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8</a:t>
                      </a:r>
                      <a:endParaRPr lang="ru-RU" sz="1600" b="1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Чегодаев</a:t>
                      </a:r>
                      <a:endParaRPr lang="ru-RU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Александр</a:t>
                      </a:r>
                      <a:endParaRPr lang="ru-RU" sz="16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Вячеславович</a:t>
                      </a:r>
                      <a:endParaRPr lang="ru-RU" sz="16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Вологодская </a:t>
                      </a:r>
                      <a:r>
                        <a:rPr lang="ru-RU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обл.</a:t>
                      </a:r>
                      <a:endParaRPr lang="ru-RU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Вологда</a:t>
                      </a:r>
                      <a:endParaRPr lang="ru-RU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Призер</a:t>
                      </a:r>
                      <a:endParaRPr lang="ru-RU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</a:tr>
              <a:tr h="1965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9</a:t>
                      </a:r>
                      <a:endParaRPr lang="ru-RU" sz="1600" b="1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Костарева</a:t>
                      </a:r>
                      <a:endParaRPr lang="ru-RU" sz="16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Людмила</a:t>
                      </a:r>
                      <a:endParaRPr lang="ru-RU" sz="16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Павловна</a:t>
                      </a:r>
                      <a:endParaRPr lang="ru-RU" sz="16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Пермский край</a:t>
                      </a:r>
                      <a:endParaRPr lang="ru-RU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Нытва</a:t>
                      </a:r>
                      <a:endParaRPr lang="ru-RU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Призер</a:t>
                      </a:r>
                      <a:endParaRPr lang="ru-RU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</a:tr>
              <a:tr h="1965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10</a:t>
                      </a:r>
                      <a:endParaRPr lang="ru-RU" sz="1600" b="1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Давлетбаев</a:t>
                      </a:r>
                      <a:endParaRPr lang="ru-RU" sz="16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Марсель</a:t>
                      </a:r>
                      <a:endParaRPr lang="ru-RU" sz="16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Фанилевич</a:t>
                      </a:r>
                      <a:endParaRPr lang="ru-RU" sz="16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Татарстан </a:t>
                      </a:r>
                      <a:r>
                        <a:rPr lang="ru-RU" sz="1400" b="1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Респ</a:t>
                      </a:r>
                      <a:r>
                        <a:rPr lang="ru-RU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.</a:t>
                      </a:r>
                      <a:endParaRPr lang="ru-RU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Казань</a:t>
                      </a:r>
                      <a:endParaRPr lang="ru-RU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Призер</a:t>
                      </a:r>
                      <a:endParaRPr lang="ru-RU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</a:tr>
              <a:tr h="1965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11</a:t>
                      </a:r>
                      <a:endParaRPr lang="ru-RU" sz="1600" b="1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Королева</a:t>
                      </a:r>
                      <a:endParaRPr lang="ru-RU" sz="16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Ольга</a:t>
                      </a:r>
                      <a:endParaRPr lang="ru-RU" sz="16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Валентиновна</a:t>
                      </a:r>
                      <a:endParaRPr lang="ru-RU" sz="16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Пермский край</a:t>
                      </a:r>
                      <a:endParaRPr lang="ru-RU" sz="16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Нытва</a:t>
                      </a:r>
                      <a:endParaRPr lang="ru-RU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Призер</a:t>
                      </a:r>
                      <a:endParaRPr lang="ru-RU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</a:tr>
              <a:tr h="1965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12</a:t>
                      </a:r>
                      <a:endParaRPr lang="ru-RU" sz="1600" b="1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Великанова</a:t>
                      </a:r>
                      <a:endParaRPr lang="ru-RU" sz="16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Светлана</a:t>
                      </a:r>
                      <a:endParaRPr lang="ru-RU" sz="16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Юрьевна</a:t>
                      </a:r>
                      <a:endParaRPr lang="ru-RU" sz="16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Нижегородская </a:t>
                      </a:r>
                      <a:r>
                        <a:rPr lang="ru-RU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обл.</a:t>
                      </a:r>
                      <a:endParaRPr lang="ru-RU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Н.Новгород</a:t>
                      </a:r>
                      <a:endParaRPr lang="ru-RU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Призер</a:t>
                      </a:r>
                      <a:endParaRPr lang="ru-RU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</a:tr>
              <a:tr h="1965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13</a:t>
                      </a:r>
                      <a:endParaRPr lang="ru-RU" sz="1600" b="1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Мокрушина</a:t>
                      </a:r>
                      <a:endParaRPr lang="ru-RU" sz="16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Елена</a:t>
                      </a:r>
                      <a:endParaRPr lang="ru-RU" sz="16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Валерьевна</a:t>
                      </a:r>
                      <a:endParaRPr lang="ru-RU" sz="16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Пермский край</a:t>
                      </a:r>
                      <a:endParaRPr lang="ru-RU" sz="16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Березники</a:t>
                      </a:r>
                      <a:endParaRPr lang="ru-RU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Призер</a:t>
                      </a:r>
                      <a:endParaRPr lang="ru-RU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</a:tr>
              <a:tr h="1965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14</a:t>
                      </a:r>
                      <a:endParaRPr lang="ru-RU" sz="1600" b="1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Чернявская</a:t>
                      </a:r>
                      <a:endParaRPr lang="ru-RU" sz="16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Ирина</a:t>
                      </a:r>
                      <a:endParaRPr lang="ru-RU" sz="16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Александровна</a:t>
                      </a:r>
                      <a:endParaRPr lang="ru-RU" sz="16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Омская </a:t>
                      </a:r>
                      <a:r>
                        <a:rPr lang="ru-RU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обл.</a:t>
                      </a:r>
                      <a:endParaRPr lang="ru-RU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Омск</a:t>
                      </a:r>
                      <a:endParaRPr lang="ru-RU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Призер</a:t>
                      </a:r>
                      <a:endParaRPr lang="ru-RU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</a:tr>
              <a:tr h="1965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15</a:t>
                      </a:r>
                      <a:endParaRPr lang="ru-RU" sz="1600" b="1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Хамидуллин</a:t>
                      </a:r>
                      <a:endParaRPr lang="ru-RU" sz="16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Алмаз</a:t>
                      </a:r>
                      <a:endParaRPr lang="ru-RU" sz="16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Нуртдинович</a:t>
                      </a:r>
                      <a:endParaRPr lang="ru-RU" sz="16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Татарстан </a:t>
                      </a:r>
                      <a:r>
                        <a:rPr lang="ru-RU" sz="1400" b="1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Респ</a:t>
                      </a:r>
                      <a:r>
                        <a:rPr lang="ru-RU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.</a:t>
                      </a:r>
                      <a:endParaRPr lang="ru-RU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Нижнекамск</a:t>
                      </a:r>
                      <a:endParaRPr lang="ru-RU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Призер</a:t>
                      </a:r>
                      <a:endParaRPr lang="ru-RU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</a:tr>
              <a:tr h="1965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16</a:t>
                      </a:r>
                      <a:endParaRPr lang="ru-RU" sz="1600" b="1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Анисимова</a:t>
                      </a:r>
                      <a:endParaRPr lang="ru-RU" sz="16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Аида</a:t>
                      </a:r>
                      <a:endParaRPr lang="ru-RU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Ахнавовна</a:t>
                      </a:r>
                      <a:endParaRPr lang="ru-RU" sz="16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Пермский край</a:t>
                      </a:r>
                      <a:endParaRPr lang="ru-RU" sz="16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Пермь</a:t>
                      </a:r>
                      <a:endParaRPr lang="ru-RU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Призер</a:t>
                      </a:r>
                      <a:endParaRPr lang="ru-RU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293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Заголовок 2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873250"/>
          </a:xfrm>
        </p:spPr>
        <p:txBody>
          <a:bodyPr/>
          <a:lstStyle/>
          <a:p>
            <a:pPr algn="r" eaLnBrk="1" hangingPunct="1"/>
            <a:r>
              <a:rPr kumimoji="0" lang="ru-RU" altLang="ru-RU" sz="3600" dirty="0" smtClean="0">
                <a:cs typeface="Arial" pitchFamily="34" charset="0"/>
              </a:rPr>
              <a:t>«ПРОФИ–КРАЙ-201</a:t>
            </a:r>
            <a:r>
              <a:rPr kumimoji="0" lang="en-US" altLang="ru-RU" sz="3600" dirty="0" smtClean="0">
                <a:cs typeface="Arial" pitchFamily="34" charset="0"/>
              </a:rPr>
              <a:t>5</a:t>
            </a:r>
            <a:r>
              <a:rPr kumimoji="0" lang="ru-RU" altLang="ru-RU" sz="3600" dirty="0" smtClean="0">
                <a:cs typeface="Arial" pitchFamily="34" charset="0"/>
              </a:rPr>
              <a:t>»</a:t>
            </a:r>
            <a:br>
              <a:rPr kumimoji="0" lang="ru-RU" altLang="ru-RU" sz="3600" dirty="0" smtClean="0">
                <a:cs typeface="Arial" pitchFamily="34" charset="0"/>
              </a:rPr>
            </a:br>
            <a:r>
              <a:rPr lang="ru-RU" altLang="ru-RU" sz="2000" dirty="0" smtClean="0">
                <a:solidFill>
                  <a:schemeClr val="tx1"/>
                </a:solidFill>
              </a:rPr>
              <a:t>таблица победителей и призеров</a:t>
            </a:r>
            <a:br>
              <a:rPr lang="ru-RU" altLang="ru-RU" sz="2000" dirty="0" smtClean="0">
                <a:solidFill>
                  <a:schemeClr val="tx1"/>
                </a:solidFill>
              </a:rPr>
            </a:br>
            <a:r>
              <a:rPr lang="ru-RU" altLang="ru-RU" sz="2000" dirty="0" smtClean="0">
                <a:solidFill>
                  <a:schemeClr val="tx1"/>
                </a:solidFill>
              </a:rPr>
              <a:t>русский язык</a:t>
            </a:r>
            <a:endParaRPr lang="ru-RU" altLang="ru-RU" sz="2000" dirty="0">
              <a:solidFill>
                <a:schemeClr val="tx1"/>
              </a:solidFill>
            </a:endParaRPr>
          </a:p>
        </p:txBody>
      </p:sp>
      <p:pic>
        <p:nvPicPr>
          <p:cNvPr id="78850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286407"/>
              </p:ext>
            </p:extLst>
          </p:nvPr>
        </p:nvGraphicFramePr>
        <p:xfrm>
          <a:off x="220152" y="2276872"/>
          <a:ext cx="8712969" cy="4416552"/>
        </p:xfrm>
        <a:graphic>
          <a:graphicData uri="http://schemas.openxmlformats.org/drawingml/2006/table">
            <a:tbl>
              <a:tblPr firstRow="1" firstCol="1" bandRow="1">
                <a:tableStyleId>{74C1A8A3-306A-4EB7-A6B1-4F7E0EB9C5D6}</a:tableStyleId>
              </a:tblPr>
              <a:tblGrid>
                <a:gridCol w="383722"/>
                <a:gridCol w="1377521"/>
                <a:gridCol w="1081023"/>
                <a:gridCol w="1458140"/>
                <a:gridCol w="1841861"/>
                <a:gridCol w="1381396"/>
                <a:gridCol w="1189306"/>
              </a:tblGrid>
              <a:tr h="4053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№</a:t>
                      </a:r>
                      <a:endParaRPr lang="ru-RU" sz="1600" b="1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Фамилия</a:t>
                      </a:r>
                      <a:endParaRPr lang="ru-RU" sz="1600" b="1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Имя</a:t>
                      </a:r>
                      <a:endParaRPr lang="ru-RU" sz="1600" b="1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Отчество</a:t>
                      </a:r>
                      <a:endParaRPr lang="ru-RU" sz="1600" b="1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Регион</a:t>
                      </a:r>
                      <a:endParaRPr lang="ru-RU" sz="1600" b="1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Населенный пункт</a:t>
                      </a:r>
                      <a:endParaRPr lang="ru-RU" sz="1600" b="1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Номинация</a:t>
                      </a:r>
                      <a:endParaRPr lang="ru-RU" sz="1600" b="1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</a:tr>
              <a:tr h="1707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</a:t>
                      </a:r>
                      <a:endParaRPr lang="ru-RU" sz="1600" b="1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Дульцева</a:t>
                      </a:r>
                      <a:endParaRPr lang="ru-RU" sz="14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Елена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Георгиевна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Пермский край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Пермь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Победитель</a:t>
                      </a:r>
                      <a:endParaRPr lang="ru-RU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</a:tr>
              <a:tr h="133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</a:t>
                      </a:r>
                      <a:endParaRPr lang="ru-RU" sz="1600" b="1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Лепихина</a:t>
                      </a:r>
                      <a:endParaRPr lang="ru-RU" sz="14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Ирина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Николаевна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Пермский край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Кунгур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Победитель</a:t>
                      </a:r>
                      <a:endParaRPr lang="ru-RU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</a:tr>
              <a:tr h="167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</a:t>
                      </a:r>
                      <a:endParaRPr lang="ru-RU" sz="1600" b="1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Мальцева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Ирина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Викторовна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Пермский край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Пермь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Победитель</a:t>
                      </a:r>
                      <a:endParaRPr lang="ru-RU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</a:tr>
              <a:tr h="1303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</a:t>
                      </a:r>
                      <a:endParaRPr lang="ru-RU" sz="1600" b="1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Дуброва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Ирина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Борисовна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Пермский край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Пермь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Призер</a:t>
                      </a:r>
                      <a:endParaRPr lang="ru-RU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</a:tr>
              <a:tr h="1965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</a:t>
                      </a:r>
                      <a:endParaRPr lang="ru-RU" sz="1600" b="1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Карелина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Лариса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Владиславовна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Пермский край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Березники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Призер</a:t>
                      </a:r>
                      <a:endParaRPr lang="ru-RU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</a:tr>
              <a:tr h="1965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</a:t>
                      </a:r>
                      <a:endParaRPr lang="ru-RU" sz="1600" b="1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Бабцова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Елена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Анатольевна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Пермский край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Пермь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Призер</a:t>
                      </a:r>
                      <a:endParaRPr lang="ru-RU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</a:tr>
              <a:tr h="1965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7</a:t>
                      </a:r>
                      <a:endParaRPr lang="ru-RU" sz="1600" b="1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Базанова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Ольга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Вячеславовна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Пермский край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Пермь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Призер</a:t>
                      </a:r>
                      <a:endParaRPr lang="ru-RU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</a:tr>
              <a:tr h="1965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8</a:t>
                      </a:r>
                      <a:endParaRPr lang="ru-RU" sz="1600" b="1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Бобыкина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Татьяна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Ивановна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Пермский край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Пермь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Призер</a:t>
                      </a:r>
                      <a:endParaRPr lang="ru-RU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</a:tr>
              <a:tr h="1965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9</a:t>
                      </a:r>
                      <a:endParaRPr lang="ru-RU" sz="1600" b="1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Давыдова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Ирина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Валерьевна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Ульяновская </a:t>
                      </a:r>
                      <a:r>
                        <a:rPr lang="ru-RU" sz="1400" b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обл.</a:t>
                      </a:r>
                      <a:endParaRPr lang="ru-RU" sz="14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Ульяновск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Призер</a:t>
                      </a:r>
                      <a:endParaRPr lang="ru-RU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</a:tr>
              <a:tr h="1965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10</a:t>
                      </a:r>
                      <a:endParaRPr lang="ru-RU" sz="1600" b="1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Лядова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Елена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Владимировна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Пермский край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Пермь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Призер</a:t>
                      </a:r>
                      <a:endParaRPr lang="ru-RU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</a:tr>
              <a:tr h="1965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11</a:t>
                      </a:r>
                      <a:endParaRPr lang="ru-RU" sz="1600" b="1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Нестеркина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Надежда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Александровна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Пермский край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Пермь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Призер</a:t>
                      </a:r>
                      <a:endParaRPr lang="ru-RU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</a:tr>
              <a:tr h="1965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12</a:t>
                      </a:r>
                      <a:endParaRPr lang="ru-RU" sz="1600" b="1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Беломестных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Ольга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Борисовна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Удмуртская </a:t>
                      </a:r>
                      <a:r>
                        <a:rPr lang="ru-RU" sz="1400" b="1" kern="120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Респ</a:t>
                      </a:r>
                      <a:r>
                        <a:rPr lang="ru-RU" sz="1400" b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4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Глазов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Призер</a:t>
                      </a:r>
                      <a:endParaRPr lang="ru-RU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</a:tr>
              <a:tr h="1965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13</a:t>
                      </a:r>
                      <a:endParaRPr lang="ru-RU" sz="1600" b="1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Васинькова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Наталья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Николаевна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Пермский край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Березники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Призер</a:t>
                      </a:r>
                      <a:endParaRPr lang="ru-RU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</a:tr>
              <a:tr h="1965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14</a:t>
                      </a:r>
                      <a:endParaRPr lang="ru-RU" sz="1600" b="1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Смолянкина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Арина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Павловна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Москва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Москва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Призер</a:t>
                      </a:r>
                      <a:endParaRPr lang="ru-RU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</a:tr>
              <a:tr h="1965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15</a:t>
                      </a:r>
                      <a:endParaRPr lang="ru-RU" sz="1600" b="1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Селезнева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Антонина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Алексеевна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Пермский край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Пермь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Призер</a:t>
                      </a:r>
                      <a:endParaRPr lang="ru-RU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</a:tr>
              <a:tr h="1965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16</a:t>
                      </a:r>
                      <a:endParaRPr lang="ru-RU" sz="1600" b="1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Евсеева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Ринатовна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Пермский край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Пермь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Призер</a:t>
                      </a:r>
                      <a:endParaRPr lang="ru-RU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6" marR="6503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036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Заголовок 2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873250"/>
          </a:xfrm>
        </p:spPr>
        <p:txBody>
          <a:bodyPr/>
          <a:lstStyle/>
          <a:p>
            <a:pPr algn="r" eaLnBrk="1" hangingPunct="1"/>
            <a:r>
              <a:rPr kumimoji="0" lang="ru-RU" altLang="ru-RU" sz="3600" dirty="0" smtClean="0">
                <a:cs typeface="Arial" pitchFamily="34" charset="0"/>
              </a:rPr>
              <a:t>Результаты </a:t>
            </a:r>
            <a:br>
              <a:rPr kumimoji="0" lang="ru-RU" altLang="ru-RU" sz="3600" dirty="0" smtClean="0">
                <a:cs typeface="Arial" pitchFamily="34" charset="0"/>
              </a:rPr>
            </a:br>
            <a:r>
              <a:rPr kumimoji="0" lang="ru-RU" altLang="ru-RU" sz="3600" dirty="0" smtClean="0">
                <a:cs typeface="Arial" pitchFamily="34" charset="0"/>
              </a:rPr>
              <a:t>«ПРОФИ–КРАЙ» </a:t>
            </a:r>
            <a:br>
              <a:rPr kumimoji="0" lang="ru-RU" altLang="ru-RU" sz="3600" dirty="0" smtClean="0">
                <a:cs typeface="Arial" pitchFamily="34" charset="0"/>
              </a:rPr>
            </a:br>
            <a:r>
              <a:rPr kumimoji="0" lang="ru-RU" altLang="ru-RU" sz="2000" dirty="0" smtClean="0">
                <a:solidFill>
                  <a:schemeClr val="bg1"/>
                </a:solidFill>
                <a:cs typeface="Arial" pitchFamily="34" charset="0"/>
              </a:rPr>
              <a:t>Очный тур, Математика, 2015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443716"/>
              </p:ext>
            </p:extLst>
          </p:nvPr>
        </p:nvGraphicFramePr>
        <p:xfrm>
          <a:off x="250825" y="1971382"/>
          <a:ext cx="8678863" cy="3996440"/>
        </p:xfrm>
        <a:graphic>
          <a:graphicData uri="http://schemas.openxmlformats.org/drawingml/2006/table">
            <a:tbl>
              <a:tblPr/>
              <a:tblGrid>
                <a:gridCol w="613461"/>
                <a:gridCol w="2475370"/>
                <a:gridCol w="2795016"/>
                <a:gridCol w="2795016"/>
              </a:tblGrid>
              <a:tr h="431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20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20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6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№ п/п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Calibri" pitchFamily="34" charset="0"/>
                      </a:endParaRPr>
                    </a:p>
                  </a:txBody>
                  <a:tcPr marL="60294" marR="60294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20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20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6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Псевдоним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Calibri" pitchFamily="34" charset="0"/>
                      </a:endParaRPr>
                    </a:p>
                  </a:txBody>
                  <a:tcPr marL="60294" marR="60294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20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20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6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Балл (30 – </a:t>
                      </a: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max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)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Calibri" pitchFamily="34" charset="0"/>
                      </a:endParaRPr>
                    </a:p>
                  </a:txBody>
                  <a:tcPr marL="60294" marR="60294" marT="0" marB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itchFamily="34" charset="0"/>
                        </a:rPr>
                        <a:t>Оценка (44,08 – </a:t>
                      </a: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itchFamily="34" charset="0"/>
                        </a:rPr>
                        <a:t>max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itchFamily="34" charset="0"/>
                        </a:rPr>
                        <a:t>)</a:t>
                      </a:r>
                    </a:p>
                  </a:txBody>
                  <a:tcPr marL="60294" marR="60294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206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20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20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6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Calibri" pitchFamily="34" charset="0"/>
                      </a:endParaRPr>
                    </a:p>
                  </a:txBody>
                  <a:tcPr marL="60294" marR="60294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+mj-lt"/>
                        </a:rPr>
                        <a:t>Маргаритка</a:t>
                      </a:r>
                      <a:endParaRPr lang="ru-RU" sz="1800" b="1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effectLst/>
                          <a:latin typeface="+mj-lt"/>
                        </a:rPr>
                        <a:t>44,08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4206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20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20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6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Calibri" pitchFamily="34" charset="0"/>
                      </a:endParaRPr>
                    </a:p>
                  </a:txBody>
                  <a:tcPr marL="60294" marR="60294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+mj-lt"/>
                        </a:rPr>
                        <a:t>Индий</a:t>
                      </a:r>
                      <a:endParaRPr lang="ru-RU" sz="1800" b="1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+mj-lt"/>
                        </a:rPr>
                        <a:t>27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+mj-lt"/>
                        </a:rPr>
                        <a:t>42,92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06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20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20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6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3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Calibri" pitchFamily="34" charset="0"/>
                      </a:endParaRPr>
                    </a:p>
                  </a:txBody>
                  <a:tcPr marL="60294" marR="60294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+mj-lt"/>
                        </a:rPr>
                        <a:t>Висмут</a:t>
                      </a:r>
                      <a:endParaRPr lang="ru-RU" sz="1800" b="1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+mj-lt"/>
                        </a:rPr>
                        <a:t>27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+mj-lt"/>
                        </a:rPr>
                        <a:t>42,68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4206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20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20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6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326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Calibri" pitchFamily="34" charset="0"/>
                      </a:endParaRPr>
                    </a:p>
                  </a:txBody>
                  <a:tcPr marL="60294" marR="60294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Эпигея</a:t>
                      </a:r>
                      <a:endParaRPr lang="ru-RU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6,51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4206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20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20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6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327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Calibri" pitchFamily="34" charset="0"/>
                      </a:endParaRPr>
                    </a:p>
                  </a:txBody>
                  <a:tcPr marL="60294" marR="60294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Маниок</a:t>
                      </a:r>
                      <a:endParaRPr lang="ru-RU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6,03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4206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20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20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6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328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Calibri" pitchFamily="34" charset="0"/>
                      </a:endParaRPr>
                    </a:p>
                  </a:txBody>
                  <a:tcPr marL="60294" marR="60294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Роллиния</a:t>
                      </a:r>
                      <a:endParaRPr lang="ru-RU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5,92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4206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20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20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6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329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Calibri" pitchFamily="34" charset="0"/>
                      </a:endParaRPr>
                    </a:p>
                  </a:txBody>
                  <a:tcPr marL="60294" marR="60294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Эхмея</a:t>
                      </a:r>
                      <a:endParaRPr lang="ru-RU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5,10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4206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20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20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6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330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Calibri" pitchFamily="34" charset="0"/>
                      </a:endParaRPr>
                    </a:p>
                  </a:txBody>
                  <a:tcPr marL="60294" marR="60294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Анхоманес</a:t>
                      </a:r>
                      <a:endParaRPr lang="ru-RU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4,54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  <p:pic>
        <p:nvPicPr>
          <p:cNvPr id="85034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35" name="TextBox 1"/>
          <p:cNvSpPr txBox="1">
            <a:spLocks noChangeArrowheads="1"/>
          </p:cNvSpPr>
          <p:nvPr/>
        </p:nvSpPr>
        <p:spPr bwMode="auto">
          <a:xfrm>
            <a:off x="250825" y="6021388"/>
            <a:ext cx="86423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400">
                <a:solidFill>
                  <a:srgbClr val="000000"/>
                </a:solidFill>
              </a:rPr>
              <a:t>*Российские школы не имеют гарантий качества подготовки работающих в них учителей. Для учителей нет квалификационного предметного экзамена. Даже профессионально непригодный учитель может длительное время работать в школе (см. на конец рейтингового списка).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ru-RU" altLang="ru-RU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4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kumimoji="0" lang="ru-RU" altLang="ru-RU" smtClean="0"/>
              <a:t>Система поощрений</a:t>
            </a:r>
          </a:p>
        </p:txBody>
      </p:sp>
      <p:pic>
        <p:nvPicPr>
          <p:cNvPr id="24579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Box 9"/>
          <p:cNvSpPr txBox="1">
            <a:spLocks noChangeArrowheads="1"/>
          </p:cNvSpPr>
          <p:nvPr/>
        </p:nvSpPr>
        <p:spPr bwMode="auto">
          <a:xfrm>
            <a:off x="4262438" y="2636838"/>
            <a:ext cx="4630737" cy="389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>
              <a:spcBef>
                <a:spcPts val="1200"/>
              </a:spcBef>
              <a:buClrTx/>
              <a:buSzTx/>
              <a:buFont typeface="Candara" pitchFamily="34" charset="0"/>
              <a:buAutoNum type="arabicPeriod"/>
            </a:pPr>
            <a:r>
              <a:rPr kumimoji="0" lang="ru-RU" altLang="ru-RU" sz="2000" b="1" dirty="0">
                <a:solidFill>
                  <a:srgbClr val="7F7F7F"/>
                </a:solidFill>
                <a:latin typeface="Arial" charset="0"/>
              </a:rPr>
              <a:t>Дипломы, сувениры </a:t>
            </a:r>
            <a:br>
              <a:rPr kumimoji="0" lang="ru-RU" altLang="ru-RU" sz="2000" b="1" dirty="0">
                <a:solidFill>
                  <a:srgbClr val="7F7F7F"/>
                </a:solidFill>
                <a:latin typeface="Arial" charset="0"/>
              </a:rPr>
            </a:br>
            <a:r>
              <a:rPr kumimoji="0" lang="ru-RU" altLang="ru-RU" sz="2000" b="1" dirty="0">
                <a:solidFill>
                  <a:srgbClr val="7F7F7F"/>
                </a:solidFill>
                <a:latin typeface="Arial" charset="0"/>
              </a:rPr>
              <a:t>и ценные призы.</a:t>
            </a:r>
          </a:p>
          <a:p>
            <a:pPr eaLnBrk="1" hangingPunct="1">
              <a:spcBef>
                <a:spcPts val="1200"/>
              </a:spcBef>
              <a:buClrTx/>
              <a:buSzTx/>
              <a:buFont typeface="Candara" pitchFamily="34" charset="0"/>
              <a:buAutoNum type="arabicPeriod"/>
            </a:pPr>
            <a:r>
              <a:rPr kumimoji="0" lang="ru-RU" altLang="ru-RU" sz="2000" b="1" dirty="0">
                <a:solidFill>
                  <a:srgbClr val="7F7F7F"/>
                </a:solidFill>
                <a:latin typeface="Arial" charset="0"/>
              </a:rPr>
              <a:t>Справка-рекомендация в портфолио учителя.</a:t>
            </a:r>
          </a:p>
          <a:p>
            <a:pPr eaLnBrk="1" hangingPunct="1">
              <a:spcBef>
                <a:spcPts val="1200"/>
              </a:spcBef>
              <a:buClrTx/>
              <a:buSzTx/>
              <a:buFont typeface="Candara" pitchFamily="34" charset="0"/>
              <a:buAutoNum type="arabicPeriod"/>
            </a:pPr>
            <a:r>
              <a:rPr kumimoji="0" lang="ru-RU" altLang="ru-RU" sz="2000" b="1" dirty="0">
                <a:solidFill>
                  <a:srgbClr val="FAA100"/>
                </a:solidFill>
                <a:latin typeface="Arial" charset="0"/>
              </a:rPr>
              <a:t>Бесплатное обучение и Удостоверение о повышении квалификации.</a:t>
            </a:r>
          </a:p>
          <a:p>
            <a:pPr eaLnBrk="1" hangingPunct="1">
              <a:spcBef>
                <a:spcPts val="1200"/>
              </a:spcBef>
              <a:spcAft>
                <a:spcPct val="35000"/>
              </a:spcAft>
              <a:buClrTx/>
              <a:buSzTx/>
              <a:buFont typeface="Candara" pitchFamily="34" charset="0"/>
              <a:buAutoNum type="arabicPeriod"/>
            </a:pPr>
            <a:r>
              <a:rPr kumimoji="0" lang="ru-RU" altLang="ru-RU" sz="2000" b="1" dirty="0">
                <a:solidFill>
                  <a:srgbClr val="7F7F7F"/>
                </a:solidFill>
                <a:latin typeface="Arial" charset="0"/>
              </a:rPr>
              <a:t>Ходатайство об объявлении благодарности и поощрении.</a:t>
            </a:r>
          </a:p>
          <a:p>
            <a:pPr eaLnBrk="1" hangingPunct="1">
              <a:spcBef>
                <a:spcPts val="1200"/>
              </a:spcBef>
              <a:spcAft>
                <a:spcPct val="35000"/>
              </a:spcAft>
              <a:buClrTx/>
              <a:buSzTx/>
              <a:buFont typeface="Candara" pitchFamily="34" charset="0"/>
              <a:buAutoNum type="arabicPeriod"/>
            </a:pPr>
            <a:r>
              <a:rPr kumimoji="0" lang="ru-RU" altLang="ru-RU" sz="2000" b="1" dirty="0">
                <a:solidFill>
                  <a:srgbClr val="7F7F7F"/>
                </a:solidFill>
                <a:latin typeface="Arial" charset="0"/>
              </a:rPr>
              <a:t>Сертификат участника.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2484418"/>
            <a:ext cx="3275676" cy="4108961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ъект 1"/>
          <p:cNvSpPr>
            <a:spLocks noGrp="1"/>
          </p:cNvSpPr>
          <p:nvPr>
            <p:ph idx="1"/>
          </p:nvPr>
        </p:nvSpPr>
        <p:spPr>
          <a:xfrm>
            <a:off x="250825" y="2636838"/>
            <a:ext cx="8569325" cy="4032250"/>
          </a:xfrm>
        </p:spPr>
        <p:txBody>
          <a:bodyPr/>
          <a:lstStyle/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kumimoji="0" lang="ru-RU" altLang="ru-RU" sz="2000" dirty="0" smtClean="0"/>
              <a:t>победители или призеры Олимпиады награждаются дипломами, почетными грамотами, сувенирами и ценными призами;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kumimoji="0" lang="ru-RU" altLang="ru-RU" sz="2000" dirty="0" smtClean="0"/>
              <a:t>лучшие участники в каждом из пунктов проведения Олимпиады, соответствующие требованиям п. 3.5 положения об Олимпиаде, могут быть поощрены организаторами олимпиадных состязаний; формы поощрения и размер денежного вознаграждения, в случае его выплаты, определяется организаторами олимпиадных состязаний в каждом пункте проведения самостоятельно;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kumimoji="0" lang="ru-RU" altLang="ru-RU" sz="2000" dirty="0" smtClean="0"/>
              <a:t>участники 2-го тура независимо от результата, места жительства и пункта участия в Олимпиаде получают электронные сертификаты в личном кабинете на сайте Олимпиады;</a:t>
            </a:r>
          </a:p>
        </p:txBody>
      </p:sp>
      <p:sp>
        <p:nvSpPr>
          <p:cNvPr id="2560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kumimoji="0" lang="ru-RU" altLang="ru-RU" sz="3600" smtClean="0"/>
              <a:t>Система поощрений </a:t>
            </a:r>
            <a:br>
              <a:rPr kumimoji="0" lang="ru-RU" altLang="ru-RU" sz="3600" smtClean="0"/>
            </a:br>
            <a:r>
              <a:rPr kumimoji="0" lang="ru-RU" altLang="ru-RU" sz="3600" smtClean="0"/>
              <a:t>для участников Олимпиады</a:t>
            </a:r>
          </a:p>
        </p:txBody>
      </p:sp>
      <p:pic>
        <p:nvPicPr>
          <p:cNvPr id="2560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ъект 1"/>
          <p:cNvSpPr>
            <a:spLocks noGrp="1"/>
          </p:cNvSpPr>
          <p:nvPr>
            <p:ph idx="1"/>
          </p:nvPr>
        </p:nvSpPr>
        <p:spPr>
          <a:xfrm>
            <a:off x="250825" y="2636838"/>
            <a:ext cx="8569325" cy="3960812"/>
          </a:xfrm>
        </p:spPr>
        <p:txBody>
          <a:bodyPr anchor="ctr"/>
          <a:lstStyle/>
          <a:p>
            <a:pPr>
              <a:buFont typeface="Wingdings" pitchFamily="2" charset="2"/>
              <a:buChar char="§"/>
            </a:pPr>
            <a:r>
              <a:rPr kumimoji="0" lang="ru-RU" altLang="ru-RU" sz="2000" smtClean="0"/>
              <a:t>участники 2-го тура получают возможность бесплатного обучения по предмету, соответствующему профилю Олимпиады: общий объем обучения не менее 16 часов; форма обучения – дистанционная; программа обучения включает выполнение работы над ошибками по заданиям 1-го тура в личном кабинете на сайте Олимпиады; принятие участия в дискуссии группы в социальных сетях «ВКонтакте » и/или «Одноклассники»; посещение семинара/вебинара, посвященного разбору заданий 2-го тура олимпиады;</a:t>
            </a:r>
          </a:p>
        </p:txBody>
      </p:sp>
      <p:sp>
        <p:nvSpPr>
          <p:cNvPr id="26627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kumimoji="0" lang="ru-RU" altLang="ru-RU" sz="3600" smtClean="0"/>
              <a:t>Система поощрений </a:t>
            </a:r>
            <a:br>
              <a:rPr kumimoji="0" lang="ru-RU" altLang="ru-RU" sz="3600" smtClean="0"/>
            </a:br>
            <a:r>
              <a:rPr kumimoji="0" lang="ru-RU" altLang="ru-RU" sz="3600" smtClean="0"/>
              <a:t>для участников Олимпиады</a:t>
            </a:r>
          </a:p>
        </p:txBody>
      </p:sp>
      <p:pic>
        <p:nvPicPr>
          <p:cNvPr id="26628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ъект 1"/>
          <p:cNvSpPr>
            <a:spLocks noGrp="1"/>
          </p:cNvSpPr>
          <p:nvPr>
            <p:ph idx="1"/>
          </p:nvPr>
        </p:nvSpPr>
        <p:spPr>
          <a:xfrm>
            <a:off x="250825" y="2636838"/>
            <a:ext cx="8569325" cy="3960812"/>
          </a:xfrm>
        </p:spPr>
        <p:txBody>
          <a:bodyPr anchor="ctr"/>
          <a:lstStyle/>
          <a:p>
            <a:pPr>
              <a:buFont typeface="Wingdings" pitchFamily="2" charset="2"/>
              <a:buChar char="§"/>
            </a:pPr>
            <a:r>
              <a:rPr kumimoji="0" lang="ru-RU" altLang="ru-RU" sz="2000" dirty="0" smtClean="0"/>
              <a:t>участники 2-го </a:t>
            </a:r>
            <a:r>
              <a:rPr kumimoji="0" lang="ru-RU" altLang="ru-RU" sz="2000" dirty="0" smtClean="0"/>
              <a:t>тура, </a:t>
            </a:r>
            <a:r>
              <a:rPr kumimoji="0" lang="ru-RU" altLang="ru-RU" sz="2000" dirty="0" smtClean="0"/>
              <a:t>успешно завершившие обучение и выполнившие работу 2-го тура на положительную оценку по пятибалльной системе, получают документ установленного образца о краткосрочном повышении квалификации, который может быть использован педагогом в рамках кредитно-накопительной системы повышения </a:t>
            </a:r>
            <a:r>
              <a:rPr kumimoji="0" lang="ru-RU" altLang="ru-RU" sz="2000" dirty="0" smtClean="0"/>
              <a:t>квалификации;</a:t>
            </a:r>
            <a:endParaRPr kumimoji="0" lang="ru-RU" altLang="ru-RU" sz="2000" dirty="0" smtClean="0"/>
          </a:p>
        </p:txBody>
      </p:sp>
      <p:sp>
        <p:nvSpPr>
          <p:cNvPr id="27651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kumimoji="0" lang="ru-RU" altLang="ru-RU" sz="3600" smtClean="0"/>
              <a:t>Система поощрений </a:t>
            </a:r>
            <a:br>
              <a:rPr kumimoji="0" lang="ru-RU" altLang="ru-RU" sz="3600" smtClean="0"/>
            </a:br>
            <a:r>
              <a:rPr kumimoji="0" lang="ru-RU" altLang="ru-RU" sz="3600" smtClean="0"/>
              <a:t>для участников Олимпиады</a:t>
            </a:r>
          </a:p>
        </p:txBody>
      </p:sp>
      <p:pic>
        <p:nvPicPr>
          <p:cNvPr id="27652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ъект 1"/>
          <p:cNvSpPr>
            <a:spLocks noGrp="1"/>
          </p:cNvSpPr>
          <p:nvPr>
            <p:ph idx="1"/>
          </p:nvPr>
        </p:nvSpPr>
        <p:spPr>
          <a:xfrm>
            <a:off x="250825" y="2636838"/>
            <a:ext cx="8569325" cy="3960812"/>
          </a:xfrm>
        </p:spPr>
        <p:txBody>
          <a:bodyPr anchor="ctr"/>
          <a:lstStyle/>
          <a:p>
            <a:pPr>
              <a:buFont typeface="Wingdings" pitchFamily="2" charset="2"/>
              <a:buChar char="§"/>
            </a:pPr>
            <a:r>
              <a:rPr kumimoji="0" lang="ru-RU" altLang="ru-RU" sz="2000" smtClean="0"/>
              <a:t>участники 2-го тура, выполнившие работу 2-го тура Олимпиады на оценку «отлично» по пятибалльной системе, получают справку-рекомендацию Оргкомитета в личное портфолио учителя для повышения квалификационной категории, а также ходатайство оргкомитета Олимпиады на имя руководителя образовательного учреждения об объявлении благодарности и поощрении (указанные документы рассылаются по электронной почте в виде скан-копий, оригиналы – высылаются почтовым отправлением или отдаются лично в руки только по личному обращению участника Олимпиады).</a:t>
            </a:r>
          </a:p>
        </p:txBody>
      </p:sp>
      <p:sp>
        <p:nvSpPr>
          <p:cNvPr id="28675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kumimoji="0" lang="ru-RU" altLang="ru-RU" sz="3600" smtClean="0"/>
              <a:t>Система поощрений </a:t>
            </a:r>
            <a:br>
              <a:rPr kumimoji="0" lang="ru-RU" altLang="ru-RU" sz="3600" smtClean="0"/>
            </a:br>
            <a:r>
              <a:rPr kumimoji="0" lang="ru-RU" altLang="ru-RU" sz="3600" smtClean="0"/>
              <a:t>для участников Олимпиады</a:t>
            </a:r>
          </a:p>
        </p:txBody>
      </p:sp>
      <p:pic>
        <p:nvPicPr>
          <p:cNvPr id="28676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Объект 1"/>
          <p:cNvSpPr>
            <a:spLocks noGrp="1"/>
          </p:cNvSpPr>
          <p:nvPr>
            <p:ph idx="1"/>
          </p:nvPr>
        </p:nvSpPr>
        <p:spPr>
          <a:xfrm>
            <a:off x="250825" y="2492375"/>
            <a:ext cx="8642350" cy="3384550"/>
          </a:xfrm>
        </p:spPr>
        <p:txBody>
          <a:bodyPr anchor="ctr"/>
          <a:lstStyle/>
          <a:p>
            <a:pPr marL="457200" indent="-457200" algn="ctr" eaLnBrk="1" hangingPunct="1">
              <a:buFont typeface="Candara" pitchFamily="34" charset="0"/>
              <a:buAutoNum type="arabicPeriod"/>
            </a:pPr>
            <a:r>
              <a:rPr kumimoji="0" lang="ru-RU" altLang="ru-RU" smtClean="0"/>
              <a:t>Олимпиада дает объективную информацию об уровне предметной компетенции учителей региона.</a:t>
            </a:r>
          </a:p>
          <a:p>
            <a:pPr marL="457200" indent="-457200" algn="ctr" eaLnBrk="1" hangingPunct="1">
              <a:buFont typeface="Candara" pitchFamily="34" charset="0"/>
              <a:buAutoNum type="arabicPeriod"/>
            </a:pPr>
            <a:r>
              <a:rPr kumimoji="0" lang="ru-RU" altLang="ru-RU" smtClean="0"/>
              <a:t>На основе результатов Олимпиады выстраивается дифференцированное (адресное) повышение квалификации* каждого педагога.</a:t>
            </a:r>
          </a:p>
          <a:p>
            <a:pPr marL="457200" indent="-457200" algn="ctr" eaLnBrk="1" hangingPunct="1">
              <a:buFont typeface="Candara" pitchFamily="34" charset="0"/>
              <a:buAutoNum type="arabicPeriod"/>
            </a:pPr>
            <a:r>
              <a:rPr kumimoji="0" lang="ru-RU" altLang="ru-RU" smtClean="0"/>
              <a:t>Олимпиада позволяет производить отбор и сертификацию специалистов в комиссию по проверке ЕГЭ.</a:t>
            </a:r>
          </a:p>
        </p:txBody>
      </p:sp>
      <p:sp>
        <p:nvSpPr>
          <p:cNvPr id="29700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866900"/>
          </a:xfrm>
        </p:spPr>
        <p:txBody>
          <a:bodyPr/>
          <a:lstStyle/>
          <a:p>
            <a:pPr algn="r" eaLnBrk="1" hangingPunct="1"/>
            <a:r>
              <a:rPr kumimoji="0" lang="ru-RU" altLang="ru-RU" sz="3600" smtClean="0"/>
              <a:t>Ценность результатов</a:t>
            </a:r>
            <a:br>
              <a:rPr kumimoji="0" lang="ru-RU" altLang="ru-RU" sz="3600" smtClean="0"/>
            </a:br>
            <a:r>
              <a:rPr kumimoji="0" lang="ru-RU" altLang="ru-RU" sz="3600" smtClean="0"/>
              <a:t>для органов управления </a:t>
            </a:r>
            <a:br>
              <a:rPr kumimoji="0" lang="ru-RU" altLang="ru-RU" sz="3600" smtClean="0"/>
            </a:br>
            <a:r>
              <a:rPr kumimoji="0" lang="ru-RU" altLang="ru-RU" sz="3600" smtClean="0"/>
              <a:t>образованием</a:t>
            </a:r>
          </a:p>
        </p:txBody>
      </p:sp>
      <p:sp>
        <p:nvSpPr>
          <p:cNvPr id="29701" name="TextBox 1"/>
          <p:cNvSpPr txBox="1">
            <a:spLocks noChangeArrowheads="1"/>
          </p:cNvSpPr>
          <p:nvPr/>
        </p:nvSpPr>
        <p:spPr bwMode="auto">
          <a:xfrm>
            <a:off x="179388" y="6088063"/>
            <a:ext cx="871378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000">
                <a:solidFill>
                  <a:srgbClr val="000000"/>
                </a:solidFill>
                <a:latin typeface="Arial" charset="0"/>
              </a:rPr>
              <a:t>_________________________________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000">
                <a:solidFill>
                  <a:srgbClr val="000000"/>
                </a:solidFill>
                <a:latin typeface="Arial" charset="0"/>
              </a:rPr>
              <a:t>*в 2011 году учителя английского языка были обучены по программе CELTA, учителя биологии и физики – по специально разработанной программе.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ъект 1"/>
          <p:cNvSpPr>
            <a:spLocks noGrp="1"/>
          </p:cNvSpPr>
          <p:nvPr>
            <p:ph idx="1"/>
          </p:nvPr>
        </p:nvSpPr>
        <p:spPr>
          <a:xfrm>
            <a:off x="250825" y="3140075"/>
            <a:ext cx="8569325" cy="2881313"/>
          </a:xfrm>
        </p:spPr>
        <p:txBody>
          <a:bodyPr/>
          <a:lstStyle/>
          <a:p>
            <a:pPr marL="0" indent="0" algn="ctr" eaLnBrk="1" hangingPunct="1">
              <a:buFont typeface="Symbol" pitchFamily="18" charset="2"/>
              <a:buNone/>
            </a:pPr>
            <a:r>
              <a:rPr kumimoji="0" lang="ru-RU" altLang="ru-RU" sz="3600" smtClean="0"/>
              <a:t>Проектируемая </a:t>
            </a:r>
            <a:r>
              <a:rPr kumimoji="0" lang="ru-RU" altLang="ru-RU" sz="3600" b="1" smtClean="0">
                <a:solidFill>
                  <a:srgbClr val="DC9F0C"/>
                </a:solidFill>
              </a:rPr>
              <a:t>цель Олимпиады </a:t>
            </a:r>
            <a:r>
              <a:rPr kumimoji="0" lang="ru-RU" altLang="ru-RU" sz="3600" smtClean="0"/>
              <a:t>– проведение независимой экспертизы уровня предметной компетенции учителей в формате уникального конкурсного состязания</a:t>
            </a:r>
          </a:p>
        </p:txBody>
      </p:sp>
      <p:sp>
        <p:nvSpPr>
          <p:cNvPr id="1536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kumimoji="0" lang="ru-RU" altLang="ru-RU" sz="3600" smtClean="0"/>
              <a:t>Цели и задачи </a:t>
            </a:r>
            <a:br>
              <a:rPr kumimoji="0" lang="ru-RU" altLang="ru-RU" sz="3600" smtClean="0"/>
            </a:br>
            <a:r>
              <a:rPr kumimoji="0" lang="ru-RU" altLang="ru-RU" sz="3600" smtClean="0"/>
              <a:t>Олимпиады</a:t>
            </a:r>
          </a:p>
        </p:txBody>
      </p:sp>
      <p:pic>
        <p:nvPicPr>
          <p:cNvPr id="15364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ъект 1"/>
          <p:cNvSpPr>
            <a:spLocks noGrp="1"/>
          </p:cNvSpPr>
          <p:nvPr>
            <p:ph idx="1"/>
          </p:nvPr>
        </p:nvSpPr>
        <p:spPr>
          <a:xfrm>
            <a:off x="250825" y="2997200"/>
            <a:ext cx="8642350" cy="2735263"/>
          </a:xfrm>
        </p:spPr>
        <p:txBody>
          <a:bodyPr anchor="ctr"/>
          <a:lstStyle/>
          <a:p>
            <a:pPr marL="514350" indent="-514350" algn="ctr" eaLnBrk="1" hangingPunct="1">
              <a:buFont typeface="Candara" pitchFamily="34" charset="0"/>
              <a:buAutoNum type="arabicPeriod" startAt="4"/>
            </a:pPr>
            <a:r>
              <a:rPr kumimoji="0" lang="ru-RU" altLang="ru-RU" smtClean="0"/>
              <a:t>Анализ динамических рядов данных и сравнение их с результатами ЕГЭ школьников позволяет судить об успехах реализуемых мер в сфере общего образования в регионе, а в случае необходимости, корректировать разработанные сценарии региональной политики.</a:t>
            </a:r>
          </a:p>
        </p:txBody>
      </p:sp>
      <p:pic>
        <p:nvPicPr>
          <p:cNvPr id="30723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Заголовок 2"/>
          <p:cNvSpPr txBox="1">
            <a:spLocks/>
          </p:cNvSpPr>
          <p:nvPr/>
        </p:nvSpPr>
        <p:spPr bwMode="auto">
          <a:xfrm>
            <a:off x="457200" y="338138"/>
            <a:ext cx="82296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3600">
                <a:solidFill>
                  <a:srgbClr val="FFFFFF"/>
                </a:solidFill>
              </a:rPr>
              <a:t>Ценность результатов</a:t>
            </a:r>
            <a:br>
              <a:rPr kumimoji="0" lang="ru-RU" altLang="ru-RU" sz="3600">
                <a:solidFill>
                  <a:srgbClr val="FFFFFF"/>
                </a:solidFill>
              </a:rPr>
            </a:br>
            <a:r>
              <a:rPr kumimoji="0" lang="ru-RU" altLang="ru-RU" sz="3600">
                <a:solidFill>
                  <a:srgbClr val="FFFFFF"/>
                </a:solidFill>
              </a:rPr>
              <a:t>для органов управления </a:t>
            </a:r>
            <a:br>
              <a:rPr kumimoji="0" lang="ru-RU" altLang="ru-RU" sz="3600">
                <a:solidFill>
                  <a:srgbClr val="FFFFFF"/>
                </a:solidFill>
              </a:rPr>
            </a:br>
            <a:r>
              <a:rPr kumimoji="0" lang="ru-RU" altLang="ru-RU" sz="3600">
                <a:solidFill>
                  <a:srgbClr val="FFFFFF"/>
                </a:solidFill>
              </a:rPr>
              <a:t>образованием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ъект 1"/>
          <p:cNvSpPr>
            <a:spLocks noGrp="1"/>
          </p:cNvSpPr>
          <p:nvPr>
            <p:ph idx="1"/>
          </p:nvPr>
        </p:nvSpPr>
        <p:spPr>
          <a:xfrm>
            <a:off x="250825" y="2708275"/>
            <a:ext cx="8642350" cy="4033838"/>
          </a:xfrm>
        </p:spPr>
        <p:txBody>
          <a:bodyPr anchor="ctr"/>
          <a:lstStyle/>
          <a:p>
            <a:pPr marL="514350" indent="-514350" algn="ctr" eaLnBrk="1" hangingPunct="1">
              <a:buFont typeface="Candara" pitchFamily="34" charset="0"/>
              <a:buAutoNum type="arabicPeriod" startAt="5"/>
            </a:pPr>
            <a:r>
              <a:rPr kumimoji="0" lang="ru-RU" altLang="ru-RU" smtClean="0"/>
              <a:t>Олимпиада органично вписалась в образовательную систему Пермского края, стала частью системы аттестации учителей на 1-ю и высшую квалификационную категорию.</a:t>
            </a:r>
          </a:p>
          <a:p>
            <a:pPr marL="514350" indent="-514350" algn="ctr" eaLnBrk="1" hangingPunct="1">
              <a:buFont typeface="Candara" pitchFamily="34" charset="0"/>
              <a:buAutoNum type="arabicPeriod" startAt="5"/>
            </a:pPr>
            <a:r>
              <a:rPr kumimoji="0" lang="ru-RU" altLang="ru-RU" smtClean="0"/>
              <a:t>Результаты Олимпиады служат дополнительным критерием для построения рейтинга территорий и образовательных учреждений.</a:t>
            </a:r>
          </a:p>
          <a:p>
            <a:pPr marL="514350" indent="-514350" algn="ctr" eaLnBrk="1" hangingPunct="1">
              <a:buFont typeface="Candara" pitchFamily="34" charset="0"/>
              <a:buAutoNum type="arabicPeriod" startAt="5"/>
            </a:pPr>
            <a:endParaRPr kumimoji="0" lang="ru-RU" altLang="ru-RU" smtClean="0"/>
          </a:p>
        </p:txBody>
      </p:sp>
      <p:pic>
        <p:nvPicPr>
          <p:cNvPr id="31747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866900"/>
          </a:xfrm>
        </p:spPr>
        <p:txBody>
          <a:bodyPr/>
          <a:lstStyle/>
          <a:p>
            <a:pPr algn="r" eaLnBrk="1" hangingPunct="1"/>
            <a:r>
              <a:rPr kumimoji="0" lang="ru-RU" altLang="ru-RU" sz="3600" smtClean="0"/>
              <a:t>Ценность результатов</a:t>
            </a:r>
            <a:br>
              <a:rPr kumimoji="0" lang="ru-RU" altLang="ru-RU" sz="3600" smtClean="0"/>
            </a:br>
            <a:r>
              <a:rPr kumimoji="0" lang="ru-RU" altLang="ru-RU" sz="3600" smtClean="0"/>
              <a:t>для органов управления </a:t>
            </a:r>
            <a:br>
              <a:rPr kumimoji="0" lang="ru-RU" altLang="ru-RU" sz="3600" smtClean="0"/>
            </a:br>
            <a:r>
              <a:rPr kumimoji="0" lang="ru-RU" altLang="ru-RU" sz="3600" smtClean="0"/>
              <a:t>образованием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ъект 1"/>
          <p:cNvSpPr>
            <a:spLocks noGrp="1"/>
          </p:cNvSpPr>
          <p:nvPr>
            <p:ph idx="1"/>
          </p:nvPr>
        </p:nvSpPr>
        <p:spPr>
          <a:xfrm>
            <a:off x="373063" y="2465388"/>
            <a:ext cx="8569325" cy="4132262"/>
          </a:xfrm>
        </p:spPr>
        <p:txBody>
          <a:bodyPr anchor="ctr"/>
          <a:lstStyle/>
          <a:p>
            <a:pPr marL="457200" indent="-457200">
              <a:spcBef>
                <a:spcPts val="1200"/>
              </a:spcBef>
              <a:buFont typeface="Candara" pitchFamily="34" charset="0"/>
              <a:buAutoNum type="arabicPeriod"/>
            </a:pPr>
            <a:r>
              <a:rPr kumimoji="0" lang="ru-RU" altLang="ru-RU" smtClean="0"/>
              <a:t>Усиление конкуренции среди педагогов и, как результат, формирование стимулов к постоянному профессиональному росту.</a:t>
            </a:r>
          </a:p>
          <a:p>
            <a:pPr marL="457200" indent="-457200">
              <a:spcBef>
                <a:spcPts val="1200"/>
              </a:spcBef>
              <a:buFont typeface="Candara" pitchFamily="34" charset="0"/>
              <a:buAutoNum type="arabicPeriod"/>
            </a:pPr>
            <a:r>
              <a:rPr kumimoji="0" lang="ru-RU" altLang="ru-RU" smtClean="0"/>
              <a:t>Подкрепление авторитета учителя независимой оценкой его знаний и тем фактом, что, участвуя в Олимпиаде, учитель тоже «сдаёт профессиональный экзамен», работает над своими ошибками и, тем самым,  продолжает учиться.</a:t>
            </a:r>
          </a:p>
        </p:txBody>
      </p:sp>
      <p:sp>
        <p:nvSpPr>
          <p:cNvPr id="32771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kumimoji="0" lang="ru-RU" altLang="ru-RU" sz="3600" smtClean="0"/>
              <a:t>Положительные </a:t>
            </a:r>
            <a:br>
              <a:rPr kumimoji="0" lang="ru-RU" altLang="ru-RU" sz="3600" smtClean="0"/>
            </a:br>
            <a:r>
              <a:rPr kumimoji="0" lang="ru-RU" altLang="ru-RU" sz="3600" smtClean="0"/>
              <a:t>эффекты Олимпиады</a:t>
            </a:r>
          </a:p>
        </p:txBody>
      </p:sp>
      <p:pic>
        <p:nvPicPr>
          <p:cNvPr id="3277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ъект 1"/>
          <p:cNvSpPr>
            <a:spLocks noGrp="1"/>
          </p:cNvSpPr>
          <p:nvPr>
            <p:ph idx="1"/>
          </p:nvPr>
        </p:nvSpPr>
        <p:spPr>
          <a:xfrm>
            <a:off x="323850" y="2565400"/>
            <a:ext cx="8569325" cy="4176713"/>
          </a:xfrm>
        </p:spPr>
        <p:txBody>
          <a:bodyPr anchor="ctr"/>
          <a:lstStyle/>
          <a:p>
            <a:pPr marL="514350" indent="-514350">
              <a:spcBef>
                <a:spcPts val="1200"/>
              </a:spcBef>
              <a:buFont typeface="Candara" pitchFamily="34" charset="0"/>
              <a:buAutoNum type="arabicPeriod" startAt="3"/>
            </a:pPr>
            <a:r>
              <a:rPr kumimoji="0" lang="ru-RU" altLang="ru-RU" smtClean="0"/>
              <a:t>Формирование устойчивых предметных сообществ учителей-участников Олимпиады.</a:t>
            </a:r>
          </a:p>
          <a:p>
            <a:pPr marL="514350" indent="-514350">
              <a:spcBef>
                <a:spcPts val="1200"/>
              </a:spcBef>
              <a:buFont typeface="Candara" pitchFamily="34" charset="0"/>
              <a:buAutoNum type="arabicPeriod" startAt="3"/>
            </a:pPr>
            <a:r>
              <a:rPr kumimoji="0" lang="ru-RU" altLang="ru-RU" smtClean="0"/>
              <a:t>Создание возможности открывать новые таланты – выявление учителей – мультипликаторов и учителей – экспертов, задействованных в разработке и экспертизе Олимпиадных заданий.</a:t>
            </a:r>
          </a:p>
          <a:p>
            <a:pPr marL="514350" indent="-514350">
              <a:spcBef>
                <a:spcPts val="1200"/>
              </a:spcBef>
              <a:buFont typeface="Candara" pitchFamily="34" charset="0"/>
              <a:buAutoNum type="arabicPeriod" startAt="3"/>
            </a:pPr>
            <a:r>
              <a:rPr kumimoji="0" lang="ru-RU" altLang="ru-RU" smtClean="0"/>
              <a:t>Выравнивание знаний на территории региона/страны.</a:t>
            </a:r>
          </a:p>
        </p:txBody>
      </p:sp>
      <p:pic>
        <p:nvPicPr>
          <p:cNvPr id="3379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kumimoji="0" lang="ru-RU" altLang="ru-RU" sz="3600" smtClean="0"/>
              <a:t>Положительные </a:t>
            </a:r>
            <a:br>
              <a:rPr kumimoji="0" lang="ru-RU" altLang="ru-RU" sz="3600" smtClean="0"/>
            </a:br>
            <a:r>
              <a:rPr kumimoji="0" lang="ru-RU" altLang="ru-RU" sz="3600" smtClean="0"/>
              <a:t>эффекты Олимпиады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ъект 1"/>
          <p:cNvSpPr>
            <a:spLocks noGrp="1"/>
          </p:cNvSpPr>
          <p:nvPr>
            <p:ph idx="1"/>
          </p:nvPr>
        </p:nvSpPr>
        <p:spPr>
          <a:xfrm>
            <a:off x="323850" y="2492375"/>
            <a:ext cx="8569325" cy="4176713"/>
          </a:xfrm>
        </p:spPr>
        <p:txBody>
          <a:bodyPr anchor="ctr"/>
          <a:lstStyle/>
          <a:p>
            <a:pPr marL="514350" indent="-514350">
              <a:spcBef>
                <a:spcPts val="1200"/>
              </a:spcBef>
              <a:buFont typeface="Candara" pitchFamily="34" charset="0"/>
              <a:buAutoNum type="arabicPeriod" startAt="6"/>
            </a:pPr>
            <a:r>
              <a:rPr kumimoji="0" lang="ru-RU" altLang="ru-RU" smtClean="0"/>
              <a:t>Формирование устойчивости к стрессу во время сдачи профессионального экзамена – аттестация работников образования (повышение/подтверждение квалификационной категории).</a:t>
            </a:r>
          </a:p>
          <a:p>
            <a:pPr marL="514350" indent="-514350">
              <a:spcBef>
                <a:spcPts val="1200"/>
              </a:spcBef>
              <a:buFont typeface="Candara" pitchFamily="34" charset="0"/>
              <a:buAutoNum type="arabicPeriod" startAt="6"/>
            </a:pPr>
            <a:r>
              <a:rPr kumimoji="0" lang="ru-RU" altLang="ru-RU" smtClean="0"/>
              <a:t>Рост мотивации к постоянному самосовершенствованию в области предметных знаний.</a:t>
            </a:r>
          </a:p>
        </p:txBody>
      </p:sp>
      <p:pic>
        <p:nvPicPr>
          <p:cNvPr id="34819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kumimoji="0" lang="ru-RU" altLang="ru-RU" sz="3600" smtClean="0"/>
              <a:t>Положительные </a:t>
            </a:r>
            <a:br>
              <a:rPr kumimoji="0" lang="ru-RU" altLang="ru-RU" sz="3600" smtClean="0"/>
            </a:br>
            <a:r>
              <a:rPr kumimoji="0" lang="ru-RU" altLang="ru-RU" sz="3600" smtClean="0"/>
              <a:t>эффекты Олимпиады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3024336"/>
          </a:xfrm>
          <a:extLst>
            <a:ext uri="{FAA26D3D-D897-4be2-8F04-BA451C77F1D7}"/>
          </a:extLst>
        </p:spPr>
        <p:txBody>
          <a:bodyPr rtlCol="0" anchor="ctr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kumimoji="0"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Спасибо за вни</a:t>
            </a:r>
            <a:r>
              <a:rPr kumimoji="0" lang="ru-RU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м</a:t>
            </a:r>
            <a:r>
              <a:rPr kumimoji="0"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ание!</a:t>
            </a:r>
            <a:endParaRPr kumimoji="0" lang="ru-RU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j-ea"/>
              <a:cs typeface="+mj-cs"/>
            </a:endParaRPr>
          </a:p>
        </p:txBody>
      </p:sp>
      <p:grpSp>
        <p:nvGrpSpPr>
          <p:cNvPr id="35843" name="Группа 3"/>
          <p:cNvGrpSpPr>
            <a:grpSpLocks/>
          </p:cNvGrpSpPr>
          <p:nvPr/>
        </p:nvGrpSpPr>
        <p:grpSpPr bwMode="auto">
          <a:xfrm>
            <a:off x="1022350" y="404813"/>
            <a:ext cx="7221538" cy="1008062"/>
            <a:chOff x="1021986" y="404813"/>
            <a:chExt cx="7222422" cy="1008062"/>
          </a:xfrm>
        </p:grpSpPr>
        <p:pic>
          <p:nvPicPr>
            <p:cNvPr id="35845" name="Рисунок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25"/>
            <a:stretch>
              <a:fillRect/>
            </a:stretch>
          </p:blipFill>
          <p:spPr bwMode="auto">
            <a:xfrm>
              <a:off x="2174114" y="404813"/>
              <a:ext cx="6070294" cy="1008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6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986" y="404813"/>
              <a:ext cx="1008062" cy="1008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5844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88" y="5157788"/>
            <a:ext cx="1408112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1"/>
          <p:cNvSpPr>
            <a:spLocks noGrp="1"/>
          </p:cNvSpPr>
          <p:nvPr>
            <p:ph idx="1"/>
          </p:nvPr>
        </p:nvSpPr>
        <p:spPr>
          <a:xfrm>
            <a:off x="250825" y="2709863"/>
            <a:ext cx="8642350" cy="3743325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 typeface="Symbol" pitchFamily="18" charset="2"/>
              <a:buNone/>
            </a:pPr>
            <a:r>
              <a:rPr kumimoji="0" lang="ru-RU" altLang="ru-RU" sz="2600" smtClean="0"/>
              <a:t>Ключевыми </a:t>
            </a:r>
            <a:r>
              <a:rPr kumimoji="0" lang="ru-RU" altLang="ru-RU" sz="2600" b="1" smtClean="0">
                <a:solidFill>
                  <a:srgbClr val="DC9F0C"/>
                </a:solidFill>
              </a:rPr>
              <a:t>задачами</a:t>
            </a:r>
            <a:r>
              <a:rPr kumimoji="0" lang="ru-RU" altLang="ru-RU" sz="2600" smtClean="0">
                <a:solidFill>
                  <a:srgbClr val="DC9F0C"/>
                </a:solidFill>
              </a:rPr>
              <a:t> </a:t>
            </a:r>
            <a:r>
              <a:rPr kumimoji="0" lang="ru-RU" altLang="ru-RU" sz="2600" smtClean="0"/>
              <a:t>проведения Олимпиады являются:</a:t>
            </a:r>
          </a:p>
          <a:p>
            <a:pPr marL="0" indent="0" algn="ctr">
              <a:spcBef>
                <a:spcPts val="1500"/>
              </a:spcBef>
              <a:buFont typeface="Wingdings" pitchFamily="2" charset="2"/>
              <a:buChar char="§"/>
            </a:pPr>
            <a:r>
              <a:rPr kumimoji="0" lang="ru-RU" altLang="ru-RU" sz="2200" i="1" smtClean="0"/>
              <a:t>выявление, поддержка и поощрение творчески работающих учителей, обладающих высоким уровнем сформированности предметных компетенций;</a:t>
            </a:r>
          </a:p>
          <a:p>
            <a:pPr marL="0" indent="0" algn="ctr">
              <a:spcBef>
                <a:spcPts val="1500"/>
              </a:spcBef>
              <a:buFont typeface="Wingdings" pitchFamily="2" charset="2"/>
              <a:buChar char="§"/>
            </a:pPr>
            <a:r>
              <a:rPr kumimoji="0" lang="ru-RU" altLang="ru-RU" sz="2200" i="1" smtClean="0"/>
              <a:t>объективная независимая оценка предметных компетенций учителя</a:t>
            </a:r>
            <a:r>
              <a:rPr kumimoji="0" lang="en-US" altLang="ru-RU" sz="2200" i="1" smtClean="0"/>
              <a:t> c </a:t>
            </a:r>
            <a:r>
              <a:rPr kumimoji="0" lang="ru-RU" altLang="ru-RU" sz="2200" i="1" smtClean="0"/>
              <a:t>предоставлением индивидуальных результатов каждому учителю и обобщённых данных органам управления образованием;</a:t>
            </a:r>
          </a:p>
          <a:p>
            <a:pPr marL="0" indent="0" algn="ctr">
              <a:spcBef>
                <a:spcPts val="1500"/>
              </a:spcBef>
              <a:buFont typeface="Wingdings" pitchFamily="2" charset="2"/>
              <a:buChar char="§"/>
            </a:pPr>
            <a:r>
              <a:rPr kumimoji="0" lang="ru-RU" altLang="ru-RU" sz="2200" i="1" smtClean="0"/>
              <a:t>инновационная форма повышения квалификации педагогов;</a:t>
            </a:r>
            <a:endParaRPr kumimoji="0" lang="en-US" altLang="ru-RU" sz="2200" i="1" smtClean="0"/>
          </a:p>
        </p:txBody>
      </p:sp>
      <p:sp>
        <p:nvSpPr>
          <p:cNvPr id="16387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kumimoji="0" lang="ru-RU" altLang="ru-RU" sz="3600" smtClean="0"/>
              <a:t>Цели и задачи </a:t>
            </a:r>
            <a:br>
              <a:rPr kumimoji="0" lang="ru-RU" altLang="ru-RU" sz="3600" smtClean="0"/>
            </a:br>
            <a:r>
              <a:rPr kumimoji="0" lang="ru-RU" altLang="ru-RU" sz="3600" smtClean="0"/>
              <a:t>Олимпиады</a:t>
            </a:r>
          </a:p>
        </p:txBody>
      </p:sp>
      <p:pic>
        <p:nvPicPr>
          <p:cNvPr id="16388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ъект 1"/>
          <p:cNvSpPr>
            <a:spLocks noGrp="1"/>
          </p:cNvSpPr>
          <p:nvPr>
            <p:ph idx="1"/>
          </p:nvPr>
        </p:nvSpPr>
        <p:spPr>
          <a:xfrm>
            <a:off x="250825" y="2636838"/>
            <a:ext cx="8642350" cy="4032250"/>
          </a:xfrm>
        </p:spPr>
        <p:txBody>
          <a:bodyPr/>
          <a:lstStyle/>
          <a:p>
            <a:pPr marL="0" indent="0" algn="ctr">
              <a:buFont typeface="Symbol" pitchFamily="18" charset="2"/>
              <a:buNone/>
            </a:pPr>
            <a:r>
              <a:rPr kumimoji="0" lang="ru-RU" altLang="ru-RU" sz="2600" smtClean="0"/>
              <a:t>Ключевыми </a:t>
            </a:r>
            <a:r>
              <a:rPr kumimoji="0" lang="ru-RU" altLang="ru-RU" sz="2600" b="1" smtClean="0">
                <a:solidFill>
                  <a:srgbClr val="DC9F0C"/>
                </a:solidFill>
              </a:rPr>
              <a:t>задачами</a:t>
            </a:r>
            <a:r>
              <a:rPr kumimoji="0" lang="ru-RU" altLang="ru-RU" sz="2600" smtClean="0">
                <a:solidFill>
                  <a:srgbClr val="DC9F0C"/>
                </a:solidFill>
              </a:rPr>
              <a:t> </a:t>
            </a:r>
            <a:r>
              <a:rPr kumimoji="0" lang="ru-RU" altLang="ru-RU" sz="2600" smtClean="0"/>
              <a:t>проведения Олимпиады являются:</a:t>
            </a:r>
          </a:p>
          <a:p>
            <a:pPr marL="0" indent="0" algn="ctr">
              <a:spcBef>
                <a:spcPts val="1500"/>
              </a:spcBef>
              <a:buFont typeface="Wingdings" pitchFamily="2" charset="2"/>
              <a:buChar char="§"/>
            </a:pPr>
            <a:r>
              <a:rPr kumimoji="0" lang="ru-RU" altLang="ru-RU" sz="2200" i="1" smtClean="0"/>
              <a:t>создание условий для коррекции недостаточно высокого уровня сформированности определенных предметных компетенций;</a:t>
            </a:r>
          </a:p>
          <a:p>
            <a:pPr marL="0" indent="0" algn="ctr">
              <a:spcBef>
                <a:spcPts val="1500"/>
              </a:spcBef>
              <a:buFont typeface="Wingdings" pitchFamily="2" charset="2"/>
              <a:buChar char="§"/>
            </a:pPr>
            <a:r>
              <a:rPr kumimoji="0" lang="ru-RU" altLang="ru-RU" sz="2200" i="1" smtClean="0"/>
              <a:t>предоставление возможности каждому учителю узнать занимаемое им место в рейтинге среди коллег;</a:t>
            </a:r>
          </a:p>
          <a:p>
            <a:pPr marL="0" indent="0" algn="ctr">
              <a:spcBef>
                <a:spcPts val="1500"/>
              </a:spcBef>
              <a:buFont typeface="Wingdings" pitchFamily="2" charset="2"/>
              <a:buChar char="§"/>
            </a:pPr>
            <a:r>
              <a:rPr kumimoji="0" lang="ru-RU" altLang="ru-RU" sz="2200" i="1" smtClean="0"/>
              <a:t>создание системы стимулов для постоянного </a:t>
            </a:r>
            <a:br>
              <a:rPr kumimoji="0" lang="ru-RU" altLang="ru-RU" sz="2200" i="1" smtClean="0"/>
            </a:br>
            <a:r>
              <a:rPr kumimoji="0" lang="ru-RU" altLang="ru-RU" sz="2200" i="1" smtClean="0"/>
              <a:t>профессионального роста;</a:t>
            </a:r>
          </a:p>
          <a:p>
            <a:pPr marL="0" indent="0" algn="ctr">
              <a:spcBef>
                <a:spcPts val="1500"/>
              </a:spcBef>
              <a:buFont typeface="Wingdings" pitchFamily="2" charset="2"/>
              <a:buChar char="§"/>
            </a:pPr>
            <a:r>
              <a:rPr kumimoji="0" lang="ru-RU" altLang="ru-RU" sz="2200" i="1" smtClean="0"/>
              <a:t>создание интерактивной площадки для общения учителей-предметников.</a:t>
            </a:r>
            <a:endParaRPr kumimoji="0" lang="ru-RU" altLang="ru-RU" sz="2600" i="1" smtClean="0"/>
          </a:p>
          <a:p>
            <a:pPr marL="0" indent="0"/>
            <a:endParaRPr kumimoji="0" lang="ru-RU" altLang="ru-RU" sz="2600" smtClean="0"/>
          </a:p>
        </p:txBody>
      </p:sp>
      <p:sp>
        <p:nvSpPr>
          <p:cNvPr id="17411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kumimoji="0" lang="ru-RU" altLang="ru-RU" sz="3600" smtClean="0"/>
              <a:t>Цели и задачи </a:t>
            </a:r>
            <a:br>
              <a:rPr kumimoji="0" lang="ru-RU" altLang="ru-RU" sz="3600" smtClean="0"/>
            </a:br>
            <a:r>
              <a:rPr kumimoji="0" lang="ru-RU" altLang="ru-RU" sz="3600" smtClean="0"/>
              <a:t>Олимпиады</a:t>
            </a:r>
          </a:p>
        </p:txBody>
      </p:sp>
      <p:pic>
        <p:nvPicPr>
          <p:cNvPr id="17412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kumimoji="0" lang="ru-RU" altLang="ru-RU" sz="3600" smtClean="0"/>
              <a:t>История проведения </a:t>
            </a:r>
            <a:br>
              <a:rPr kumimoji="0" lang="ru-RU" altLang="ru-RU" sz="3600" smtClean="0"/>
            </a:br>
            <a:r>
              <a:rPr kumimoji="0" lang="ru-RU" altLang="ru-RU" sz="3600" smtClean="0"/>
              <a:t>Олимпиады</a:t>
            </a:r>
          </a:p>
        </p:txBody>
      </p:sp>
      <p:pic>
        <p:nvPicPr>
          <p:cNvPr id="1843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6" name="Группа 3"/>
          <p:cNvGrpSpPr>
            <a:grpSpLocks/>
          </p:cNvGrpSpPr>
          <p:nvPr/>
        </p:nvGrpSpPr>
        <p:grpSpPr bwMode="auto">
          <a:xfrm>
            <a:off x="323850" y="2349500"/>
            <a:ext cx="8569325" cy="3784600"/>
            <a:chOff x="323504" y="2565217"/>
            <a:chExt cx="8568975" cy="3671780"/>
          </a:xfrm>
        </p:grpSpPr>
        <p:sp>
          <p:nvSpPr>
            <p:cNvPr id="5" name="Полилиния 4"/>
            <p:cNvSpPr/>
            <p:nvPr/>
          </p:nvSpPr>
          <p:spPr>
            <a:xfrm>
              <a:off x="2564962" y="2588320"/>
              <a:ext cx="6327517" cy="455892"/>
            </a:xfrm>
            <a:custGeom>
              <a:avLst/>
              <a:gdLst>
                <a:gd name="connsiteX0" fmla="*/ 75986 w 455904"/>
                <a:gd name="connsiteY0" fmla="*/ 0 h 6328090"/>
                <a:gd name="connsiteX1" fmla="*/ 379918 w 455904"/>
                <a:gd name="connsiteY1" fmla="*/ 0 h 6328090"/>
                <a:gd name="connsiteX2" fmla="*/ 455904 w 455904"/>
                <a:gd name="connsiteY2" fmla="*/ 75986 h 6328090"/>
                <a:gd name="connsiteX3" fmla="*/ 455904 w 455904"/>
                <a:gd name="connsiteY3" fmla="*/ 6328090 h 6328090"/>
                <a:gd name="connsiteX4" fmla="*/ 455904 w 455904"/>
                <a:gd name="connsiteY4" fmla="*/ 6328090 h 6328090"/>
                <a:gd name="connsiteX5" fmla="*/ 0 w 455904"/>
                <a:gd name="connsiteY5" fmla="*/ 6328090 h 6328090"/>
                <a:gd name="connsiteX6" fmla="*/ 0 w 455904"/>
                <a:gd name="connsiteY6" fmla="*/ 6328090 h 6328090"/>
                <a:gd name="connsiteX7" fmla="*/ 0 w 455904"/>
                <a:gd name="connsiteY7" fmla="*/ 75986 h 6328090"/>
                <a:gd name="connsiteX8" fmla="*/ 75986 w 455904"/>
                <a:gd name="connsiteY8" fmla="*/ 0 h 63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5904" h="6328090">
                  <a:moveTo>
                    <a:pt x="455904" y="1054714"/>
                  </a:moveTo>
                  <a:lnTo>
                    <a:pt x="455904" y="5273376"/>
                  </a:lnTo>
                  <a:cubicBezTo>
                    <a:pt x="455904" y="5855876"/>
                    <a:pt x="453453" y="6328083"/>
                    <a:pt x="450430" y="6328083"/>
                  </a:cubicBezTo>
                  <a:lnTo>
                    <a:pt x="0" y="6328083"/>
                  </a:lnTo>
                  <a:lnTo>
                    <a:pt x="0" y="6328083"/>
                  </a:lnTo>
                  <a:lnTo>
                    <a:pt x="0" y="7"/>
                  </a:lnTo>
                  <a:lnTo>
                    <a:pt x="0" y="7"/>
                  </a:lnTo>
                  <a:lnTo>
                    <a:pt x="450430" y="7"/>
                  </a:lnTo>
                  <a:cubicBezTo>
                    <a:pt x="453453" y="7"/>
                    <a:pt x="455904" y="472214"/>
                    <a:pt x="455904" y="1054714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1" tIns="146080" rIns="269904" bIns="146082" spcCol="1270" anchor="ctr"/>
            <a:lstStyle/>
            <a:p>
              <a:pPr marL="0" lvl="1" defTabSz="7112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ru-RU" sz="1700" b="1" dirty="0">
                  <a:solidFill>
                    <a:schemeClr val="accent5">
                      <a:lumMod val="75000"/>
                    </a:schemeClr>
                  </a:solidFill>
                </a:rPr>
                <a:t>Математика, Русский язык, </a:t>
              </a:r>
              <a:br>
                <a:rPr lang="ru-RU" sz="1700" b="1" dirty="0">
                  <a:solidFill>
                    <a:schemeClr val="accent5">
                      <a:lumMod val="75000"/>
                    </a:schemeClr>
                  </a:solidFill>
                </a:rPr>
              </a:br>
              <a:r>
                <a:rPr lang="ru-RU" sz="1700" b="1" dirty="0">
                  <a:solidFill>
                    <a:schemeClr val="accent5">
                      <a:lumMod val="75000"/>
                    </a:schemeClr>
                  </a:solidFill>
                </a:rPr>
                <a:t>Экономика, Английский язык</a:t>
              </a: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323504" y="2565217"/>
              <a:ext cx="2231934" cy="503638"/>
            </a:xfrm>
            <a:custGeom>
              <a:avLst/>
              <a:gdLst>
                <a:gd name="connsiteX0" fmla="*/ 0 w 2232019"/>
                <a:gd name="connsiteY0" fmla="*/ 83832 h 502983"/>
                <a:gd name="connsiteX1" fmla="*/ 83832 w 2232019"/>
                <a:gd name="connsiteY1" fmla="*/ 0 h 502983"/>
                <a:gd name="connsiteX2" fmla="*/ 2148187 w 2232019"/>
                <a:gd name="connsiteY2" fmla="*/ 0 h 502983"/>
                <a:gd name="connsiteX3" fmla="*/ 2232019 w 2232019"/>
                <a:gd name="connsiteY3" fmla="*/ 83832 h 502983"/>
                <a:gd name="connsiteX4" fmla="*/ 2232019 w 2232019"/>
                <a:gd name="connsiteY4" fmla="*/ 419151 h 502983"/>
                <a:gd name="connsiteX5" fmla="*/ 2148187 w 2232019"/>
                <a:gd name="connsiteY5" fmla="*/ 502983 h 502983"/>
                <a:gd name="connsiteX6" fmla="*/ 83832 w 2232019"/>
                <a:gd name="connsiteY6" fmla="*/ 502983 h 502983"/>
                <a:gd name="connsiteX7" fmla="*/ 0 w 2232019"/>
                <a:gd name="connsiteY7" fmla="*/ 419151 h 502983"/>
                <a:gd name="connsiteX8" fmla="*/ 0 w 2232019"/>
                <a:gd name="connsiteY8" fmla="*/ 83832 h 502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2019" h="502983">
                  <a:moveTo>
                    <a:pt x="0" y="83832"/>
                  </a:moveTo>
                  <a:cubicBezTo>
                    <a:pt x="0" y="37533"/>
                    <a:pt x="37533" y="0"/>
                    <a:pt x="83832" y="0"/>
                  </a:cubicBezTo>
                  <a:lnTo>
                    <a:pt x="2148187" y="0"/>
                  </a:lnTo>
                  <a:cubicBezTo>
                    <a:pt x="2194486" y="0"/>
                    <a:pt x="2232019" y="37533"/>
                    <a:pt x="2232019" y="83832"/>
                  </a:cubicBezTo>
                  <a:lnTo>
                    <a:pt x="2232019" y="419151"/>
                  </a:lnTo>
                  <a:cubicBezTo>
                    <a:pt x="2232019" y="465450"/>
                    <a:pt x="2194486" y="502983"/>
                    <a:pt x="2148187" y="502983"/>
                  </a:cubicBezTo>
                  <a:lnTo>
                    <a:pt x="83832" y="502983"/>
                  </a:lnTo>
                  <a:cubicBezTo>
                    <a:pt x="37533" y="502983"/>
                    <a:pt x="0" y="465450"/>
                    <a:pt x="0" y="419151"/>
                  </a:cubicBezTo>
                  <a:lnTo>
                    <a:pt x="0" y="8383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46474" tIns="85514" rIns="146474" bIns="85514" spcCol="1270" anchor="ctr"/>
            <a:lstStyle/>
            <a:p>
              <a:pPr algn="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2008</a:t>
              </a:r>
              <a:endParaRPr lang="ru-RU" sz="32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2564962" y="3116600"/>
              <a:ext cx="6327517" cy="455892"/>
            </a:xfrm>
            <a:custGeom>
              <a:avLst/>
              <a:gdLst>
                <a:gd name="connsiteX0" fmla="*/ 75986 w 455904"/>
                <a:gd name="connsiteY0" fmla="*/ 0 h 6328090"/>
                <a:gd name="connsiteX1" fmla="*/ 379918 w 455904"/>
                <a:gd name="connsiteY1" fmla="*/ 0 h 6328090"/>
                <a:gd name="connsiteX2" fmla="*/ 455904 w 455904"/>
                <a:gd name="connsiteY2" fmla="*/ 75986 h 6328090"/>
                <a:gd name="connsiteX3" fmla="*/ 455904 w 455904"/>
                <a:gd name="connsiteY3" fmla="*/ 6328090 h 6328090"/>
                <a:gd name="connsiteX4" fmla="*/ 455904 w 455904"/>
                <a:gd name="connsiteY4" fmla="*/ 6328090 h 6328090"/>
                <a:gd name="connsiteX5" fmla="*/ 0 w 455904"/>
                <a:gd name="connsiteY5" fmla="*/ 6328090 h 6328090"/>
                <a:gd name="connsiteX6" fmla="*/ 0 w 455904"/>
                <a:gd name="connsiteY6" fmla="*/ 6328090 h 6328090"/>
                <a:gd name="connsiteX7" fmla="*/ 0 w 455904"/>
                <a:gd name="connsiteY7" fmla="*/ 75986 h 6328090"/>
                <a:gd name="connsiteX8" fmla="*/ 75986 w 455904"/>
                <a:gd name="connsiteY8" fmla="*/ 0 h 63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5904" h="6328090">
                  <a:moveTo>
                    <a:pt x="455904" y="1054714"/>
                  </a:moveTo>
                  <a:lnTo>
                    <a:pt x="455904" y="5273376"/>
                  </a:lnTo>
                  <a:cubicBezTo>
                    <a:pt x="455904" y="5855876"/>
                    <a:pt x="453453" y="6328083"/>
                    <a:pt x="450430" y="6328083"/>
                  </a:cubicBezTo>
                  <a:lnTo>
                    <a:pt x="0" y="6328083"/>
                  </a:lnTo>
                  <a:lnTo>
                    <a:pt x="0" y="6328083"/>
                  </a:lnTo>
                  <a:lnTo>
                    <a:pt x="0" y="7"/>
                  </a:lnTo>
                  <a:lnTo>
                    <a:pt x="0" y="7"/>
                  </a:lnTo>
                  <a:lnTo>
                    <a:pt x="450430" y="7"/>
                  </a:lnTo>
                  <a:cubicBezTo>
                    <a:pt x="453453" y="7"/>
                    <a:pt x="455904" y="472214"/>
                    <a:pt x="455904" y="1054714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1" tIns="146080" rIns="269904" bIns="146082" spcCol="1270" anchor="ctr"/>
            <a:lstStyle/>
            <a:p>
              <a:pPr marL="0" lvl="1" defTabSz="7112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ru-RU" sz="1700" b="1" dirty="0">
                  <a:solidFill>
                    <a:schemeClr val="accent5">
                      <a:lumMod val="75000"/>
                    </a:schemeClr>
                  </a:solidFill>
                </a:rPr>
                <a:t>Математика, Русский язык, Экономика, </a:t>
              </a:r>
              <a:br>
                <a:rPr lang="ru-RU" sz="1700" b="1" dirty="0">
                  <a:solidFill>
                    <a:schemeClr val="accent5">
                      <a:lumMod val="75000"/>
                    </a:schemeClr>
                  </a:solidFill>
                </a:rPr>
              </a:br>
              <a:r>
                <a:rPr lang="ru-RU" sz="1700" b="1" dirty="0">
                  <a:solidFill>
                    <a:schemeClr val="accent5">
                      <a:lumMod val="75000"/>
                    </a:schemeClr>
                  </a:solidFill>
                </a:rPr>
                <a:t>Английский язык, Информатика</a:t>
              </a: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323504" y="3093498"/>
              <a:ext cx="2231934" cy="502097"/>
            </a:xfrm>
            <a:custGeom>
              <a:avLst/>
              <a:gdLst>
                <a:gd name="connsiteX0" fmla="*/ 0 w 2232019"/>
                <a:gd name="connsiteY0" fmla="*/ 83832 h 502983"/>
                <a:gd name="connsiteX1" fmla="*/ 83832 w 2232019"/>
                <a:gd name="connsiteY1" fmla="*/ 0 h 502983"/>
                <a:gd name="connsiteX2" fmla="*/ 2148187 w 2232019"/>
                <a:gd name="connsiteY2" fmla="*/ 0 h 502983"/>
                <a:gd name="connsiteX3" fmla="*/ 2232019 w 2232019"/>
                <a:gd name="connsiteY3" fmla="*/ 83832 h 502983"/>
                <a:gd name="connsiteX4" fmla="*/ 2232019 w 2232019"/>
                <a:gd name="connsiteY4" fmla="*/ 419151 h 502983"/>
                <a:gd name="connsiteX5" fmla="*/ 2148187 w 2232019"/>
                <a:gd name="connsiteY5" fmla="*/ 502983 h 502983"/>
                <a:gd name="connsiteX6" fmla="*/ 83832 w 2232019"/>
                <a:gd name="connsiteY6" fmla="*/ 502983 h 502983"/>
                <a:gd name="connsiteX7" fmla="*/ 0 w 2232019"/>
                <a:gd name="connsiteY7" fmla="*/ 419151 h 502983"/>
                <a:gd name="connsiteX8" fmla="*/ 0 w 2232019"/>
                <a:gd name="connsiteY8" fmla="*/ 83832 h 502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2019" h="502983">
                  <a:moveTo>
                    <a:pt x="0" y="83832"/>
                  </a:moveTo>
                  <a:cubicBezTo>
                    <a:pt x="0" y="37533"/>
                    <a:pt x="37533" y="0"/>
                    <a:pt x="83832" y="0"/>
                  </a:cubicBezTo>
                  <a:lnTo>
                    <a:pt x="2148187" y="0"/>
                  </a:lnTo>
                  <a:cubicBezTo>
                    <a:pt x="2194486" y="0"/>
                    <a:pt x="2232019" y="37533"/>
                    <a:pt x="2232019" y="83832"/>
                  </a:cubicBezTo>
                  <a:lnTo>
                    <a:pt x="2232019" y="419151"/>
                  </a:lnTo>
                  <a:cubicBezTo>
                    <a:pt x="2232019" y="465450"/>
                    <a:pt x="2194486" y="502983"/>
                    <a:pt x="2148187" y="502983"/>
                  </a:cubicBezTo>
                  <a:lnTo>
                    <a:pt x="83832" y="502983"/>
                  </a:lnTo>
                  <a:cubicBezTo>
                    <a:pt x="37533" y="502983"/>
                    <a:pt x="0" y="465450"/>
                    <a:pt x="0" y="419151"/>
                  </a:cubicBezTo>
                  <a:lnTo>
                    <a:pt x="0" y="8383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46474" tIns="85514" rIns="146474" bIns="85514" spcCol="1270" anchor="ctr"/>
            <a:lstStyle/>
            <a:p>
              <a:pPr algn="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2009</a:t>
              </a:r>
              <a:endParaRPr lang="ru-RU" sz="32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2564962" y="3644881"/>
              <a:ext cx="6327517" cy="455892"/>
            </a:xfrm>
            <a:custGeom>
              <a:avLst/>
              <a:gdLst>
                <a:gd name="connsiteX0" fmla="*/ 75986 w 455904"/>
                <a:gd name="connsiteY0" fmla="*/ 0 h 6328090"/>
                <a:gd name="connsiteX1" fmla="*/ 379918 w 455904"/>
                <a:gd name="connsiteY1" fmla="*/ 0 h 6328090"/>
                <a:gd name="connsiteX2" fmla="*/ 455904 w 455904"/>
                <a:gd name="connsiteY2" fmla="*/ 75986 h 6328090"/>
                <a:gd name="connsiteX3" fmla="*/ 455904 w 455904"/>
                <a:gd name="connsiteY3" fmla="*/ 6328090 h 6328090"/>
                <a:gd name="connsiteX4" fmla="*/ 455904 w 455904"/>
                <a:gd name="connsiteY4" fmla="*/ 6328090 h 6328090"/>
                <a:gd name="connsiteX5" fmla="*/ 0 w 455904"/>
                <a:gd name="connsiteY5" fmla="*/ 6328090 h 6328090"/>
                <a:gd name="connsiteX6" fmla="*/ 0 w 455904"/>
                <a:gd name="connsiteY6" fmla="*/ 6328090 h 6328090"/>
                <a:gd name="connsiteX7" fmla="*/ 0 w 455904"/>
                <a:gd name="connsiteY7" fmla="*/ 75986 h 6328090"/>
                <a:gd name="connsiteX8" fmla="*/ 75986 w 455904"/>
                <a:gd name="connsiteY8" fmla="*/ 0 h 63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5904" h="6328090">
                  <a:moveTo>
                    <a:pt x="455904" y="1054714"/>
                  </a:moveTo>
                  <a:lnTo>
                    <a:pt x="455904" y="5273376"/>
                  </a:lnTo>
                  <a:cubicBezTo>
                    <a:pt x="455904" y="5855876"/>
                    <a:pt x="453453" y="6328083"/>
                    <a:pt x="450430" y="6328083"/>
                  </a:cubicBezTo>
                  <a:lnTo>
                    <a:pt x="0" y="6328083"/>
                  </a:lnTo>
                  <a:lnTo>
                    <a:pt x="0" y="6328083"/>
                  </a:lnTo>
                  <a:lnTo>
                    <a:pt x="0" y="7"/>
                  </a:lnTo>
                  <a:lnTo>
                    <a:pt x="0" y="7"/>
                  </a:lnTo>
                  <a:lnTo>
                    <a:pt x="450430" y="7"/>
                  </a:lnTo>
                  <a:cubicBezTo>
                    <a:pt x="453453" y="7"/>
                    <a:pt x="455904" y="472214"/>
                    <a:pt x="455904" y="1054714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1" tIns="146079" rIns="269904" bIns="146082" spcCol="1270" anchor="ctr"/>
            <a:lstStyle/>
            <a:p>
              <a:pPr marL="0" lvl="1" defTabSz="7112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ru-RU" sz="1700" b="1" dirty="0">
                  <a:solidFill>
                    <a:schemeClr val="accent5">
                      <a:lumMod val="75000"/>
                    </a:schemeClr>
                  </a:solidFill>
                </a:rPr>
                <a:t>Математика, Русский язык, Экономика, </a:t>
              </a:r>
              <a:br>
                <a:rPr lang="ru-RU" sz="1700" b="1" dirty="0">
                  <a:solidFill>
                    <a:schemeClr val="accent5">
                      <a:lumMod val="75000"/>
                    </a:schemeClr>
                  </a:solidFill>
                </a:rPr>
              </a:br>
              <a:r>
                <a:rPr lang="ru-RU" sz="1700" b="1" dirty="0">
                  <a:solidFill>
                    <a:schemeClr val="accent5">
                      <a:lumMod val="75000"/>
                    </a:schemeClr>
                  </a:solidFill>
                </a:rPr>
                <a:t>Английский язык, Информатика, Обществознание</a:t>
              </a: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323504" y="3621778"/>
              <a:ext cx="2231934" cy="502097"/>
            </a:xfrm>
            <a:custGeom>
              <a:avLst/>
              <a:gdLst>
                <a:gd name="connsiteX0" fmla="*/ 0 w 2232019"/>
                <a:gd name="connsiteY0" fmla="*/ 83832 h 502983"/>
                <a:gd name="connsiteX1" fmla="*/ 83832 w 2232019"/>
                <a:gd name="connsiteY1" fmla="*/ 0 h 502983"/>
                <a:gd name="connsiteX2" fmla="*/ 2148187 w 2232019"/>
                <a:gd name="connsiteY2" fmla="*/ 0 h 502983"/>
                <a:gd name="connsiteX3" fmla="*/ 2232019 w 2232019"/>
                <a:gd name="connsiteY3" fmla="*/ 83832 h 502983"/>
                <a:gd name="connsiteX4" fmla="*/ 2232019 w 2232019"/>
                <a:gd name="connsiteY4" fmla="*/ 419151 h 502983"/>
                <a:gd name="connsiteX5" fmla="*/ 2148187 w 2232019"/>
                <a:gd name="connsiteY5" fmla="*/ 502983 h 502983"/>
                <a:gd name="connsiteX6" fmla="*/ 83832 w 2232019"/>
                <a:gd name="connsiteY6" fmla="*/ 502983 h 502983"/>
                <a:gd name="connsiteX7" fmla="*/ 0 w 2232019"/>
                <a:gd name="connsiteY7" fmla="*/ 419151 h 502983"/>
                <a:gd name="connsiteX8" fmla="*/ 0 w 2232019"/>
                <a:gd name="connsiteY8" fmla="*/ 83832 h 502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2019" h="502983">
                  <a:moveTo>
                    <a:pt x="0" y="83832"/>
                  </a:moveTo>
                  <a:cubicBezTo>
                    <a:pt x="0" y="37533"/>
                    <a:pt x="37533" y="0"/>
                    <a:pt x="83832" y="0"/>
                  </a:cubicBezTo>
                  <a:lnTo>
                    <a:pt x="2148187" y="0"/>
                  </a:lnTo>
                  <a:cubicBezTo>
                    <a:pt x="2194486" y="0"/>
                    <a:pt x="2232019" y="37533"/>
                    <a:pt x="2232019" y="83832"/>
                  </a:cubicBezTo>
                  <a:lnTo>
                    <a:pt x="2232019" y="419151"/>
                  </a:lnTo>
                  <a:cubicBezTo>
                    <a:pt x="2232019" y="465450"/>
                    <a:pt x="2194486" y="502983"/>
                    <a:pt x="2148187" y="502983"/>
                  </a:cubicBezTo>
                  <a:lnTo>
                    <a:pt x="83832" y="502983"/>
                  </a:lnTo>
                  <a:cubicBezTo>
                    <a:pt x="37533" y="502983"/>
                    <a:pt x="0" y="465450"/>
                    <a:pt x="0" y="419151"/>
                  </a:cubicBezTo>
                  <a:lnTo>
                    <a:pt x="0" y="8383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46474" tIns="85514" rIns="146474" bIns="85514" spcCol="1270" anchor="ctr"/>
            <a:lstStyle/>
            <a:p>
              <a:pPr algn="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2010</a:t>
              </a:r>
              <a:endParaRPr lang="ru-RU" sz="32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2564962" y="4173161"/>
              <a:ext cx="6327517" cy="455892"/>
            </a:xfrm>
            <a:custGeom>
              <a:avLst/>
              <a:gdLst>
                <a:gd name="connsiteX0" fmla="*/ 75986 w 455904"/>
                <a:gd name="connsiteY0" fmla="*/ 0 h 6328090"/>
                <a:gd name="connsiteX1" fmla="*/ 379918 w 455904"/>
                <a:gd name="connsiteY1" fmla="*/ 0 h 6328090"/>
                <a:gd name="connsiteX2" fmla="*/ 455904 w 455904"/>
                <a:gd name="connsiteY2" fmla="*/ 75986 h 6328090"/>
                <a:gd name="connsiteX3" fmla="*/ 455904 w 455904"/>
                <a:gd name="connsiteY3" fmla="*/ 6328090 h 6328090"/>
                <a:gd name="connsiteX4" fmla="*/ 455904 w 455904"/>
                <a:gd name="connsiteY4" fmla="*/ 6328090 h 6328090"/>
                <a:gd name="connsiteX5" fmla="*/ 0 w 455904"/>
                <a:gd name="connsiteY5" fmla="*/ 6328090 h 6328090"/>
                <a:gd name="connsiteX6" fmla="*/ 0 w 455904"/>
                <a:gd name="connsiteY6" fmla="*/ 6328090 h 6328090"/>
                <a:gd name="connsiteX7" fmla="*/ 0 w 455904"/>
                <a:gd name="connsiteY7" fmla="*/ 75986 h 6328090"/>
                <a:gd name="connsiteX8" fmla="*/ 75986 w 455904"/>
                <a:gd name="connsiteY8" fmla="*/ 0 h 63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5904" h="6328090">
                  <a:moveTo>
                    <a:pt x="455904" y="1054714"/>
                  </a:moveTo>
                  <a:lnTo>
                    <a:pt x="455904" y="5273376"/>
                  </a:lnTo>
                  <a:cubicBezTo>
                    <a:pt x="455904" y="5855876"/>
                    <a:pt x="453453" y="6328083"/>
                    <a:pt x="450430" y="6328083"/>
                  </a:cubicBezTo>
                  <a:lnTo>
                    <a:pt x="0" y="6328083"/>
                  </a:lnTo>
                  <a:lnTo>
                    <a:pt x="0" y="6328083"/>
                  </a:lnTo>
                  <a:lnTo>
                    <a:pt x="0" y="7"/>
                  </a:lnTo>
                  <a:lnTo>
                    <a:pt x="0" y="7"/>
                  </a:lnTo>
                  <a:lnTo>
                    <a:pt x="450430" y="7"/>
                  </a:lnTo>
                  <a:cubicBezTo>
                    <a:pt x="453453" y="7"/>
                    <a:pt x="455904" y="472214"/>
                    <a:pt x="455904" y="1054714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1" tIns="146079" rIns="269904" bIns="146082" spcCol="1270" anchor="ctr"/>
            <a:lstStyle/>
            <a:p>
              <a:pPr marL="0" lvl="1" defTabSz="7112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ru-RU" sz="1700" b="1" dirty="0">
                  <a:solidFill>
                    <a:schemeClr val="accent5">
                      <a:lumMod val="75000"/>
                    </a:schemeClr>
                  </a:solidFill>
                </a:rPr>
                <a:t>Математика, Английский язык, Химия, Физика, Биология, Информатика</a:t>
              </a: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323504" y="4150059"/>
              <a:ext cx="2231934" cy="502097"/>
            </a:xfrm>
            <a:custGeom>
              <a:avLst/>
              <a:gdLst>
                <a:gd name="connsiteX0" fmla="*/ 0 w 2232019"/>
                <a:gd name="connsiteY0" fmla="*/ 83832 h 502983"/>
                <a:gd name="connsiteX1" fmla="*/ 83832 w 2232019"/>
                <a:gd name="connsiteY1" fmla="*/ 0 h 502983"/>
                <a:gd name="connsiteX2" fmla="*/ 2148187 w 2232019"/>
                <a:gd name="connsiteY2" fmla="*/ 0 h 502983"/>
                <a:gd name="connsiteX3" fmla="*/ 2232019 w 2232019"/>
                <a:gd name="connsiteY3" fmla="*/ 83832 h 502983"/>
                <a:gd name="connsiteX4" fmla="*/ 2232019 w 2232019"/>
                <a:gd name="connsiteY4" fmla="*/ 419151 h 502983"/>
                <a:gd name="connsiteX5" fmla="*/ 2148187 w 2232019"/>
                <a:gd name="connsiteY5" fmla="*/ 502983 h 502983"/>
                <a:gd name="connsiteX6" fmla="*/ 83832 w 2232019"/>
                <a:gd name="connsiteY6" fmla="*/ 502983 h 502983"/>
                <a:gd name="connsiteX7" fmla="*/ 0 w 2232019"/>
                <a:gd name="connsiteY7" fmla="*/ 419151 h 502983"/>
                <a:gd name="connsiteX8" fmla="*/ 0 w 2232019"/>
                <a:gd name="connsiteY8" fmla="*/ 83832 h 502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2019" h="502983">
                  <a:moveTo>
                    <a:pt x="0" y="83832"/>
                  </a:moveTo>
                  <a:cubicBezTo>
                    <a:pt x="0" y="37533"/>
                    <a:pt x="37533" y="0"/>
                    <a:pt x="83832" y="0"/>
                  </a:cubicBezTo>
                  <a:lnTo>
                    <a:pt x="2148187" y="0"/>
                  </a:lnTo>
                  <a:cubicBezTo>
                    <a:pt x="2194486" y="0"/>
                    <a:pt x="2232019" y="37533"/>
                    <a:pt x="2232019" y="83832"/>
                  </a:cubicBezTo>
                  <a:lnTo>
                    <a:pt x="2232019" y="419151"/>
                  </a:lnTo>
                  <a:cubicBezTo>
                    <a:pt x="2232019" y="465450"/>
                    <a:pt x="2194486" y="502983"/>
                    <a:pt x="2148187" y="502983"/>
                  </a:cubicBezTo>
                  <a:lnTo>
                    <a:pt x="83832" y="502983"/>
                  </a:lnTo>
                  <a:cubicBezTo>
                    <a:pt x="37533" y="502983"/>
                    <a:pt x="0" y="465450"/>
                    <a:pt x="0" y="419151"/>
                  </a:cubicBezTo>
                  <a:lnTo>
                    <a:pt x="0" y="8383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46474" tIns="85514" rIns="146474" bIns="85514" spcCol="1270" anchor="ctr"/>
            <a:lstStyle/>
            <a:p>
              <a:pPr algn="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200" b="1" dirty="0">
                  <a:solidFill>
                    <a:schemeClr val="accent5">
                      <a:lumMod val="75000"/>
                    </a:schemeClr>
                  </a:solidFill>
                </a:rPr>
                <a:t>2011 – 2012</a:t>
              </a: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2564962" y="4701442"/>
              <a:ext cx="6327517" cy="455892"/>
            </a:xfrm>
            <a:custGeom>
              <a:avLst/>
              <a:gdLst>
                <a:gd name="connsiteX0" fmla="*/ 75986 w 455904"/>
                <a:gd name="connsiteY0" fmla="*/ 0 h 6328090"/>
                <a:gd name="connsiteX1" fmla="*/ 379918 w 455904"/>
                <a:gd name="connsiteY1" fmla="*/ 0 h 6328090"/>
                <a:gd name="connsiteX2" fmla="*/ 455904 w 455904"/>
                <a:gd name="connsiteY2" fmla="*/ 75986 h 6328090"/>
                <a:gd name="connsiteX3" fmla="*/ 455904 w 455904"/>
                <a:gd name="connsiteY3" fmla="*/ 6328090 h 6328090"/>
                <a:gd name="connsiteX4" fmla="*/ 455904 w 455904"/>
                <a:gd name="connsiteY4" fmla="*/ 6328090 h 6328090"/>
                <a:gd name="connsiteX5" fmla="*/ 0 w 455904"/>
                <a:gd name="connsiteY5" fmla="*/ 6328090 h 6328090"/>
                <a:gd name="connsiteX6" fmla="*/ 0 w 455904"/>
                <a:gd name="connsiteY6" fmla="*/ 6328090 h 6328090"/>
                <a:gd name="connsiteX7" fmla="*/ 0 w 455904"/>
                <a:gd name="connsiteY7" fmla="*/ 75986 h 6328090"/>
                <a:gd name="connsiteX8" fmla="*/ 75986 w 455904"/>
                <a:gd name="connsiteY8" fmla="*/ 0 h 63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5904" h="6328090">
                  <a:moveTo>
                    <a:pt x="455904" y="1054714"/>
                  </a:moveTo>
                  <a:lnTo>
                    <a:pt x="455904" y="5273376"/>
                  </a:lnTo>
                  <a:cubicBezTo>
                    <a:pt x="455904" y="5855876"/>
                    <a:pt x="453453" y="6328083"/>
                    <a:pt x="450430" y="6328083"/>
                  </a:cubicBezTo>
                  <a:lnTo>
                    <a:pt x="0" y="6328083"/>
                  </a:lnTo>
                  <a:lnTo>
                    <a:pt x="0" y="6328083"/>
                  </a:lnTo>
                  <a:lnTo>
                    <a:pt x="0" y="7"/>
                  </a:lnTo>
                  <a:lnTo>
                    <a:pt x="0" y="7"/>
                  </a:lnTo>
                  <a:lnTo>
                    <a:pt x="450430" y="7"/>
                  </a:lnTo>
                  <a:cubicBezTo>
                    <a:pt x="453453" y="7"/>
                    <a:pt x="455904" y="472214"/>
                    <a:pt x="455904" y="1054714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1" tIns="146079" rIns="269904" bIns="146082" spcCol="1270" anchor="ctr"/>
            <a:lstStyle/>
            <a:p>
              <a:pPr marL="0" lvl="1" defTabSz="7112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ru-RU" sz="1700" b="1" dirty="0">
                  <a:solidFill>
                    <a:schemeClr val="accent5">
                      <a:lumMod val="75000"/>
                    </a:schemeClr>
                  </a:solidFill>
                </a:rPr>
                <a:t>Математика, Английский язык, Химия, Физика, Биология, Информатика, Обществознание, История</a:t>
              </a: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323504" y="4667558"/>
              <a:ext cx="2231934" cy="503637"/>
            </a:xfrm>
            <a:custGeom>
              <a:avLst/>
              <a:gdLst>
                <a:gd name="connsiteX0" fmla="*/ 0 w 2232019"/>
                <a:gd name="connsiteY0" fmla="*/ 83832 h 502983"/>
                <a:gd name="connsiteX1" fmla="*/ 83832 w 2232019"/>
                <a:gd name="connsiteY1" fmla="*/ 0 h 502983"/>
                <a:gd name="connsiteX2" fmla="*/ 2148187 w 2232019"/>
                <a:gd name="connsiteY2" fmla="*/ 0 h 502983"/>
                <a:gd name="connsiteX3" fmla="*/ 2232019 w 2232019"/>
                <a:gd name="connsiteY3" fmla="*/ 83832 h 502983"/>
                <a:gd name="connsiteX4" fmla="*/ 2232019 w 2232019"/>
                <a:gd name="connsiteY4" fmla="*/ 419151 h 502983"/>
                <a:gd name="connsiteX5" fmla="*/ 2148187 w 2232019"/>
                <a:gd name="connsiteY5" fmla="*/ 502983 h 502983"/>
                <a:gd name="connsiteX6" fmla="*/ 83832 w 2232019"/>
                <a:gd name="connsiteY6" fmla="*/ 502983 h 502983"/>
                <a:gd name="connsiteX7" fmla="*/ 0 w 2232019"/>
                <a:gd name="connsiteY7" fmla="*/ 419151 h 502983"/>
                <a:gd name="connsiteX8" fmla="*/ 0 w 2232019"/>
                <a:gd name="connsiteY8" fmla="*/ 83832 h 502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2019" h="502983">
                  <a:moveTo>
                    <a:pt x="0" y="83832"/>
                  </a:moveTo>
                  <a:cubicBezTo>
                    <a:pt x="0" y="37533"/>
                    <a:pt x="37533" y="0"/>
                    <a:pt x="83832" y="0"/>
                  </a:cubicBezTo>
                  <a:lnTo>
                    <a:pt x="2148187" y="0"/>
                  </a:lnTo>
                  <a:cubicBezTo>
                    <a:pt x="2194486" y="0"/>
                    <a:pt x="2232019" y="37533"/>
                    <a:pt x="2232019" y="83832"/>
                  </a:cubicBezTo>
                  <a:lnTo>
                    <a:pt x="2232019" y="419151"/>
                  </a:lnTo>
                  <a:cubicBezTo>
                    <a:pt x="2232019" y="465450"/>
                    <a:pt x="2194486" y="502983"/>
                    <a:pt x="2148187" y="502983"/>
                  </a:cubicBezTo>
                  <a:lnTo>
                    <a:pt x="83832" y="502983"/>
                  </a:lnTo>
                  <a:cubicBezTo>
                    <a:pt x="37533" y="502983"/>
                    <a:pt x="0" y="465450"/>
                    <a:pt x="0" y="419151"/>
                  </a:cubicBezTo>
                  <a:lnTo>
                    <a:pt x="0" y="8383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46474" tIns="85514" rIns="146474" bIns="85514" spcCol="1270" anchor="ctr"/>
            <a:lstStyle/>
            <a:p>
              <a:pPr algn="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201</a:t>
              </a:r>
              <a:r>
                <a:rPr lang="ru-RU" sz="3200" b="1" dirty="0">
                  <a:solidFill>
                    <a:schemeClr val="accent5">
                      <a:lumMod val="75000"/>
                    </a:schemeClr>
                  </a:solidFill>
                </a:rPr>
                <a:t>3</a:t>
              </a:r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2564962" y="5229722"/>
              <a:ext cx="6327517" cy="455892"/>
            </a:xfrm>
            <a:custGeom>
              <a:avLst/>
              <a:gdLst>
                <a:gd name="connsiteX0" fmla="*/ 75986 w 455904"/>
                <a:gd name="connsiteY0" fmla="*/ 0 h 6328090"/>
                <a:gd name="connsiteX1" fmla="*/ 379918 w 455904"/>
                <a:gd name="connsiteY1" fmla="*/ 0 h 6328090"/>
                <a:gd name="connsiteX2" fmla="*/ 455904 w 455904"/>
                <a:gd name="connsiteY2" fmla="*/ 75986 h 6328090"/>
                <a:gd name="connsiteX3" fmla="*/ 455904 w 455904"/>
                <a:gd name="connsiteY3" fmla="*/ 6328090 h 6328090"/>
                <a:gd name="connsiteX4" fmla="*/ 455904 w 455904"/>
                <a:gd name="connsiteY4" fmla="*/ 6328090 h 6328090"/>
                <a:gd name="connsiteX5" fmla="*/ 0 w 455904"/>
                <a:gd name="connsiteY5" fmla="*/ 6328090 h 6328090"/>
                <a:gd name="connsiteX6" fmla="*/ 0 w 455904"/>
                <a:gd name="connsiteY6" fmla="*/ 6328090 h 6328090"/>
                <a:gd name="connsiteX7" fmla="*/ 0 w 455904"/>
                <a:gd name="connsiteY7" fmla="*/ 75986 h 6328090"/>
                <a:gd name="connsiteX8" fmla="*/ 75986 w 455904"/>
                <a:gd name="connsiteY8" fmla="*/ 0 h 63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5904" h="6328090">
                  <a:moveTo>
                    <a:pt x="455904" y="1054714"/>
                  </a:moveTo>
                  <a:lnTo>
                    <a:pt x="455904" y="5273376"/>
                  </a:lnTo>
                  <a:cubicBezTo>
                    <a:pt x="455904" y="5855876"/>
                    <a:pt x="453453" y="6328083"/>
                    <a:pt x="450430" y="6328083"/>
                  </a:cubicBezTo>
                  <a:lnTo>
                    <a:pt x="0" y="6328083"/>
                  </a:lnTo>
                  <a:lnTo>
                    <a:pt x="0" y="6328083"/>
                  </a:lnTo>
                  <a:lnTo>
                    <a:pt x="0" y="7"/>
                  </a:lnTo>
                  <a:lnTo>
                    <a:pt x="0" y="7"/>
                  </a:lnTo>
                  <a:lnTo>
                    <a:pt x="450430" y="7"/>
                  </a:lnTo>
                  <a:cubicBezTo>
                    <a:pt x="453453" y="7"/>
                    <a:pt x="455904" y="472214"/>
                    <a:pt x="455904" y="1054714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1" tIns="146079" rIns="269904" bIns="146082" spcCol="1270" anchor="ctr"/>
            <a:lstStyle/>
            <a:p>
              <a:pPr marL="0" lvl="1" defTabSz="7112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ru-RU" sz="1700" b="1" dirty="0">
                  <a:solidFill>
                    <a:schemeClr val="accent5">
                      <a:lumMod val="75000"/>
                    </a:schemeClr>
                  </a:solidFill>
                </a:rPr>
                <a:t>Математика, Английский язык, Химия, Физика, Биология, Информатика, Обществознание</a:t>
              </a:r>
              <a:endParaRPr lang="ru-RU" sz="17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323504" y="5206620"/>
              <a:ext cx="2231934" cy="502097"/>
            </a:xfrm>
            <a:custGeom>
              <a:avLst/>
              <a:gdLst>
                <a:gd name="connsiteX0" fmla="*/ 0 w 2232019"/>
                <a:gd name="connsiteY0" fmla="*/ 83832 h 502983"/>
                <a:gd name="connsiteX1" fmla="*/ 83832 w 2232019"/>
                <a:gd name="connsiteY1" fmla="*/ 0 h 502983"/>
                <a:gd name="connsiteX2" fmla="*/ 2148187 w 2232019"/>
                <a:gd name="connsiteY2" fmla="*/ 0 h 502983"/>
                <a:gd name="connsiteX3" fmla="*/ 2232019 w 2232019"/>
                <a:gd name="connsiteY3" fmla="*/ 83832 h 502983"/>
                <a:gd name="connsiteX4" fmla="*/ 2232019 w 2232019"/>
                <a:gd name="connsiteY4" fmla="*/ 419151 h 502983"/>
                <a:gd name="connsiteX5" fmla="*/ 2148187 w 2232019"/>
                <a:gd name="connsiteY5" fmla="*/ 502983 h 502983"/>
                <a:gd name="connsiteX6" fmla="*/ 83832 w 2232019"/>
                <a:gd name="connsiteY6" fmla="*/ 502983 h 502983"/>
                <a:gd name="connsiteX7" fmla="*/ 0 w 2232019"/>
                <a:gd name="connsiteY7" fmla="*/ 419151 h 502983"/>
                <a:gd name="connsiteX8" fmla="*/ 0 w 2232019"/>
                <a:gd name="connsiteY8" fmla="*/ 83832 h 502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2019" h="502983">
                  <a:moveTo>
                    <a:pt x="0" y="83832"/>
                  </a:moveTo>
                  <a:cubicBezTo>
                    <a:pt x="0" y="37533"/>
                    <a:pt x="37533" y="0"/>
                    <a:pt x="83832" y="0"/>
                  </a:cubicBezTo>
                  <a:lnTo>
                    <a:pt x="2148187" y="0"/>
                  </a:lnTo>
                  <a:cubicBezTo>
                    <a:pt x="2194486" y="0"/>
                    <a:pt x="2232019" y="37533"/>
                    <a:pt x="2232019" y="83832"/>
                  </a:cubicBezTo>
                  <a:lnTo>
                    <a:pt x="2232019" y="419151"/>
                  </a:lnTo>
                  <a:cubicBezTo>
                    <a:pt x="2232019" y="465450"/>
                    <a:pt x="2194486" y="502983"/>
                    <a:pt x="2148187" y="502983"/>
                  </a:cubicBezTo>
                  <a:lnTo>
                    <a:pt x="83832" y="502983"/>
                  </a:lnTo>
                  <a:cubicBezTo>
                    <a:pt x="37533" y="502983"/>
                    <a:pt x="0" y="465450"/>
                    <a:pt x="0" y="419151"/>
                  </a:cubicBezTo>
                  <a:lnTo>
                    <a:pt x="0" y="8383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46474" tIns="85514" rIns="146474" bIns="85514" spcCol="1270" anchor="ctr"/>
            <a:lstStyle/>
            <a:p>
              <a:pPr algn="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201</a:t>
              </a:r>
              <a:r>
                <a:rPr lang="ru-RU" sz="3200" b="1" dirty="0" smtClean="0">
                  <a:solidFill>
                    <a:schemeClr val="accent5">
                      <a:lumMod val="75000"/>
                    </a:schemeClr>
                  </a:solidFill>
                </a:rPr>
                <a:t>4</a:t>
              </a:r>
              <a:endParaRPr lang="ru-RU" sz="32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2564962" y="5758003"/>
              <a:ext cx="6327517" cy="455892"/>
            </a:xfrm>
            <a:custGeom>
              <a:avLst/>
              <a:gdLst>
                <a:gd name="connsiteX0" fmla="*/ 75986 w 455904"/>
                <a:gd name="connsiteY0" fmla="*/ 0 h 6328090"/>
                <a:gd name="connsiteX1" fmla="*/ 379918 w 455904"/>
                <a:gd name="connsiteY1" fmla="*/ 0 h 6328090"/>
                <a:gd name="connsiteX2" fmla="*/ 455904 w 455904"/>
                <a:gd name="connsiteY2" fmla="*/ 75986 h 6328090"/>
                <a:gd name="connsiteX3" fmla="*/ 455904 w 455904"/>
                <a:gd name="connsiteY3" fmla="*/ 6328090 h 6328090"/>
                <a:gd name="connsiteX4" fmla="*/ 455904 w 455904"/>
                <a:gd name="connsiteY4" fmla="*/ 6328090 h 6328090"/>
                <a:gd name="connsiteX5" fmla="*/ 0 w 455904"/>
                <a:gd name="connsiteY5" fmla="*/ 6328090 h 6328090"/>
                <a:gd name="connsiteX6" fmla="*/ 0 w 455904"/>
                <a:gd name="connsiteY6" fmla="*/ 6328090 h 6328090"/>
                <a:gd name="connsiteX7" fmla="*/ 0 w 455904"/>
                <a:gd name="connsiteY7" fmla="*/ 75986 h 6328090"/>
                <a:gd name="connsiteX8" fmla="*/ 75986 w 455904"/>
                <a:gd name="connsiteY8" fmla="*/ 0 h 63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5904" h="6328090">
                  <a:moveTo>
                    <a:pt x="455904" y="1054714"/>
                  </a:moveTo>
                  <a:lnTo>
                    <a:pt x="455904" y="5273376"/>
                  </a:lnTo>
                  <a:cubicBezTo>
                    <a:pt x="455904" y="5855876"/>
                    <a:pt x="453453" y="6328083"/>
                    <a:pt x="450430" y="6328083"/>
                  </a:cubicBezTo>
                  <a:lnTo>
                    <a:pt x="0" y="6328083"/>
                  </a:lnTo>
                  <a:lnTo>
                    <a:pt x="0" y="6328083"/>
                  </a:lnTo>
                  <a:lnTo>
                    <a:pt x="0" y="7"/>
                  </a:lnTo>
                  <a:lnTo>
                    <a:pt x="0" y="7"/>
                  </a:lnTo>
                  <a:lnTo>
                    <a:pt x="450430" y="7"/>
                  </a:lnTo>
                  <a:cubicBezTo>
                    <a:pt x="453453" y="7"/>
                    <a:pt x="455904" y="472214"/>
                    <a:pt x="455904" y="1054714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1" tIns="146080" rIns="269904" bIns="146081" spcCol="1270" anchor="ctr"/>
            <a:lstStyle/>
            <a:p>
              <a:pPr marL="0" lvl="1" defTabSz="7112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ru-RU" sz="1700" b="1" dirty="0">
                  <a:solidFill>
                    <a:schemeClr val="accent5">
                      <a:lumMod val="75000"/>
                    </a:schemeClr>
                  </a:solidFill>
                </a:rPr>
                <a:t>Математика, Русский язык, Английский язык, Информатика, Обществознание, Химия, Физика, Биология</a:t>
              </a:r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323504" y="5733360"/>
              <a:ext cx="2231934" cy="503637"/>
            </a:xfrm>
            <a:custGeom>
              <a:avLst/>
              <a:gdLst>
                <a:gd name="connsiteX0" fmla="*/ 0 w 2232019"/>
                <a:gd name="connsiteY0" fmla="*/ 83832 h 502983"/>
                <a:gd name="connsiteX1" fmla="*/ 83832 w 2232019"/>
                <a:gd name="connsiteY1" fmla="*/ 0 h 502983"/>
                <a:gd name="connsiteX2" fmla="*/ 2148187 w 2232019"/>
                <a:gd name="connsiteY2" fmla="*/ 0 h 502983"/>
                <a:gd name="connsiteX3" fmla="*/ 2232019 w 2232019"/>
                <a:gd name="connsiteY3" fmla="*/ 83832 h 502983"/>
                <a:gd name="connsiteX4" fmla="*/ 2232019 w 2232019"/>
                <a:gd name="connsiteY4" fmla="*/ 419151 h 502983"/>
                <a:gd name="connsiteX5" fmla="*/ 2148187 w 2232019"/>
                <a:gd name="connsiteY5" fmla="*/ 502983 h 502983"/>
                <a:gd name="connsiteX6" fmla="*/ 83832 w 2232019"/>
                <a:gd name="connsiteY6" fmla="*/ 502983 h 502983"/>
                <a:gd name="connsiteX7" fmla="*/ 0 w 2232019"/>
                <a:gd name="connsiteY7" fmla="*/ 419151 h 502983"/>
                <a:gd name="connsiteX8" fmla="*/ 0 w 2232019"/>
                <a:gd name="connsiteY8" fmla="*/ 83832 h 502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2019" h="502983">
                  <a:moveTo>
                    <a:pt x="0" y="83832"/>
                  </a:moveTo>
                  <a:cubicBezTo>
                    <a:pt x="0" y="37533"/>
                    <a:pt x="37533" y="0"/>
                    <a:pt x="83832" y="0"/>
                  </a:cubicBezTo>
                  <a:lnTo>
                    <a:pt x="2148187" y="0"/>
                  </a:lnTo>
                  <a:cubicBezTo>
                    <a:pt x="2194486" y="0"/>
                    <a:pt x="2232019" y="37533"/>
                    <a:pt x="2232019" y="83832"/>
                  </a:cubicBezTo>
                  <a:lnTo>
                    <a:pt x="2232019" y="419151"/>
                  </a:lnTo>
                  <a:cubicBezTo>
                    <a:pt x="2232019" y="465450"/>
                    <a:pt x="2194486" y="502983"/>
                    <a:pt x="2148187" y="502983"/>
                  </a:cubicBezTo>
                  <a:lnTo>
                    <a:pt x="83832" y="502983"/>
                  </a:lnTo>
                  <a:cubicBezTo>
                    <a:pt x="37533" y="502983"/>
                    <a:pt x="0" y="465450"/>
                    <a:pt x="0" y="419151"/>
                  </a:cubicBezTo>
                  <a:lnTo>
                    <a:pt x="0" y="8383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46474" tIns="85514" rIns="146474" bIns="85514" spcCol="1270" anchor="ctr"/>
            <a:lstStyle/>
            <a:p>
              <a:pPr algn="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200" b="1" dirty="0">
                  <a:solidFill>
                    <a:schemeClr val="accent5">
                      <a:lumMod val="75000"/>
                    </a:schemeClr>
                  </a:solidFill>
                </a:rPr>
                <a:t>2015 – 2017</a:t>
              </a:r>
            </a:p>
          </p:txBody>
        </p:sp>
      </p:grpSp>
      <p:sp>
        <p:nvSpPr>
          <p:cNvPr id="18437" name="TextBox 10"/>
          <p:cNvSpPr txBox="1">
            <a:spLocks noChangeArrowheads="1"/>
          </p:cNvSpPr>
          <p:nvPr/>
        </p:nvSpPr>
        <p:spPr bwMode="auto">
          <a:xfrm>
            <a:off x="336550" y="6413500"/>
            <a:ext cx="8677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000" b="1" dirty="0">
                <a:solidFill>
                  <a:schemeClr val="tx1"/>
                </a:solidFill>
                <a:latin typeface="Arial" charset="0"/>
              </a:rPr>
              <a:t>*В 2014 г. Олимпиада </a:t>
            </a:r>
            <a:r>
              <a:rPr kumimoji="0" lang="ru-RU" altLang="ru-RU" sz="1000" b="1" dirty="0" smtClean="0">
                <a:solidFill>
                  <a:schemeClr val="tx1"/>
                </a:solidFill>
                <a:latin typeface="Arial" charset="0"/>
              </a:rPr>
              <a:t>впервые вышла </a:t>
            </a:r>
            <a:r>
              <a:rPr kumimoji="0" lang="ru-RU" altLang="ru-RU" sz="1000" b="1" dirty="0">
                <a:solidFill>
                  <a:schemeClr val="tx1"/>
                </a:solidFill>
                <a:latin typeface="Arial" charset="0"/>
              </a:rPr>
              <a:t>за границы Пермского региона, приняв в качестве участников педагогов из других регионов Российской Федерации (50 регионов) и стран СНГ (Армения, Азербайджан, Белоруссия, Кыргызстан, Казахстан).</a:t>
            </a:r>
          </a:p>
        </p:txBody>
      </p:sp>
      <p:sp>
        <p:nvSpPr>
          <p:cNvPr id="18438" name="TextBox 10"/>
          <p:cNvSpPr txBox="1">
            <a:spLocks noChangeArrowheads="1"/>
          </p:cNvSpPr>
          <p:nvPr/>
        </p:nvSpPr>
        <p:spPr bwMode="auto">
          <a:xfrm>
            <a:off x="250825" y="6205538"/>
            <a:ext cx="885666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000">
                <a:solidFill>
                  <a:srgbClr val="000000"/>
                </a:solidFill>
                <a:latin typeface="Arial" charset="0"/>
              </a:rPr>
              <a:t>___________________________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95288" y="2852738"/>
            <a:ext cx="849788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36550" y="3429000"/>
            <a:ext cx="84978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36550" y="3933825"/>
            <a:ext cx="84978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36550" y="4508500"/>
            <a:ext cx="84978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36550" y="5084763"/>
            <a:ext cx="84978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87338" y="5589588"/>
            <a:ext cx="849788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8"/>
          <a:stretch/>
        </p:blipFill>
        <p:spPr>
          <a:xfrm>
            <a:off x="1835696" y="2547063"/>
            <a:ext cx="5616624" cy="3869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04168" y="2780928"/>
            <a:ext cx="8424936" cy="3096344"/>
          </a:xfrm>
          <a:extLst>
            <a:ext uri="{FAA26D3D-D897-4be2-8F04-BA451C77F1D7}"/>
          </a:extLst>
        </p:spPr>
        <p:txBody>
          <a:bodyPr numCol="2" rtlCol="0">
            <a:normAutofit/>
          </a:bodyPr>
          <a:lstStyle/>
          <a:p>
            <a:pPr marL="0" indent="0" algn="ctr" eaLnBrk="1" fontAlgn="auto" hangingPunct="1">
              <a:lnSpc>
                <a:spcPct val="150000"/>
              </a:lnSpc>
              <a:spcAft>
                <a:spcPts val="0"/>
              </a:spcAft>
              <a:buFont typeface="Symbol" pitchFamily="18" charset="2"/>
              <a:buNone/>
              <a:defRPr/>
            </a:pPr>
            <a:r>
              <a:rPr kumimoji="0" lang="ru-RU" sz="3200" b="1" dirty="0" smtClean="0">
                <a:solidFill>
                  <a:srgbClr val="FF0000"/>
                </a:solidFill>
                <a:ea typeface="+mn-ea"/>
                <a:cs typeface="+mn-cs"/>
              </a:rPr>
              <a:t>Математика**</a:t>
            </a:r>
            <a:endParaRPr kumimoji="0" lang="ru-RU" sz="3200" b="1" dirty="0">
              <a:solidFill>
                <a:srgbClr val="FF0000"/>
              </a:solidFill>
              <a:ea typeface="+mn-ea"/>
              <a:cs typeface="+mn-cs"/>
            </a:endParaRPr>
          </a:p>
          <a:p>
            <a:pPr marL="0" indent="0" algn="ctr" eaLnBrk="1" fontAlgn="auto" hangingPunct="1">
              <a:lnSpc>
                <a:spcPct val="150000"/>
              </a:lnSpc>
              <a:spcAft>
                <a:spcPts val="0"/>
              </a:spcAft>
              <a:buFont typeface="Symbol" pitchFamily="18" charset="2"/>
              <a:buNone/>
              <a:defRPr/>
            </a:pPr>
            <a:r>
              <a:rPr kumimoji="0" lang="ru-RU" sz="3200" b="1" dirty="0" smtClean="0">
                <a:ea typeface="+mn-ea"/>
                <a:cs typeface="+mn-cs"/>
              </a:rPr>
              <a:t>Английский язык</a:t>
            </a:r>
          </a:p>
          <a:p>
            <a:pPr marL="0" indent="0" algn="ctr" eaLnBrk="1" fontAlgn="auto" hangingPunct="1">
              <a:lnSpc>
                <a:spcPct val="150000"/>
              </a:lnSpc>
              <a:spcAft>
                <a:spcPts val="0"/>
              </a:spcAft>
              <a:buFont typeface="Symbol" pitchFamily="18" charset="2"/>
              <a:buNone/>
              <a:defRPr/>
            </a:pPr>
            <a:r>
              <a:rPr kumimoji="0" lang="ru-RU" sz="2800" b="1" dirty="0" smtClean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>Химия/Физика/Биология*</a:t>
            </a:r>
            <a:endParaRPr kumimoji="0" lang="ru-RU" sz="2800" b="1" dirty="0">
              <a:solidFill>
                <a:schemeClr val="accent3">
                  <a:lumMod val="75000"/>
                </a:schemeClr>
              </a:solidFill>
              <a:ea typeface="+mn-ea"/>
              <a:cs typeface="+mn-cs"/>
            </a:endParaRPr>
          </a:p>
          <a:p>
            <a:pPr marL="0" indent="0" algn="ctr" eaLnBrk="1" fontAlgn="auto" hangingPunct="1">
              <a:lnSpc>
                <a:spcPct val="150000"/>
              </a:lnSpc>
              <a:spcAft>
                <a:spcPts val="0"/>
              </a:spcAft>
              <a:buFont typeface="Symbol" pitchFamily="18" charset="2"/>
              <a:buNone/>
              <a:defRPr/>
            </a:pPr>
            <a:r>
              <a:rPr kumimoji="0" lang="ru-RU" sz="3200" b="1" dirty="0" smtClean="0">
                <a:solidFill>
                  <a:srgbClr val="FF0000"/>
                </a:solidFill>
              </a:rPr>
              <a:t>Русский язык**</a:t>
            </a:r>
            <a:endParaRPr kumimoji="0" lang="ru-RU" sz="3200" b="1" dirty="0">
              <a:solidFill>
                <a:srgbClr val="FF0000"/>
              </a:solidFill>
            </a:endParaRPr>
          </a:p>
          <a:p>
            <a:pPr marL="0" indent="0" algn="ctr" eaLnBrk="1" fontAlgn="auto" hangingPunct="1">
              <a:lnSpc>
                <a:spcPct val="150000"/>
              </a:lnSpc>
              <a:spcAft>
                <a:spcPts val="0"/>
              </a:spcAft>
              <a:buFont typeface="Symbol" pitchFamily="18" charset="2"/>
              <a:buNone/>
              <a:defRPr/>
            </a:pPr>
            <a:r>
              <a:rPr kumimoji="0" lang="ru-RU" sz="3200" b="1" dirty="0" smtClean="0">
                <a:ea typeface="+mn-ea"/>
                <a:cs typeface="+mn-cs"/>
              </a:rPr>
              <a:t>Обществознание</a:t>
            </a:r>
            <a:endParaRPr kumimoji="0" lang="ru-RU" sz="3200" b="1" dirty="0">
              <a:ea typeface="+mn-ea"/>
              <a:cs typeface="+mn-cs"/>
            </a:endParaRPr>
          </a:p>
          <a:p>
            <a:pPr marL="0" indent="0" algn="ctr" eaLnBrk="1" fontAlgn="auto" hangingPunct="1">
              <a:lnSpc>
                <a:spcPct val="150000"/>
              </a:lnSpc>
              <a:spcAft>
                <a:spcPts val="0"/>
              </a:spcAft>
              <a:buFont typeface="Symbol" pitchFamily="18" charset="2"/>
              <a:buNone/>
              <a:defRPr/>
            </a:pPr>
            <a:r>
              <a:rPr kumimoji="0" lang="ru-RU" sz="3200" b="1" dirty="0" smtClean="0">
                <a:ea typeface="+mn-ea"/>
                <a:cs typeface="+mn-cs"/>
              </a:rPr>
              <a:t>Информатика</a:t>
            </a:r>
          </a:p>
        </p:txBody>
      </p:sp>
      <p:sp>
        <p:nvSpPr>
          <p:cNvPr id="19460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722437"/>
          </a:xfrm>
        </p:spPr>
        <p:txBody>
          <a:bodyPr/>
          <a:lstStyle/>
          <a:p>
            <a:pPr algn="r" eaLnBrk="1" hangingPunct="1"/>
            <a:r>
              <a:rPr kumimoji="0" lang="ru-RU" altLang="ru-RU" smtClean="0"/>
              <a:t>Предметы</a:t>
            </a:r>
            <a:r>
              <a:rPr kumimoji="0" lang="en-US" altLang="ru-RU" smtClean="0"/>
              <a:t/>
            </a:r>
            <a:br>
              <a:rPr kumimoji="0" lang="en-US" altLang="ru-RU" smtClean="0"/>
            </a:br>
            <a:r>
              <a:rPr kumimoji="0" lang="ru-RU" altLang="ru-RU" smtClean="0"/>
              <a:t>2015–2017 гг.</a:t>
            </a:r>
          </a:p>
        </p:txBody>
      </p:sp>
      <p:pic>
        <p:nvPicPr>
          <p:cNvPr id="19461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3"/>
          <p:cNvSpPr txBox="1">
            <a:spLocks noChangeArrowheads="1"/>
          </p:cNvSpPr>
          <p:nvPr/>
        </p:nvSpPr>
        <p:spPr bwMode="auto">
          <a:xfrm>
            <a:off x="179388" y="5951538"/>
            <a:ext cx="885666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dirty="0">
                <a:solidFill>
                  <a:srgbClr val="000000"/>
                </a:solidFill>
                <a:latin typeface="Arial" charset="0"/>
              </a:rPr>
              <a:t>___________________________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dirty="0">
                <a:solidFill>
                  <a:srgbClr val="000000"/>
                </a:solidFill>
                <a:latin typeface="Arial" charset="0"/>
              </a:rPr>
              <a:t>*Согласно ТЗ в 2015 г. будет проводится по химии, в 2016 г. – по физике, в 2017 г. – по биологии.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dirty="0">
                <a:solidFill>
                  <a:srgbClr val="000000"/>
                </a:solidFill>
                <a:latin typeface="Arial" charset="0"/>
              </a:rPr>
              <a:t>**Согласно ТЗ в 2015 – 2017 гг. будут носить статус международных конкурсных состязаний.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8"/>
          <a:stretch/>
        </p:blipFill>
        <p:spPr>
          <a:xfrm>
            <a:off x="1835696" y="2547063"/>
            <a:ext cx="5616624" cy="3869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3" name="Объект 1"/>
          <p:cNvSpPr>
            <a:spLocks noGrp="1"/>
          </p:cNvSpPr>
          <p:nvPr>
            <p:ph idx="1"/>
          </p:nvPr>
        </p:nvSpPr>
        <p:spPr>
          <a:xfrm>
            <a:off x="395288" y="2924175"/>
            <a:ext cx="8424862" cy="2160588"/>
          </a:xfrm>
        </p:spPr>
        <p:txBody>
          <a:bodyPr/>
          <a:lstStyle/>
          <a:p>
            <a:pPr marL="0" indent="0" algn="ctr" eaLnBrk="1" hangingPunct="1">
              <a:lnSpc>
                <a:spcPct val="150000"/>
              </a:lnSpc>
              <a:buFont typeface="Symbol" pitchFamily="18" charset="2"/>
              <a:buNone/>
            </a:pPr>
            <a:r>
              <a:rPr kumimoji="0" lang="ru-RU" altLang="ru-RU" sz="3600" b="1" smtClean="0">
                <a:solidFill>
                  <a:srgbClr val="FF0000"/>
                </a:solidFill>
              </a:rPr>
              <a:t>1-й тур – с 14 сентября по 11 октября </a:t>
            </a:r>
          </a:p>
          <a:p>
            <a:pPr marL="0" indent="0" algn="ctr" eaLnBrk="1" hangingPunct="1">
              <a:lnSpc>
                <a:spcPct val="150000"/>
              </a:lnSpc>
              <a:buFont typeface="Symbol" pitchFamily="18" charset="2"/>
              <a:buNone/>
            </a:pPr>
            <a:r>
              <a:rPr kumimoji="0" lang="ru-RU" altLang="ru-RU" sz="3600" b="1" smtClean="0"/>
              <a:t>2-й тур – 25 октября, 01 и 08 ноября</a:t>
            </a:r>
          </a:p>
        </p:txBody>
      </p:sp>
      <p:sp>
        <p:nvSpPr>
          <p:cNvPr id="20484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722437"/>
          </a:xfrm>
        </p:spPr>
        <p:txBody>
          <a:bodyPr/>
          <a:lstStyle/>
          <a:p>
            <a:pPr algn="r" eaLnBrk="1" hangingPunct="1"/>
            <a:r>
              <a:rPr kumimoji="0" lang="ru-RU" altLang="ru-RU" smtClean="0"/>
              <a:t>Сроки проведения</a:t>
            </a:r>
            <a:r>
              <a:rPr kumimoji="0" lang="en-US" altLang="ru-RU" smtClean="0"/>
              <a:t/>
            </a:r>
            <a:br>
              <a:rPr kumimoji="0" lang="en-US" altLang="ru-RU" smtClean="0"/>
            </a:br>
            <a:r>
              <a:rPr kumimoji="0" lang="ru-RU" altLang="ru-RU" smtClean="0"/>
              <a:t>в 2015 г.</a:t>
            </a:r>
          </a:p>
        </p:txBody>
      </p:sp>
      <p:pic>
        <p:nvPicPr>
          <p:cNvPr id="20485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Box 3"/>
          <p:cNvSpPr txBox="1">
            <a:spLocks noChangeArrowheads="1"/>
          </p:cNvSpPr>
          <p:nvPr/>
        </p:nvSpPr>
        <p:spPr bwMode="auto">
          <a:xfrm>
            <a:off x="179388" y="5951538"/>
            <a:ext cx="88566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200">
                <a:solidFill>
                  <a:srgbClr val="000000"/>
                </a:solidFill>
                <a:latin typeface="Arial" charset="0"/>
              </a:rPr>
              <a:t>___________________________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200">
                <a:solidFill>
                  <a:srgbClr val="000000"/>
                </a:solidFill>
                <a:latin typeface="Arial" charset="0"/>
              </a:rPr>
              <a:t>*Согласно техническому заданию в 2015 г. будет проводится по химии, в 2016 г. – по физике, в 2017 г. – по биологии.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200">
                <a:solidFill>
                  <a:srgbClr val="000000"/>
                </a:solidFill>
                <a:latin typeface="Arial" charset="0"/>
              </a:rPr>
              <a:t>**Согласно техническому заданию в 2015 – 2017 гг. будут носить статус международных конкурсных состязаний.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1"/>
            <a:ext cx="8568952" cy="4845353"/>
          </a:xfrm>
          <a:prstGeom prst="rect">
            <a:avLst/>
          </a:prstGeom>
        </p:spPr>
      </p:pic>
      <p:sp>
        <p:nvSpPr>
          <p:cNvPr id="21507" name="Заголовок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938337"/>
          </a:xfrm>
        </p:spPr>
        <p:txBody>
          <a:bodyPr/>
          <a:lstStyle/>
          <a:p>
            <a:pPr algn="r" eaLnBrk="1" hangingPunct="1"/>
            <a:r>
              <a:rPr kumimoji="0" lang="ru-RU" altLang="ru-RU" smtClean="0"/>
              <a:t>Количество участников </a:t>
            </a:r>
            <a:br>
              <a:rPr kumimoji="0" lang="ru-RU" altLang="ru-RU" smtClean="0"/>
            </a:br>
            <a:r>
              <a:rPr kumimoji="0" lang="ru-RU" altLang="ru-RU" smtClean="0"/>
              <a:t>Олимпиады</a:t>
            </a:r>
            <a:r>
              <a:rPr kumimoji="0" lang="en-US" altLang="ru-RU" smtClean="0"/>
              <a:t> </a:t>
            </a:r>
            <a:r>
              <a:rPr kumimoji="0" lang="ru-RU" altLang="ru-RU" smtClean="0"/>
              <a:t/>
            </a:r>
            <a:br>
              <a:rPr kumimoji="0" lang="ru-RU" altLang="ru-RU" smtClean="0"/>
            </a:br>
            <a:r>
              <a:rPr kumimoji="0" lang="ru-RU" altLang="ru-RU" sz="2700" smtClean="0"/>
              <a:t>(всего</a:t>
            </a:r>
            <a:r>
              <a:rPr kumimoji="0" lang="en-US" altLang="ru-RU" sz="2700" smtClean="0"/>
              <a:t>*</a:t>
            </a:r>
            <a:r>
              <a:rPr kumimoji="0" lang="ru-RU" altLang="ru-RU" sz="2700" smtClean="0"/>
              <a:t>, 2008-2015 гг.)</a:t>
            </a:r>
          </a:p>
        </p:txBody>
      </p:sp>
      <p:pic>
        <p:nvPicPr>
          <p:cNvPr id="21508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Прямоугольник 1"/>
          <p:cNvSpPr>
            <a:spLocks noChangeArrowheads="1"/>
          </p:cNvSpPr>
          <p:nvPr/>
        </p:nvSpPr>
        <p:spPr bwMode="auto">
          <a:xfrm>
            <a:off x="179388" y="5930900"/>
            <a:ext cx="87852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>
                <a:solidFill>
                  <a:srgbClr val="000000"/>
                </a:solidFill>
                <a:latin typeface="Arial" charset="0"/>
              </a:rPr>
              <a:t>___________________________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ru-RU" sz="1400">
                <a:solidFill>
                  <a:srgbClr val="000000"/>
                </a:solidFill>
                <a:latin typeface="Arial" charset="0"/>
              </a:rPr>
              <a:t>*</a:t>
            </a:r>
            <a:r>
              <a:rPr kumimoji="0" lang="ru-RU" altLang="ru-RU" sz="1400">
                <a:solidFill>
                  <a:srgbClr val="000000"/>
                </a:solidFill>
                <a:latin typeface="Arial" charset="0"/>
              </a:rPr>
              <a:t>За восемь лет существования конкурса в нем приняло участие только по результатам  только </a:t>
            </a:r>
            <a:br>
              <a:rPr kumimoji="0" lang="ru-RU" altLang="ru-RU" sz="1400">
                <a:solidFill>
                  <a:srgbClr val="000000"/>
                </a:solidFill>
                <a:latin typeface="Arial" charset="0"/>
              </a:rPr>
            </a:br>
            <a:r>
              <a:rPr kumimoji="0" lang="ru-RU" altLang="ru-RU" sz="1400">
                <a:solidFill>
                  <a:srgbClr val="000000"/>
                </a:solidFill>
                <a:latin typeface="Arial" charset="0"/>
              </a:rPr>
              <a:t>1-го тура Олимпиады более 24 тыс. учителей.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186284" y="1916831"/>
          <a:ext cx="8778329" cy="4104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Волна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2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Волна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3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Волна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4768</TotalTime>
  <Words>3016</Words>
  <Application>Microsoft Office PowerPoint</Application>
  <PresentationFormat>Экран (4:3)</PresentationFormat>
  <Paragraphs>535</Paragraphs>
  <Slides>35</Slides>
  <Notes>29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1_Волна</vt:lpstr>
      <vt:lpstr>Олимпиада учителей  «ПРОФИ-КРАЙ» как инновационная форма  повышения квалификации</vt:lpstr>
      <vt:lpstr>Цели и задачи  Олимпиады</vt:lpstr>
      <vt:lpstr>Цели и задачи  Олимпиады</vt:lpstr>
      <vt:lpstr>Цели и задачи  Олимпиады</vt:lpstr>
      <vt:lpstr>Цели и задачи  Олимпиады</vt:lpstr>
      <vt:lpstr>История проведения  Олимпиады</vt:lpstr>
      <vt:lpstr>Предметы 2015–2017 гг.</vt:lpstr>
      <vt:lpstr>Сроки проведения в 2015 г.</vt:lpstr>
      <vt:lpstr>Количество участников  Олимпиады  (всего*, 2008-2015 гг.)</vt:lpstr>
      <vt:lpstr>География участия Российская Федерация 2015</vt:lpstr>
      <vt:lpstr>География участия  РФ и Страны ближнего зарубежья 2015 год</vt:lpstr>
      <vt:lpstr>Количество участников  Олимпиады  (по предметам, 2015 год)</vt:lpstr>
      <vt:lpstr>Количество участников  Олимпиады  2015 год</vt:lpstr>
      <vt:lpstr>Технология проведения  Олимпиады «ПРОФИ-КРАЙ»</vt:lpstr>
      <vt:lpstr>Технология проведения  Олимпиады «ПРОФИ-КРАЙ»  Индивидуальное представление  результатов Олимпиады</vt:lpstr>
      <vt:lpstr>Технология проведения  Олимпиады «ПРОФИ-КРАЙ»  обобщенное представление результатов Олимпиады :  диаграмма результативности по вопросам</vt:lpstr>
      <vt:lpstr>Технология проведения  Олимпиады «ПРОФИ-КРАЙ»  обобщенное представление результатов Олимпиады:  диаграмма распределения в зависимости от результата 2015 год</vt:lpstr>
      <vt:lpstr>Технология проведения  Олимпиады «ПРОФИ-КРАЙ»  Обобщенное представление информации  по уровню знаний учителей английского языка</vt:lpstr>
      <vt:lpstr>«ПРОФИ–КРАЙ-2014» Лучшие учителя:  география побед</vt:lpstr>
      <vt:lpstr>«ПРОФИ–КРАЙ-2015» первые результаты 2015 года:  математика, русский язык </vt:lpstr>
      <vt:lpstr>«ПРОФИ–КРАЙ-2015» таблица победителей и призеров математика</vt:lpstr>
      <vt:lpstr>«ПРОФИ–КРАЙ-2015» таблица победителей и призеров русский язык</vt:lpstr>
      <vt:lpstr>Результаты  «ПРОФИ–КРАЙ»  Очный тур, Математика, 2015</vt:lpstr>
      <vt:lpstr>Система поощрений</vt:lpstr>
      <vt:lpstr>Система поощрений  для участников Олимпиады</vt:lpstr>
      <vt:lpstr>Система поощрений  для участников Олимпиады</vt:lpstr>
      <vt:lpstr>Система поощрений  для участников Олимпиады</vt:lpstr>
      <vt:lpstr>Система поощрений  для участников Олимпиады</vt:lpstr>
      <vt:lpstr>Ценность результатов для органов управления  образованием</vt:lpstr>
      <vt:lpstr>Презентация PowerPoint</vt:lpstr>
      <vt:lpstr>Ценность результатов для органов управления  образованием</vt:lpstr>
      <vt:lpstr>Положительные  эффекты Олимпиады</vt:lpstr>
      <vt:lpstr>Положительные  эффекты Олимпиады</vt:lpstr>
      <vt:lpstr>Положительные  эффекты Олимпиады</vt:lpstr>
      <vt:lpstr>Спасибо за внимание!</vt:lpstr>
    </vt:vector>
  </TitlesOfParts>
  <Company>ПФ ГУ-ВШЭ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rattta</dc:creator>
  <cp:lastModifiedBy>Ведерников Василий Владимирович</cp:lastModifiedBy>
  <cp:revision>769</cp:revision>
  <dcterms:created xsi:type="dcterms:W3CDTF">2010-10-08T12:02:17Z</dcterms:created>
  <dcterms:modified xsi:type="dcterms:W3CDTF">2015-10-29T09:28:54Z</dcterms:modified>
</cp:coreProperties>
</file>