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9"/>
  </p:handoutMasterIdLst>
  <p:sldIdLst>
    <p:sldId id="280" r:id="rId2"/>
    <p:sldId id="276" r:id="rId3"/>
    <p:sldId id="278" r:id="rId4"/>
    <p:sldId id="277" r:id="rId5"/>
    <p:sldId id="258" r:id="rId6"/>
    <p:sldId id="259" r:id="rId7"/>
    <p:sldId id="260" r:id="rId8"/>
    <p:sldId id="261" r:id="rId9"/>
    <p:sldId id="262" r:id="rId10"/>
    <p:sldId id="263" r:id="rId11"/>
    <p:sldId id="267" r:id="rId12"/>
    <p:sldId id="266" r:id="rId13"/>
    <p:sldId id="264" r:id="rId14"/>
    <p:sldId id="265" r:id="rId15"/>
    <p:sldId id="268" r:id="rId16"/>
    <p:sldId id="279" r:id="rId17"/>
    <p:sldId id="269" r:id="rId18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B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FFEAD-7C0A-4FE4-AC6C-84E388DE526A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5F96A-FE35-4670-AB08-C7F3F19217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30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02CF0FE-6EFB-48D6-872F-F78971ED7F29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495090C-D3D5-4EF2-8E4C-97E78C040A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2CF0FE-6EFB-48D6-872F-F78971ED7F29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95090C-D3D5-4EF2-8E4C-97E78C040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2CF0FE-6EFB-48D6-872F-F78971ED7F29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95090C-D3D5-4EF2-8E4C-97E78C040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2CF0FE-6EFB-48D6-872F-F78971ED7F29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95090C-D3D5-4EF2-8E4C-97E78C040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02CF0FE-6EFB-48D6-872F-F78971ED7F29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495090C-D3D5-4EF2-8E4C-97E78C040A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2CF0FE-6EFB-48D6-872F-F78971ED7F29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495090C-D3D5-4EF2-8E4C-97E78C040A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2CF0FE-6EFB-48D6-872F-F78971ED7F29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495090C-D3D5-4EF2-8E4C-97E78C040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2CF0FE-6EFB-48D6-872F-F78971ED7F29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95090C-D3D5-4EF2-8E4C-97E78C040A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2CF0FE-6EFB-48D6-872F-F78971ED7F29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95090C-D3D5-4EF2-8E4C-97E78C040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02CF0FE-6EFB-48D6-872F-F78971ED7F29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495090C-D3D5-4EF2-8E4C-97E78C040A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02CF0FE-6EFB-48D6-872F-F78971ED7F29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495090C-D3D5-4EF2-8E4C-97E78C040A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02CF0FE-6EFB-48D6-872F-F78971ED7F29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495090C-D3D5-4EF2-8E4C-97E78C040A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88640"/>
            <a:ext cx="6408712" cy="642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010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Авторы психологических концепций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5256584"/>
          </a:xfrm>
        </p:spPr>
        <p:txBody>
          <a:bodyPr>
            <a:normAutofit/>
          </a:bodyPr>
          <a:lstStyle/>
          <a:p>
            <a:r>
              <a:rPr lang="ru-RU" sz="2400" u="sng" dirty="0" smtClean="0"/>
              <a:t>В.С. Мухина</a:t>
            </a:r>
            <a:r>
              <a:rPr lang="ru-RU" sz="2400" dirty="0" smtClean="0"/>
              <a:t>: «Интеллектуальная рефлексия развивается раньше личностной и  коммуникативной, что вызывает значительные трудности в межличностном общении у подростков» </a:t>
            </a:r>
          </a:p>
          <a:p>
            <a:endParaRPr lang="ru-RU" sz="2400" dirty="0" smtClean="0"/>
          </a:p>
          <a:p>
            <a:r>
              <a:rPr lang="ru-RU" sz="2400" u="sng" dirty="0" smtClean="0"/>
              <a:t>Г.А. </a:t>
            </a:r>
            <a:r>
              <a:rPr lang="ru-RU" sz="2400" u="sng" dirty="0" err="1" smtClean="0"/>
              <a:t>Цукерман</a:t>
            </a:r>
            <a:r>
              <a:rPr lang="ru-RU" sz="2400" dirty="0" smtClean="0"/>
              <a:t>: «Переход рефлексии от </a:t>
            </a:r>
            <a:r>
              <a:rPr lang="ru-RU" sz="2400" dirty="0" err="1" smtClean="0"/>
              <a:t>интерпсихической</a:t>
            </a:r>
            <a:r>
              <a:rPr lang="ru-RU" sz="2400" dirty="0" smtClean="0"/>
              <a:t> 			формы в </a:t>
            </a:r>
            <a:r>
              <a:rPr lang="ru-RU" sz="2400" dirty="0" err="1" smtClean="0"/>
              <a:t>интрапсихическую</a:t>
            </a:r>
            <a:r>
              <a:rPr lang="ru-RU" sz="2400" dirty="0" smtClean="0"/>
              <a:t>, т.е. субъект 			рефлексии сначала – класс, затем – 				группа школьников, а после - учащийся»</a:t>
            </a:r>
            <a:endParaRPr lang="ru-RU" sz="2400" dirty="0"/>
          </a:p>
        </p:txBody>
      </p:sp>
      <p:pic>
        <p:nvPicPr>
          <p:cNvPr id="4" name="Рисунок 3" descr="d_30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789040"/>
            <a:ext cx="2088232" cy="27521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476672"/>
            <a:ext cx="849694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5 этапов развёртывания механизма рефлексии.</a:t>
            </a:r>
          </a:p>
          <a:p>
            <a:pPr algn="ctr"/>
            <a:endParaRPr lang="ru-RU" sz="2400" b="1" dirty="0" smtClean="0"/>
          </a:p>
          <a:p>
            <a:pPr marL="342900" indent="-342900">
              <a:buAutoNum type="arabicPeriod"/>
            </a:pPr>
            <a:r>
              <a:rPr lang="ru-RU" sz="2400" u="sng" dirty="0" smtClean="0"/>
              <a:t>Актуализация.</a:t>
            </a:r>
            <a:r>
              <a:rPr lang="ru-RU" sz="2400" dirty="0" smtClean="0"/>
              <a:t> Вхождение субъекта в проблемно-конфликтную ситуацию.</a:t>
            </a:r>
          </a:p>
          <a:p>
            <a:pPr marL="342900" indent="-342900">
              <a:buAutoNum type="arabicPeriod"/>
            </a:pPr>
            <a:r>
              <a:rPr lang="ru-RU" sz="2400" u="sng" dirty="0" smtClean="0"/>
              <a:t>Апробирование</a:t>
            </a:r>
            <a:r>
              <a:rPr lang="ru-RU" sz="2400" dirty="0" smtClean="0"/>
              <a:t> различных стереотипов, личного опыта и шаблонов действия.</a:t>
            </a:r>
          </a:p>
          <a:p>
            <a:pPr marL="342900" indent="-342900">
              <a:buAutoNum type="arabicPeriod"/>
            </a:pPr>
            <a:r>
              <a:rPr lang="ru-RU" sz="2400" u="sng" dirty="0" smtClean="0"/>
              <a:t>Осознание</a:t>
            </a:r>
            <a:r>
              <a:rPr lang="ru-RU" sz="2400" dirty="0" smtClean="0"/>
              <a:t> несостоятельности имеющегося опыта в контексте обнаруженных противоречий.</a:t>
            </a:r>
          </a:p>
          <a:p>
            <a:pPr marL="342900" indent="-342900">
              <a:buAutoNum type="arabicPeriod"/>
            </a:pPr>
            <a:r>
              <a:rPr lang="ru-RU" sz="2400" u="sng" dirty="0" smtClean="0"/>
              <a:t>Переосмысление</a:t>
            </a:r>
            <a:r>
              <a:rPr lang="ru-RU" sz="2400" dirty="0" smtClean="0"/>
              <a:t>. Осмысление проблемно-конфликтной ситуации и самого себя в ней.</a:t>
            </a:r>
          </a:p>
          <a:p>
            <a:pPr marL="342900" indent="-342900">
              <a:buAutoNum type="arabicPeriod"/>
            </a:pPr>
            <a:r>
              <a:rPr lang="ru-RU" sz="2400" u="sng" dirty="0" smtClean="0"/>
              <a:t>Реализация</a:t>
            </a:r>
            <a:r>
              <a:rPr lang="ru-RU" sz="2400" dirty="0" smtClean="0"/>
              <a:t> этого заново обретенного целостного смысла через последующую реорганизацию содержаний личного опыта и действенное, адекватное преодоление противоречий проблемно-конфликтной ситуации.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88640"/>
            <a:ext cx="8568952" cy="654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b="1" dirty="0" smtClean="0"/>
              <a:t>Приёмы развития рефлексивных способностей:</a:t>
            </a:r>
          </a:p>
          <a:p>
            <a:pPr>
              <a:buFont typeface="Arial" pitchFamily="34" charset="0"/>
              <a:buChar char="•"/>
            </a:pPr>
            <a:endParaRPr lang="ru-RU" sz="1200" dirty="0" smtClean="0"/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рефлексивные вопросы; 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устное обсуждение;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письменное анкетирование;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рисуночное или графическое изображение изменений, происходящих с учеником в течении урока;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вербальное описание чувств и ощущений, протекающих в различных образовательных ситуациях;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</a:t>
            </a:r>
            <a:r>
              <a:rPr lang="ru-RU" sz="2800" smtClean="0"/>
              <a:t>использование игры–метафоры</a:t>
            </a:r>
            <a:r>
              <a:rPr lang="ru-RU" sz="2800" dirty="0" smtClean="0"/>
              <a:t>, где в иносказательной форме ученик рассказывает о себе и своей группе, выслушивает рассказы других участников о нём.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332656"/>
            <a:ext cx="874846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Рефлексивные вопросы: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/>
              <a:t> что нового ты узнал на уроке?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/>
              <a:t> какие уже имеющиеся у тебя знания понадобились в решении задачи?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/>
              <a:t> кто и как тебе помогал на уроке при решении задач?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/>
              <a:t> какие знания, полученные на уроке, понадобятся тебе в будущем?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/>
              <a:t> в какой момент урока ты чувствовал себя особенно успешным?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/>
              <a:t> благодаря каким инструментам ты нашел решение?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/>
              <a:t> какие способы и приёмы работы ты использовал на уроке (составлял таблицу, рисовал схему, составлял тезисы)?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/>
              <a:t> с кем тебе было интереснее всего работать в паре/группе? Почему?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/>
              <a:t> за что бы ты себя похвалил на уроке?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/>
              <a:t> что изменил бы в своих действиях на уроке?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/>
              <a:t> что бы ты изменил на уроке в последующем?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/>
              <a:t> что тебе понравилось на уроке больше всего?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/>
              <a:t> и т.д.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/>
              <a:t>Виды рефлексии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6280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Коммуникативная</a:t>
            </a:r>
          </a:p>
          <a:p>
            <a:endParaRPr lang="ru-RU" sz="4400" dirty="0" smtClean="0"/>
          </a:p>
          <a:p>
            <a:r>
              <a:rPr lang="ru-RU" sz="4400" dirty="0" smtClean="0"/>
              <a:t>Личностная</a:t>
            </a:r>
          </a:p>
          <a:p>
            <a:endParaRPr lang="ru-RU" sz="4400" dirty="0" smtClean="0"/>
          </a:p>
          <a:p>
            <a:r>
              <a:rPr lang="ru-RU" sz="4400" dirty="0" smtClean="0"/>
              <a:t>Интеллектуальная </a:t>
            </a:r>
            <a:endParaRPr lang="ru-RU" sz="4400" dirty="0"/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1916832"/>
            <a:ext cx="2501932" cy="36695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Развитие-рефлексии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7217" b="17217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323528" y="4509120"/>
            <a:ext cx="882047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700" b="1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Рефлексия</a:t>
            </a:r>
            <a:r>
              <a:rPr lang="ru-RU" sz="37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- </a:t>
            </a:r>
            <a:r>
              <a:rPr lang="ru-RU" sz="37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умение человека как киноплёнку прокручивать свои мысли и действия, возвращая их назад или забегая вперёд</a:t>
            </a:r>
            <a:endParaRPr lang="ru-RU" sz="37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idx="4294967295"/>
          </p:nvPr>
        </p:nvSpPr>
        <p:spPr>
          <a:xfrm>
            <a:off x="395536" y="188640"/>
            <a:ext cx="8569325" cy="120173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Роль рефлексии в личностном развитии</a:t>
            </a:r>
            <a:endParaRPr lang="ru-RU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1412776"/>
            <a:ext cx="8568952" cy="513986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Произвольность, внутренний план действия и рефлексия </a:t>
            </a:r>
            <a:r>
              <a:rPr lang="ru-RU" sz="2800" dirty="0" smtClean="0"/>
              <a:t>– основные новообразования ребёнка младшего школьного возраста.</a:t>
            </a:r>
          </a:p>
          <a:p>
            <a:endParaRPr lang="ru-RU" sz="2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ru-RU" sz="2800" b="1" u="sng" dirty="0" smtClean="0"/>
              <a:t>Ученик – </a:t>
            </a:r>
            <a:r>
              <a:rPr lang="ru-RU" sz="2800" b="1" u="sng" smtClean="0"/>
              <a:t>субъект  учения</a:t>
            </a:r>
            <a:r>
              <a:rPr lang="ru-RU" sz="2800" b="1" u="sng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оценивает собственную позицию;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осознаёт свою индивидуальность;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осознаёт себя в коллективе;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воспринимает точку зрения другого человека;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преодолевает собственные односторонние установки;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регулирует своё поведение и поведение других;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переходит от «</a:t>
            </a:r>
            <a:r>
              <a:rPr lang="ru-RU" sz="2400" dirty="0" err="1" smtClean="0"/>
              <a:t>Я-концепции</a:t>
            </a:r>
            <a:r>
              <a:rPr lang="ru-RU" sz="2400" dirty="0" smtClean="0"/>
              <a:t>» к «</a:t>
            </a:r>
            <a:r>
              <a:rPr lang="ru-RU" sz="2400" dirty="0" err="1" smtClean="0"/>
              <a:t>Мы-концепции</a:t>
            </a:r>
            <a:r>
              <a:rPr lang="ru-RU" sz="2400" dirty="0" smtClean="0"/>
              <a:t>»;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развитие личностных качеств: </a:t>
            </a:r>
            <a:r>
              <a:rPr lang="ru-RU" sz="2400" dirty="0" err="1" smtClean="0"/>
              <a:t>эмпатия</a:t>
            </a:r>
            <a:r>
              <a:rPr lang="ru-RU" sz="2400" dirty="0" smtClean="0"/>
              <a:t>, гибкость.</a:t>
            </a:r>
            <a:endParaRPr lang="ru-RU" sz="2400" dirty="0"/>
          </a:p>
        </p:txBody>
      </p:sp>
      <p:pic>
        <p:nvPicPr>
          <p:cNvPr id="10" name="Рисунок 9" descr="sch00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2348880"/>
            <a:ext cx="2493644" cy="2304256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323528" y="332656"/>
            <a:ext cx="8568952" cy="626469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Учитель, производящий рефлексию – это учитель растущий. </a:t>
            </a:r>
            <a:br>
              <a:rPr lang="ru-RU" sz="3200" dirty="0" smtClean="0"/>
            </a:br>
            <a:r>
              <a:rPr lang="ru-RU" sz="3200" dirty="0" smtClean="0"/>
              <a:t>Прекращающий применять рефлексию неминуемо приостанавливается в профессиональном росте.</a:t>
            </a:r>
            <a:endParaRPr lang="ru-RU" sz="3200" dirty="0"/>
          </a:p>
        </p:txBody>
      </p:sp>
      <p:pic>
        <p:nvPicPr>
          <p:cNvPr id="6" name="Рисунок 5" descr="п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260648"/>
            <a:ext cx="5123284" cy="38424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27434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 smtClean="0">
                <a:solidFill>
                  <a:srgbClr val="00B050"/>
                </a:solidFill>
              </a:rPr>
              <a:t>Подходы к пониманию рефлексии  и её психологические аспекты </a:t>
            </a:r>
            <a:endParaRPr lang="ru-RU" sz="5400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717031"/>
            <a:ext cx="8229600" cy="2952329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dirty="0" smtClean="0"/>
              <a:t>Л.Г. Сиухина,</a:t>
            </a:r>
          </a:p>
          <a:p>
            <a:pPr algn="r">
              <a:buNone/>
            </a:pPr>
            <a:r>
              <a:rPr lang="ru-RU" dirty="0" smtClean="0"/>
              <a:t>педагог-психолог </a:t>
            </a:r>
          </a:p>
          <a:p>
            <a:pPr algn="r">
              <a:buNone/>
            </a:pPr>
            <a:r>
              <a:rPr lang="ru-RU" dirty="0" smtClean="0"/>
              <a:t>МАОУ «Гимназия№3»</a:t>
            </a:r>
          </a:p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1800" dirty="0" smtClean="0"/>
              <a:t>9 апреля 2015 года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3645024"/>
            <a:ext cx="7772400" cy="2736304"/>
          </a:xfrm>
        </p:spPr>
        <p:txBody>
          <a:bodyPr>
            <a:normAutofit/>
          </a:bodyPr>
          <a:lstStyle/>
          <a:p>
            <a:pPr lvl="0" algn="ctr"/>
            <a:r>
              <a:rPr lang="ru-RU" dirty="0" smtClean="0">
                <a:solidFill>
                  <a:srgbClr val="00B050"/>
                </a:solidFill>
              </a:rPr>
              <a:t>Человек  рефлексирующий есть человек совершенствующийся </a:t>
            </a:r>
            <a:br>
              <a:rPr lang="ru-RU" dirty="0" smtClean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39552" y="260648"/>
            <a:ext cx="7056784" cy="2880320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4000" dirty="0" smtClean="0">
                <a:solidFill>
                  <a:srgbClr val="00B050"/>
                </a:solidFill>
              </a:rPr>
              <a:t>Развитие рефлексивных способностей – одна из основных задач для человека, стремящегося к успеху</a:t>
            </a:r>
          </a:p>
          <a:p>
            <a:endParaRPr lang="ru-RU" b="1" dirty="0"/>
          </a:p>
        </p:txBody>
      </p:sp>
      <p:pic>
        <p:nvPicPr>
          <p:cNvPr id="8" name="Рисунок 7" descr="man-thinking-vector-illustration-who-thinks-many-things-3210293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188640"/>
            <a:ext cx="2243470" cy="2736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395536" y="-243408"/>
            <a:ext cx="8517632" cy="2664296"/>
          </a:xfrm>
        </p:spPr>
        <p:txBody>
          <a:bodyPr>
            <a:noAutofit/>
          </a:bodyPr>
          <a:lstStyle/>
          <a:p>
            <a:pPr algn="just"/>
            <a:r>
              <a:rPr lang="ru-RU" sz="4200" dirty="0" smtClean="0"/>
              <a:t>Аристотель первым ввёл понятие мышления о мышлении как фактическом аналоге рефлексии</a:t>
            </a:r>
            <a:endParaRPr lang="ru-RU" sz="4200" dirty="0"/>
          </a:p>
        </p:txBody>
      </p:sp>
      <p:pic>
        <p:nvPicPr>
          <p:cNvPr id="8" name="Рисунок 7" descr="boocover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2420888"/>
            <a:ext cx="2867025" cy="4286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6000" dirty="0" smtClean="0"/>
              <a:t>Античные философы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687733"/>
          </a:xfrm>
        </p:spPr>
        <p:txBody>
          <a:bodyPr/>
          <a:lstStyle/>
          <a:p>
            <a:r>
              <a:rPr lang="ru-RU" u="sng" dirty="0" smtClean="0"/>
              <a:t>Сократ:</a:t>
            </a:r>
            <a:r>
              <a:rPr lang="ru-RU" dirty="0" smtClean="0"/>
              <a:t> «Рефлексия – самопознание,  				предметом которого является 			духовная активность в её 				познавательной функции»</a:t>
            </a:r>
          </a:p>
          <a:p>
            <a:pPr>
              <a:buNone/>
            </a:pPr>
            <a:endParaRPr lang="ru-RU" dirty="0" smtClean="0"/>
          </a:p>
          <a:p>
            <a:pPr lvl="3"/>
            <a:r>
              <a:rPr lang="ru-RU" sz="3200" u="sng" dirty="0" smtClean="0"/>
              <a:t>Платон :</a:t>
            </a:r>
            <a:r>
              <a:rPr lang="ru-RU" sz="3200" dirty="0" smtClean="0"/>
              <a:t> «Мышление и рефлексия – 			единство мыслимого и 				мысли»</a:t>
            </a:r>
            <a:endParaRPr lang="ru-RU" sz="3200" u="sng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060848"/>
            <a:ext cx="1584176" cy="1944043"/>
          </a:xfrm>
          <a:prstGeom prst="rect">
            <a:avLst/>
          </a:prstGeom>
        </p:spPr>
      </p:pic>
      <p:pic>
        <p:nvPicPr>
          <p:cNvPr id="5" name="Рисунок 4" descr="1plat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4581128"/>
            <a:ext cx="1656184" cy="2016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395536" y="-171400"/>
            <a:ext cx="8229600" cy="1463675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Философы нового времени</a:t>
            </a:r>
            <a:endParaRPr lang="ru-RU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1412776"/>
            <a:ext cx="83529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/>
              <a:t>Декарт:</a:t>
            </a:r>
            <a:r>
              <a:rPr lang="ru-RU" sz="3200" dirty="0" smtClean="0"/>
              <a:t> «Рефлексия – это способность 			индивида сосредоточиться на 		содержании своих мыслей, 			абстрагируясь от всего внешнего, 		телесного»</a:t>
            </a:r>
          </a:p>
          <a:p>
            <a:endParaRPr lang="ru-RU" sz="2400" dirty="0" smtClean="0"/>
          </a:p>
          <a:p>
            <a:r>
              <a:rPr lang="ru-RU" sz="3200" b="1" u="sng" dirty="0" smtClean="0"/>
              <a:t>Ф. Гегель:</a:t>
            </a:r>
            <a:r>
              <a:rPr lang="ru-RU" sz="3200" b="1" dirty="0" smtClean="0"/>
              <a:t> </a:t>
            </a:r>
            <a:r>
              <a:rPr lang="ru-RU" sz="3200" dirty="0" smtClean="0"/>
              <a:t>«Рефлексия – основной механизм 		образования нового и известного, 		раскрытия известного в новом»</a:t>
            </a:r>
            <a:endParaRPr lang="ru-RU" sz="3200" u="sng" dirty="0"/>
          </a:p>
        </p:txBody>
      </p:sp>
      <p:pic>
        <p:nvPicPr>
          <p:cNvPr id="7" name="Рисунок 6" descr="скачанные файлы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725144"/>
            <a:ext cx="1820813" cy="1944216"/>
          </a:xfrm>
          <a:prstGeom prst="rect">
            <a:avLst/>
          </a:prstGeom>
        </p:spPr>
      </p:pic>
      <p:pic>
        <p:nvPicPr>
          <p:cNvPr id="8" name="Рисунок 7" descr="скачанные файлы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1" y="2060848"/>
            <a:ext cx="2160240" cy="22120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Отечественная философия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u="sng" dirty="0" smtClean="0"/>
              <a:t>М. </a:t>
            </a:r>
            <a:r>
              <a:rPr lang="ru-RU" sz="4000" u="sng" dirty="0" err="1" smtClean="0"/>
              <a:t>Мамардашвили</a:t>
            </a:r>
            <a:r>
              <a:rPr lang="ru-RU" sz="4000" dirty="0" smtClean="0"/>
              <a:t>: «Рефлексия – 			это способ и средство 			контакта личности со 			своим внутренним 				опытом, осмысление 			уникальности и 				нетипичности»</a:t>
            </a:r>
            <a:endParaRPr lang="ru-RU" sz="4000" dirty="0"/>
          </a:p>
        </p:txBody>
      </p:sp>
      <p:pic>
        <p:nvPicPr>
          <p:cNvPr id="4" name="Рисунок 3" descr="MerabMamardashvil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708920"/>
            <a:ext cx="2808312" cy="2808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600" dirty="0" smtClean="0"/>
              <a:t>Авторы психологических </a:t>
            </a:r>
            <a:br>
              <a:rPr lang="ru-RU" sz="3600" dirty="0" smtClean="0"/>
            </a:br>
            <a:r>
              <a:rPr lang="ru-RU" sz="3600" dirty="0" smtClean="0"/>
              <a:t>концепций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7"/>
            <a:ext cx="5338936" cy="4526280"/>
          </a:xfrm>
        </p:spPr>
        <p:txBody>
          <a:bodyPr/>
          <a:lstStyle/>
          <a:p>
            <a:r>
              <a:rPr lang="ru-RU" u="sng" dirty="0" smtClean="0"/>
              <a:t>С.Л.Рубинштейн</a:t>
            </a:r>
          </a:p>
          <a:p>
            <a:pPr>
              <a:buNone/>
            </a:pPr>
            <a:endParaRPr lang="ru-RU" u="sng" dirty="0" smtClean="0"/>
          </a:p>
          <a:p>
            <a:pPr>
              <a:buNone/>
            </a:pPr>
            <a:endParaRPr lang="ru-RU" u="sng" dirty="0" smtClean="0"/>
          </a:p>
          <a:p>
            <a:pPr>
              <a:buNone/>
            </a:pPr>
            <a:endParaRPr lang="ru-RU" u="sng" dirty="0" smtClean="0"/>
          </a:p>
          <a:p>
            <a:pPr>
              <a:buNone/>
            </a:pPr>
            <a:r>
              <a:rPr lang="ru-RU" sz="4000" b="1" dirty="0" smtClean="0"/>
              <a:t>Чем я был?		</a:t>
            </a:r>
          </a:p>
          <a:p>
            <a:pPr>
              <a:buNone/>
            </a:pPr>
            <a:r>
              <a:rPr lang="ru-RU" sz="4000" b="1" dirty="0" smtClean="0"/>
              <a:t>Что я сделал?</a:t>
            </a:r>
          </a:p>
          <a:p>
            <a:pPr>
              <a:buNone/>
            </a:pPr>
            <a:r>
              <a:rPr lang="ru-RU" sz="4000" b="1" dirty="0" smtClean="0"/>
              <a:t>Чем я стал?</a:t>
            </a:r>
            <a:endParaRPr lang="ru-RU" sz="4000" b="1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3995936" y="4221088"/>
            <a:ext cx="1368152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364088" y="3501008"/>
            <a:ext cx="360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Рефлексия – это магистральный путь развития </a:t>
            </a:r>
            <a:r>
              <a:rPr lang="ru-RU" sz="2400" dirty="0" err="1" smtClean="0"/>
              <a:t>субъектности</a:t>
            </a:r>
            <a:r>
              <a:rPr lang="ru-RU" sz="2400" dirty="0" smtClean="0"/>
              <a:t>, самости, уникальности и неповторимости личности</a:t>
            </a:r>
            <a:endParaRPr lang="ru-RU" sz="2400" dirty="0"/>
          </a:p>
        </p:txBody>
      </p:sp>
      <p:pic>
        <p:nvPicPr>
          <p:cNvPr id="6" name="Рисунок 5" descr="rubi__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260648"/>
            <a:ext cx="2592288" cy="33567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Авторы психологических концепций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46236"/>
            <a:ext cx="8712968" cy="5095131"/>
          </a:xfrm>
        </p:spPr>
        <p:txBody>
          <a:bodyPr/>
          <a:lstStyle/>
          <a:p>
            <a:r>
              <a:rPr lang="ru-RU" u="sng" dirty="0" smtClean="0"/>
              <a:t>Г.П. Щедровицкий</a:t>
            </a:r>
            <a:r>
              <a:rPr lang="ru-RU" dirty="0" smtClean="0"/>
              <a:t>: «Принцип рефлексивного поглощения»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u="sng" dirty="0" smtClean="0"/>
              <a:t>А.В. Карпов</a:t>
            </a:r>
            <a:r>
              <a:rPr lang="ru-RU" dirty="0" smtClean="0"/>
              <a:t>: «Рефлексия – это </a:t>
            </a:r>
            <a:r>
              <a:rPr lang="ru-RU" dirty="0" err="1" smtClean="0"/>
              <a:t>метаспособность</a:t>
            </a:r>
            <a:r>
              <a:rPr lang="ru-RU" dirty="0" smtClean="0"/>
              <a:t>. Это одновременно и свойство, и состояние осознания чего-либо и процесс репрезентации психике своего собственного содержания»</a:t>
            </a:r>
            <a:endParaRPr lang="ru-RU" dirty="0"/>
          </a:p>
        </p:txBody>
      </p:sp>
      <p:pic>
        <p:nvPicPr>
          <p:cNvPr id="4" name="Рисунок 3" descr="ще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1556792"/>
            <a:ext cx="2857500" cy="2376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Другая 8">
      <a:dk1>
        <a:sysClr val="windowText" lastClr="000000"/>
      </a:dk1>
      <a:lt1>
        <a:sysClr val="window" lastClr="FFFFFF"/>
      </a:lt1>
      <a:dk2>
        <a:srgbClr val="B1E2A4"/>
      </a:dk2>
      <a:lt2>
        <a:srgbClr val="EAEBDE"/>
      </a:lt2>
      <a:accent1>
        <a:srgbClr val="71CA5A"/>
      </a:accent1>
      <a:accent2>
        <a:srgbClr val="C6DAC8"/>
      </a:accent2>
      <a:accent3>
        <a:srgbClr val="A8CDD7"/>
      </a:accent3>
      <a:accent4>
        <a:srgbClr val="E2ECE3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</TotalTime>
  <Words>564</Words>
  <Application>Microsoft Office PowerPoint</Application>
  <PresentationFormat>Экран (4:3)</PresentationFormat>
  <Paragraphs>88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Литейная</vt:lpstr>
      <vt:lpstr>Презентация PowerPoint</vt:lpstr>
      <vt:lpstr>Подходы к пониманию рефлексии  и её психологические аспекты </vt:lpstr>
      <vt:lpstr>Человек  рефлексирующий есть человек совершенствующийся  </vt:lpstr>
      <vt:lpstr>Аристотель первым ввёл понятие мышления о мышлении как фактическом аналоге рефлексии</vt:lpstr>
      <vt:lpstr>Античные философы</vt:lpstr>
      <vt:lpstr>Философы нового времени</vt:lpstr>
      <vt:lpstr>Отечественная философия</vt:lpstr>
      <vt:lpstr>Авторы психологических  концепций</vt:lpstr>
      <vt:lpstr>Авторы психологических концепций</vt:lpstr>
      <vt:lpstr>Авторы психологических концепций</vt:lpstr>
      <vt:lpstr>Презентация PowerPoint</vt:lpstr>
      <vt:lpstr>Презентация PowerPoint</vt:lpstr>
      <vt:lpstr>Презентация PowerPoint</vt:lpstr>
      <vt:lpstr>Виды рефлексии</vt:lpstr>
      <vt:lpstr>Презентация PowerPoint</vt:lpstr>
      <vt:lpstr>Роль рефлексии в личностном развитии</vt:lpstr>
      <vt:lpstr>Учитель, производящий рефлексию – это учитель растущий.  Прекращающий применять рефлексию неминуемо приостанавливается в профессиональном росте.</vt:lpstr>
    </vt:vector>
  </TitlesOfParts>
  <Company>Kraftway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Рефлексия как психологический феномен </dc:title>
  <dc:creator>Сиухина</dc:creator>
  <cp:lastModifiedBy>siuhinalg</cp:lastModifiedBy>
  <cp:revision>19</cp:revision>
  <cp:lastPrinted>2015-04-07T10:54:57Z</cp:lastPrinted>
  <dcterms:created xsi:type="dcterms:W3CDTF">2015-04-06T14:42:34Z</dcterms:created>
  <dcterms:modified xsi:type="dcterms:W3CDTF">2015-04-08T10:57:41Z</dcterms:modified>
</cp:coreProperties>
</file>