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56" r:id="rId2"/>
    <p:sldId id="270" r:id="rId3"/>
    <p:sldId id="271" r:id="rId4"/>
    <p:sldId id="258" r:id="rId5"/>
    <p:sldId id="269" r:id="rId6"/>
    <p:sldId id="259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65598-0CD1-42E6-8D19-7C7CBB5FB307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4ADD3-86FC-4FBD-ABA8-1112649F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4ADD3-86FC-4FBD-ABA8-1112649FC74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99E5E-E799-4E4F-A3AB-16C97F7CB82A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BF3B8A-AA69-4167-BAAE-29A3308BD3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458084" cy="25717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Элементы модульной технологии </a:t>
            </a:r>
            <a:br>
              <a:rPr lang="ru-RU" dirty="0" smtClean="0"/>
            </a:br>
            <a:r>
              <a:rPr lang="ru-RU" dirty="0" smtClean="0"/>
              <a:t>и рейтинговой оценки знаний </a:t>
            </a:r>
            <a:br>
              <a:rPr lang="ru-RU" dirty="0" smtClean="0"/>
            </a:br>
            <a:r>
              <a:rPr lang="ru-RU" dirty="0" smtClean="0"/>
              <a:t>обучающихся </a:t>
            </a:r>
            <a:br>
              <a:rPr lang="ru-RU" dirty="0" smtClean="0"/>
            </a:br>
            <a:r>
              <a:rPr lang="ru-RU" dirty="0" smtClean="0"/>
              <a:t>при изучении математики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0" y="3857628"/>
            <a:ext cx="6172200" cy="25172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презентационных мероприятий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Системно-деятельностный</a:t>
            </a:r>
            <a:r>
              <a:rPr lang="ru-RU" dirty="0" smtClean="0">
                <a:solidFill>
                  <a:schemeClr val="tx1"/>
                </a:solidFill>
              </a:rPr>
              <a:t> подход как основа формирования УУД»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Корчагина Любовь Сергеевна,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учитель математики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МБОУ «</a:t>
            </a:r>
            <a:r>
              <a:rPr lang="ru-RU" i="1" dirty="0" err="1" smtClean="0">
                <a:solidFill>
                  <a:schemeClr val="tx1"/>
                </a:solidFill>
              </a:rPr>
              <a:t>Очёрская</a:t>
            </a:r>
            <a:r>
              <a:rPr lang="ru-RU" i="1" dirty="0" smtClean="0">
                <a:solidFill>
                  <a:schemeClr val="tx1"/>
                </a:solidFill>
              </a:rPr>
              <a:t> СОШ №1»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06.12.2013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Снижается стрессовая ситуация в процессе контроля как для учащихся так и для учителя</a:t>
            </a:r>
          </a:p>
          <a:p>
            <a:r>
              <a:rPr lang="ru-RU" sz="2400" dirty="0" smtClean="0"/>
              <a:t>Обучение становится личностно-ориентированным</a:t>
            </a:r>
          </a:p>
          <a:p>
            <a:r>
              <a:rPr lang="ru-RU" sz="2400" dirty="0" smtClean="0"/>
              <a:t>Исключается всякое унижение личности обучающегося, позволяет ему самому оценивать свои способности и возможности, т.е. стимулирует его на добросовестную работу в течение всего периода обучения.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Активно воспринимается изучение новой информации</a:t>
            </a:r>
          </a:p>
          <a:p>
            <a:r>
              <a:rPr lang="ru-RU" sz="2400" dirty="0" smtClean="0"/>
              <a:t>Учащиеся слушают и оценивают другого</a:t>
            </a:r>
          </a:p>
          <a:p>
            <a:r>
              <a:rPr lang="ru-RU" sz="2400" dirty="0" smtClean="0"/>
              <a:t>Умеют задавать вопросы</a:t>
            </a:r>
          </a:p>
          <a:p>
            <a:r>
              <a:rPr lang="ru-RU" sz="2400" dirty="0" smtClean="0"/>
              <a:t>Оценивают сложность задания</a:t>
            </a:r>
          </a:p>
          <a:p>
            <a:r>
              <a:rPr lang="ru-RU" sz="2400" dirty="0" smtClean="0"/>
              <a:t>Нет проблем со списыванием</a:t>
            </a:r>
          </a:p>
          <a:p>
            <a:r>
              <a:rPr lang="ru-RU" sz="2400" dirty="0" smtClean="0"/>
              <a:t>Ищут информацию дополнительно по теме</a:t>
            </a:r>
          </a:p>
          <a:p>
            <a:r>
              <a:rPr lang="ru-RU" sz="2400" dirty="0" smtClean="0"/>
              <a:t>Ценность выполнения домашнего задания</a:t>
            </a:r>
          </a:p>
          <a:p>
            <a:r>
              <a:rPr lang="ru-RU" sz="2400" dirty="0" smtClean="0"/>
              <a:t>Учащиеся помогают друг другу в изучении и закреплении материала</a:t>
            </a:r>
          </a:p>
          <a:p>
            <a:r>
              <a:rPr lang="ru-RU" sz="2400" dirty="0" smtClean="0"/>
              <a:t>Учатся работать в парах и группах</a:t>
            </a:r>
          </a:p>
          <a:p>
            <a:r>
              <a:rPr lang="ru-RU" sz="2400" dirty="0" smtClean="0"/>
              <a:t>Умеют слушать</a:t>
            </a:r>
          </a:p>
          <a:p>
            <a:r>
              <a:rPr lang="ru-RU" sz="2400" dirty="0" smtClean="0"/>
              <a:t>Понимают, что значит «знаю», «умею», «могу объяснить другому».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71480"/>
            <a:ext cx="8075240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Входной тест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363272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1. Беговая дорожка представляет круг длиной 400м. Сколько кругов нужно сделать, чтобы пробежать дистанцию 2 км?</a:t>
            </a:r>
          </a:p>
          <a:p>
            <a:pPr>
              <a:buNone/>
            </a:pPr>
            <a:r>
              <a:rPr lang="ru-RU" sz="2400" dirty="0" smtClean="0"/>
              <a:t>2. Можно ли определить сколько кругов пробежал</a:t>
            </a:r>
          </a:p>
          <a:p>
            <a:pPr>
              <a:buNone/>
            </a:pPr>
            <a:r>
              <a:rPr lang="ru-RU" sz="2400" dirty="0" smtClean="0"/>
              <a:t>спортсмен, если сейчас он в точке А?                    А.</a:t>
            </a:r>
          </a:p>
          <a:p>
            <a:pPr>
              <a:buNone/>
            </a:pPr>
            <a:r>
              <a:rPr lang="ru-RU" sz="2400" dirty="0" smtClean="0"/>
              <a:t>3. Найти длину окружности радиусом 4см</a:t>
            </a:r>
          </a:p>
          <a:p>
            <a:pPr>
              <a:buNone/>
            </a:pPr>
            <a:r>
              <a:rPr lang="ru-RU" sz="2400" dirty="0" smtClean="0"/>
              <a:t>4. Найти длину четверти окружности.</a:t>
            </a:r>
          </a:p>
          <a:p>
            <a:pPr>
              <a:buNone/>
            </a:pPr>
            <a:r>
              <a:rPr lang="ru-RU" sz="2400" dirty="0" smtClean="0"/>
              <a:t>5.Дан     АВС (угол С – прямой) с катетами 4 и 3 см. Найти синус, косинус, тангенс и котангенс угла А</a:t>
            </a:r>
          </a:p>
          <a:p>
            <a:pPr>
              <a:buNone/>
            </a:pPr>
            <a:r>
              <a:rPr lang="ru-RU" sz="2400" dirty="0" smtClean="0"/>
              <a:t>6. Записать основное тригонометрическое тождество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 flipH="1">
            <a:off x="7574632" y="3789040"/>
            <a:ext cx="1173832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>
            <a:endCxn id="5" idx="0"/>
          </p:cNvCxnSpPr>
          <p:nvPr/>
        </p:nvCxnSpPr>
        <p:spPr>
          <a:xfrm>
            <a:off x="6755100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>
            <a:off x="1500166" y="4643446"/>
            <a:ext cx="196608" cy="19432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Познание-это процесс, </a:t>
            </a:r>
          </a:p>
          <a:p>
            <a:pPr algn="ctr">
              <a:buNone/>
            </a:pPr>
            <a:r>
              <a:rPr lang="ru-RU" sz="3200" dirty="0" smtClean="0"/>
              <a:t>оно растянуто во времени. Подвергать оценке то, что находится ещё в стадии становления, что будет изменяться, уточняться в дальнейшем при усвоении новых знаний, психологически не оправдано.</a:t>
            </a:r>
          </a:p>
          <a:p>
            <a:pPr algn="r">
              <a:buNone/>
            </a:pPr>
            <a:r>
              <a:rPr lang="ru-RU" sz="3200" dirty="0" smtClean="0"/>
              <a:t>Ф.Краевский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определение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/>
              <a:t>Модульная технология-это технология, при которой каждый ученик включается в активную учебно-воспитательную деятельность, имеет возможность в большей степени </a:t>
            </a:r>
            <a:r>
              <a:rPr lang="ru-RU" sz="3200" dirty="0" err="1" smtClean="0"/>
              <a:t>самореализоваться</a:t>
            </a:r>
            <a:r>
              <a:rPr lang="ru-RU" sz="3200" dirty="0" smtClean="0"/>
              <a:t> и это способствует мотивации учения.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152128"/>
            <a:ext cx="8363272" cy="11521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63272" cy="5521800"/>
          </a:xfrm>
        </p:spPr>
        <p:txBody>
          <a:bodyPr>
            <a:normAutofit/>
          </a:bodyPr>
          <a:lstStyle/>
          <a:p>
            <a:r>
              <a:rPr lang="ru-RU" dirty="0" smtClean="0"/>
              <a:t>Рейтинг – оценка, некоторая численная характеристика какого-либо качественного понятия или выстраивание объектов по признаку «накопленная оценка», «</a:t>
            </a:r>
            <a:r>
              <a:rPr lang="ru-RU" dirty="0" err="1" smtClean="0"/>
              <a:t>оценка</a:t>
            </a:r>
            <a:r>
              <a:rPr lang="ru-RU" dirty="0" smtClean="0"/>
              <a:t>, учитывающая </a:t>
            </a:r>
            <a:r>
              <a:rPr lang="ru-RU" dirty="0" err="1" smtClean="0"/>
              <a:t>предисторию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Рейтинг складывается из оценок всех без исключения видов учебной деятельности и контроля знаний, в том числе не только по учебному плану, но также такой дополнительной деятельности, как участие в олимпиадах, конкурсах, выступлениях  на НПК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19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19256" cy="5616624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функции модульно-рейтинговой технологии –  </a:t>
            </a:r>
            <a:r>
              <a:rPr lang="ru-RU" b="1" dirty="0" smtClean="0"/>
              <a:t>развитие самостоятельности, самоорганизации, </a:t>
            </a:r>
            <a:r>
              <a:rPr lang="ru-RU" b="1" dirty="0" err="1" smtClean="0"/>
              <a:t>саморегуляции</a:t>
            </a:r>
            <a:r>
              <a:rPr lang="ru-RU" b="1" dirty="0" smtClean="0"/>
              <a:t> учащихся. </a:t>
            </a:r>
            <a:r>
              <a:rPr lang="ru-RU" dirty="0" smtClean="0"/>
              <a:t>Модульное обучение - реализация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подхода, который реализуется в совокупности условий:</a:t>
            </a:r>
          </a:p>
          <a:p>
            <a:r>
              <a:rPr lang="ru-RU" dirty="0" smtClean="0"/>
              <a:t>структурирование по модульно-рейтинговому принципу содержания изучаемого курса,</a:t>
            </a:r>
          </a:p>
          <a:p>
            <a:r>
              <a:rPr lang="ru-RU" dirty="0" smtClean="0"/>
              <a:t> взаимодействие  обучаемых   и преподавателя на основе субъектно-субъектных отношений, </a:t>
            </a:r>
          </a:p>
          <a:p>
            <a:r>
              <a:rPr lang="ru-RU" dirty="0" smtClean="0"/>
              <a:t>сотрудничество обучающихся в процессе учебной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0" y="-531439"/>
            <a:ext cx="8686800" cy="531440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57166"/>
            <a:ext cx="8606190" cy="62173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b="1" dirty="0" smtClean="0"/>
              <a:t>Модуль </a:t>
            </a:r>
            <a:r>
              <a:rPr lang="ru-RU" sz="2600" b="1" dirty="0" smtClean="0"/>
              <a:t>1.Числовая окружность. Числовая окружность на координатной плоскости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Содержательно-дидактические единицы: </a:t>
            </a:r>
            <a:r>
              <a:rPr lang="ru-RU" sz="2800" dirty="0" smtClean="0"/>
              <a:t>числовая окружность, единичная окружность, расположение точек на окружности, дуга числовой окружности.</a:t>
            </a:r>
          </a:p>
          <a:p>
            <a:pPr>
              <a:buNone/>
            </a:pPr>
            <a:r>
              <a:rPr lang="ru-RU" sz="2800" b="1" dirty="0" smtClean="0"/>
              <a:t>Модуль 2. Синус и косинус. Тангенс и котангенс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b="1" i="1" dirty="0" smtClean="0"/>
              <a:t>Содержательно-дидактические единицы: </a:t>
            </a:r>
            <a:r>
              <a:rPr lang="ru-RU" sz="2800" dirty="0" smtClean="0"/>
              <a:t>определение, запись, знаки в четвертях, значения в точках, простейшие уравнения.</a:t>
            </a:r>
          </a:p>
          <a:p>
            <a:pPr>
              <a:buNone/>
            </a:pPr>
            <a:r>
              <a:rPr lang="ru-RU" sz="2800" b="1" dirty="0" smtClean="0"/>
              <a:t>Модуль 3. Тригонометрические функции числового и углового аргумента.</a:t>
            </a:r>
          </a:p>
          <a:p>
            <a:pPr>
              <a:buNone/>
            </a:pPr>
            <a:r>
              <a:rPr lang="ru-RU" b="1" i="1" dirty="0" smtClean="0"/>
              <a:t> Содержательно-дидактические единицы: </a:t>
            </a:r>
            <a:r>
              <a:rPr lang="ru-RU" sz="2800" dirty="0" smtClean="0"/>
              <a:t>определение, основные тригонометрические формулы, градусная мера, радианная мера</a:t>
            </a:r>
            <a:r>
              <a:rPr lang="ru-RU" dirty="0" smtClean="0"/>
              <a:t>, перевод из градусной в радианную и наоборот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Договор с учащимися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Работа на уроке</a:t>
            </a:r>
          </a:p>
          <a:p>
            <a:r>
              <a:rPr lang="ru-RU" sz="2400" dirty="0" smtClean="0"/>
              <a:t>Работа с дополнительной литературой</a:t>
            </a:r>
          </a:p>
          <a:p>
            <a:r>
              <a:rPr lang="ru-RU" sz="2400" dirty="0" smtClean="0"/>
              <a:t>Решение задач по образцу</a:t>
            </a:r>
          </a:p>
          <a:p>
            <a:r>
              <a:rPr lang="ru-RU" sz="2400" dirty="0" smtClean="0"/>
              <a:t>Решение нестандартных задач</a:t>
            </a:r>
          </a:p>
          <a:p>
            <a:r>
              <a:rPr lang="ru-RU" sz="2400" dirty="0" smtClean="0"/>
              <a:t>Самостоятельная работа дома по изучению нового материала</a:t>
            </a:r>
          </a:p>
          <a:p>
            <a:r>
              <a:rPr lang="ru-RU" sz="2400" dirty="0" smtClean="0"/>
              <a:t>Самостоятельная работа на уроке</a:t>
            </a:r>
          </a:p>
          <a:p>
            <a:r>
              <a:rPr lang="ru-RU" sz="2400" dirty="0" smtClean="0"/>
              <a:t>Творческие работы</a:t>
            </a:r>
          </a:p>
          <a:p>
            <a:r>
              <a:rPr lang="ru-RU" sz="2400" dirty="0" smtClean="0"/>
              <a:t>Выполнение домашних заданий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ru-RU" dirty="0" smtClean="0"/>
              <a:t>Контрольные точки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1435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Реферат</a:t>
            </a:r>
          </a:p>
          <a:p>
            <a:r>
              <a:rPr lang="ru-RU" sz="2000" dirty="0" smtClean="0"/>
              <a:t>Изучение материала по тексту учебника</a:t>
            </a:r>
          </a:p>
          <a:p>
            <a:r>
              <a:rPr lang="ru-RU" sz="2000" dirty="0" smtClean="0"/>
              <a:t>Конструирование вопросов и ответов на них</a:t>
            </a:r>
          </a:p>
          <a:p>
            <a:r>
              <a:rPr lang="ru-RU" sz="2000" dirty="0" smtClean="0"/>
              <a:t>Подготовка дополнительного материала по теме</a:t>
            </a:r>
          </a:p>
          <a:p>
            <a:r>
              <a:rPr lang="ru-RU" sz="2000" dirty="0" smtClean="0"/>
              <a:t>Решение нестандартных задач</a:t>
            </a:r>
          </a:p>
          <a:p>
            <a:r>
              <a:rPr lang="ru-RU" sz="2000" dirty="0" smtClean="0"/>
              <a:t>Устный ответ-монолог</a:t>
            </a:r>
          </a:p>
          <a:p>
            <a:r>
              <a:rPr lang="ru-RU" sz="2000" dirty="0" smtClean="0"/>
              <a:t>Самостоятельные работы по теме</a:t>
            </a:r>
          </a:p>
          <a:p>
            <a:r>
              <a:rPr lang="ru-RU" sz="2000" dirty="0" smtClean="0"/>
              <a:t>Диктанты по теме</a:t>
            </a:r>
          </a:p>
          <a:p>
            <a:r>
              <a:rPr lang="ru-RU" sz="2000" dirty="0" smtClean="0"/>
              <a:t>Контрольные работы по теме</a:t>
            </a:r>
          </a:p>
          <a:p>
            <a:r>
              <a:rPr lang="ru-RU" sz="2000" dirty="0" smtClean="0"/>
              <a:t>Участие в конференции, подготовка доклада, отзыв на творческую работу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Успешность оценивается: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Домашнее задание (его наличие, соответствие заданному объему)</a:t>
            </a:r>
          </a:p>
          <a:p>
            <a:r>
              <a:rPr lang="ru-RU" sz="2400" dirty="0" smtClean="0"/>
              <a:t>Информационная активность</a:t>
            </a:r>
          </a:p>
          <a:p>
            <a:r>
              <a:rPr lang="ru-RU" sz="2400" dirty="0" smtClean="0"/>
              <a:t>Участие в изучении нового материала</a:t>
            </a:r>
          </a:p>
          <a:p>
            <a:r>
              <a:rPr lang="ru-RU" sz="2400" dirty="0" smtClean="0"/>
              <a:t>Дисциплина</a:t>
            </a:r>
          </a:p>
          <a:p>
            <a:r>
              <a:rPr lang="ru-RU" sz="2400" dirty="0" smtClean="0"/>
              <a:t>Пропуски уроков и опоздания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472</TotalTime>
  <Words>573</Words>
  <Application>Microsoft Office PowerPoint</Application>
  <PresentationFormat>Экран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Элементы модульной технологии  и рейтинговой оценки знаний  обучающихся  при изучении математики</vt:lpstr>
      <vt:lpstr>Слайд 2</vt:lpstr>
      <vt:lpstr>определение</vt:lpstr>
      <vt:lpstr>Слайд 4</vt:lpstr>
      <vt:lpstr>Слайд 5</vt:lpstr>
      <vt:lpstr>Слайд 6</vt:lpstr>
      <vt:lpstr>Договор с учащимися </vt:lpstr>
      <vt:lpstr>Контрольные точки</vt:lpstr>
      <vt:lpstr>Успешность оценивается: </vt:lpstr>
      <vt:lpstr>преимущества</vt:lpstr>
      <vt:lpstr>результат</vt:lpstr>
      <vt:lpstr>Входной тест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модульной технологии и рейтинговой оценки знаний рбучающихся при изучении математики</dc:title>
  <dc:creator>Л</dc:creator>
  <cp:lastModifiedBy>Брызгалова С.В</cp:lastModifiedBy>
  <cp:revision>56</cp:revision>
  <dcterms:created xsi:type="dcterms:W3CDTF">2013-11-30T07:55:26Z</dcterms:created>
  <dcterms:modified xsi:type="dcterms:W3CDTF">2014-05-13T05:47:36Z</dcterms:modified>
</cp:coreProperties>
</file>