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57" r:id="rId12"/>
    <p:sldId id="258" r:id="rId13"/>
    <p:sldId id="268" r:id="rId14"/>
    <p:sldId id="269" r:id="rId15"/>
    <p:sldId id="271" r:id="rId16"/>
    <p:sldId id="272" r:id="rId17"/>
    <p:sldId id="270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0F66-D864-49B0-836B-3BD42334F6D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97BD33-1471-4AD9-A4E2-7CFEA55C70F5}">
      <dgm:prSet phldrT="[Текст]"/>
      <dgm:spPr/>
      <dgm:t>
        <a:bodyPr/>
        <a:lstStyle/>
        <a:p>
          <a:r>
            <a:rPr lang="ru-RU" dirty="0" smtClean="0"/>
            <a:t>Районная неделя ИЯ</a:t>
          </a:r>
          <a:endParaRPr lang="ru-RU" dirty="0"/>
        </a:p>
      </dgm:t>
    </dgm:pt>
    <dgm:pt modelId="{623B191C-FA14-4AA7-B22B-7C9CF1900039}" type="parTrans" cxnId="{5522667D-FB64-4D1F-831D-634620790FFD}">
      <dgm:prSet/>
      <dgm:spPr/>
      <dgm:t>
        <a:bodyPr/>
        <a:lstStyle/>
        <a:p>
          <a:endParaRPr lang="ru-RU"/>
        </a:p>
      </dgm:t>
    </dgm:pt>
    <dgm:pt modelId="{A77555FF-89DC-429C-90CA-5223FB43E8DC}" type="sibTrans" cxnId="{5522667D-FB64-4D1F-831D-634620790FFD}">
      <dgm:prSet/>
      <dgm:spPr/>
      <dgm:t>
        <a:bodyPr/>
        <a:lstStyle/>
        <a:p>
          <a:endParaRPr lang="ru-RU"/>
        </a:p>
      </dgm:t>
    </dgm:pt>
    <dgm:pt modelId="{A5A6013B-BD66-479C-947A-26211C6D9B19}">
      <dgm:prSet phldrT="[Текст]" custT="1"/>
      <dgm:spPr/>
      <dgm:t>
        <a:bodyPr/>
        <a:lstStyle/>
        <a:p>
          <a:r>
            <a:rPr lang="ru-RU" sz="1800" dirty="0" smtClean="0"/>
            <a:t>Преемствен</a:t>
          </a:r>
          <a:endParaRPr lang="ru-RU" sz="1800" dirty="0" smtClean="0"/>
        </a:p>
        <a:p>
          <a:r>
            <a:rPr lang="ru-RU" sz="1800" dirty="0" err="1" smtClean="0"/>
            <a:t>ность</a:t>
          </a:r>
          <a:endParaRPr lang="ru-RU" sz="1800" dirty="0"/>
        </a:p>
      </dgm:t>
    </dgm:pt>
    <dgm:pt modelId="{DA9FBCD1-FAC9-4232-9027-E750D8B848EF}" type="parTrans" cxnId="{22F5B926-D36A-49B1-96AE-12E8D17C8E9A}">
      <dgm:prSet/>
      <dgm:spPr/>
      <dgm:t>
        <a:bodyPr/>
        <a:lstStyle/>
        <a:p>
          <a:endParaRPr lang="ru-RU"/>
        </a:p>
      </dgm:t>
    </dgm:pt>
    <dgm:pt modelId="{192531CE-542E-493A-BD1B-48384A08768E}" type="sibTrans" cxnId="{22F5B926-D36A-49B1-96AE-12E8D17C8E9A}">
      <dgm:prSet/>
      <dgm:spPr/>
      <dgm:t>
        <a:bodyPr/>
        <a:lstStyle/>
        <a:p>
          <a:endParaRPr lang="ru-RU"/>
        </a:p>
      </dgm:t>
    </dgm:pt>
    <dgm:pt modelId="{8499366D-4772-46DC-A281-6042FA8A7302}">
      <dgm:prSet phldrT="[Текст]" custT="1"/>
      <dgm:spPr/>
      <dgm:t>
        <a:bodyPr/>
        <a:lstStyle/>
        <a:p>
          <a:r>
            <a:rPr lang="ru-RU" sz="1800" dirty="0" err="1" smtClean="0"/>
            <a:t>Реша</a:t>
          </a:r>
          <a:endParaRPr lang="ru-RU" sz="1800" dirty="0" smtClean="0"/>
        </a:p>
        <a:p>
          <a:r>
            <a:rPr lang="ru-RU" sz="1800" dirty="0" smtClean="0"/>
            <a:t>ем комму</a:t>
          </a:r>
        </a:p>
        <a:p>
          <a:r>
            <a:rPr lang="ru-RU" sz="1800" dirty="0" err="1" smtClean="0"/>
            <a:t>никативную</a:t>
          </a:r>
          <a:r>
            <a:rPr lang="ru-RU" sz="1800" dirty="0" smtClean="0"/>
            <a:t> задачу</a:t>
          </a:r>
          <a:endParaRPr lang="ru-RU" sz="1800" dirty="0"/>
        </a:p>
      </dgm:t>
    </dgm:pt>
    <dgm:pt modelId="{3CD66E63-BD35-4770-9BC8-9325E6CD4533}" type="parTrans" cxnId="{B118EC19-9F87-4D6E-8D25-8C254E1BA3B1}">
      <dgm:prSet/>
      <dgm:spPr/>
      <dgm:t>
        <a:bodyPr/>
        <a:lstStyle/>
        <a:p>
          <a:endParaRPr lang="ru-RU"/>
        </a:p>
      </dgm:t>
    </dgm:pt>
    <dgm:pt modelId="{F99154F7-3CF1-4329-B23F-B41BAE0D100B}" type="sibTrans" cxnId="{B118EC19-9F87-4D6E-8D25-8C254E1BA3B1}">
      <dgm:prSet/>
      <dgm:spPr/>
      <dgm:t>
        <a:bodyPr/>
        <a:lstStyle/>
        <a:p>
          <a:endParaRPr lang="ru-RU"/>
        </a:p>
      </dgm:t>
    </dgm:pt>
    <dgm:pt modelId="{AAD90041-4C9B-458E-930A-9C1DC9A616D4}">
      <dgm:prSet phldrT="[Текст]" custT="1"/>
      <dgm:spPr/>
      <dgm:t>
        <a:bodyPr/>
        <a:lstStyle/>
        <a:p>
          <a:r>
            <a:rPr lang="ru-RU" sz="1800" dirty="0" smtClean="0"/>
            <a:t>Элемент </a:t>
          </a:r>
          <a:r>
            <a:rPr lang="ru-RU" sz="1800" dirty="0" err="1" smtClean="0"/>
            <a:t>соревнова</a:t>
          </a:r>
          <a:r>
            <a:rPr lang="ru-RU" sz="1800" dirty="0" smtClean="0"/>
            <a:t>-</a:t>
          </a:r>
        </a:p>
        <a:p>
          <a:r>
            <a:rPr lang="ru-RU" sz="1800" dirty="0" err="1" smtClean="0"/>
            <a:t>тель</a:t>
          </a:r>
          <a:endParaRPr lang="ru-RU" sz="1800" dirty="0" smtClean="0"/>
        </a:p>
        <a:p>
          <a:r>
            <a:rPr lang="ru-RU" sz="1800" dirty="0" err="1" smtClean="0"/>
            <a:t>ности</a:t>
          </a:r>
          <a:endParaRPr lang="ru-RU" sz="1800" dirty="0"/>
        </a:p>
      </dgm:t>
    </dgm:pt>
    <dgm:pt modelId="{8C3CB92C-8895-4169-98D6-24341AB224B7}" type="parTrans" cxnId="{5B97F763-E7FE-4429-9045-EAFAB0FC6F8D}">
      <dgm:prSet/>
      <dgm:spPr/>
      <dgm:t>
        <a:bodyPr/>
        <a:lstStyle/>
        <a:p>
          <a:endParaRPr lang="ru-RU"/>
        </a:p>
      </dgm:t>
    </dgm:pt>
    <dgm:pt modelId="{413EE97F-9A98-4F8F-ABF3-1EB41CA87E17}" type="sibTrans" cxnId="{5B97F763-E7FE-4429-9045-EAFAB0FC6F8D}">
      <dgm:prSet/>
      <dgm:spPr/>
      <dgm:t>
        <a:bodyPr/>
        <a:lstStyle/>
        <a:p>
          <a:endParaRPr lang="ru-RU"/>
        </a:p>
      </dgm:t>
    </dgm:pt>
    <dgm:pt modelId="{B1619444-BB3F-4D98-A9CA-7E607372E367}">
      <dgm:prSet phldrT="[Текст]" custT="1"/>
      <dgm:spPr/>
      <dgm:t>
        <a:bodyPr/>
        <a:lstStyle/>
        <a:p>
          <a:r>
            <a:rPr lang="ru-RU" sz="1600" dirty="0" err="1" smtClean="0"/>
            <a:t>Значи</a:t>
          </a:r>
          <a:endParaRPr lang="ru-RU" sz="1600" dirty="0" smtClean="0"/>
        </a:p>
        <a:p>
          <a:r>
            <a:rPr lang="ru-RU" sz="1600" dirty="0" err="1" smtClean="0"/>
            <a:t>мость</a:t>
          </a:r>
          <a:r>
            <a:rPr lang="ru-RU" sz="1600" dirty="0" smtClean="0"/>
            <a:t> для учащих-</a:t>
          </a:r>
        </a:p>
        <a:p>
          <a:r>
            <a:rPr lang="ru-RU" sz="1600" dirty="0" err="1" smtClean="0"/>
            <a:t>ся</a:t>
          </a:r>
          <a:r>
            <a:rPr lang="ru-RU" sz="1600" dirty="0" smtClean="0"/>
            <a:t> и учите</a:t>
          </a:r>
        </a:p>
        <a:p>
          <a:r>
            <a:rPr lang="ru-RU" sz="1600" dirty="0" smtClean="0"/>
            <a:t>лей</a:t>
          </a:r>
          <a:endParaRPr lang="ru-RU" sz="1600" dirty="0"/>
        </a:p>
      </dgm:t>
    </dgm:pt>
    <dgm:pt modelId="{6AA959B3-C187-44ED-9F2D-E814BD2FA160}" type="parTrans" cxnId="{57405061-3E69-4F8C-B873-0FFC22244DBB}">
      <dgm:prSet/>
      <dgm:spPr/>
      <dgm:t>
        <a:bodyPr/>
        <a:lstStyle/>
        <a:p>
          <a:endParaRPr lang="ru-RU"/>
        </a:p>
      </dgm:t>
    </dgm:pt>
    <dgm:pt modelId="{2600630E-721D-48B9-9638-0939BAEAE37F}" type="sibTrans" cxnId="{57405061-3E69-4F8C-B873-0FFC22244DBB}">
      <dgm:prSet/>
      <dgm:spPr/>
      <dgm:t>
        <a:bodyPr/>
        <a:lstStyle/>
        <a:p>
          <a:endParaRPr lang="ru-RU"/>
        </a:p>
      </dgm:t>
    </dgm:pt>
    <dgm:pt modelId="{0035B23D-4238-4E77-A42A-C0EA5991202E}" type="pres">
      <dgm:prSet presAssocID="{63080F66-D864-49B0-836B-3BD42334F6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E54BF8-D2F7-4F9E-97E2-2B1D1CF76CA5}" type="pres">
      <dgm:prSet presAssocID="{5597BD33-1471-4AD9-A4E2-7CFEA55C70F5}" presName="centerShape" presStyleLbl="node0" presStyleIdx="0" presStyleCnt="1"/>
      <dgm:spPr/>
      <dgm:t>
        <a:bodyPr/>
        <a:lstStyle/>
        <a:p>
          <a:endParaRPr lang="ru-RU"/>
        </a:p>
      </dgm:t>
    </dgm:pt>
    <dgm:pt modelId="{F746D695-277F-4575-8AB4-029CA88841AC}" type="pres">
      <dgm:prSet presAssocID="{DA9FBCD1-FAC9-4232-9027-E750D8B848E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B6676DB-CBE9-47BD-81D4-1CEA01C35F5F}" type="pres">
      <dgm:prSet presAssocID="{DA9FBCD1-FAC9-4232-9027-E750D8B848E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88C3D2C-D6E5-4C09-A2D2-3166C7F7FEB5}" type="pres">
      <dgm:prSet presAssocID="{A5A6013B-BD66-479C-947A-26211C6D9B19}" presName="node" presStyleLbl="node1" presStyleIdx="0" presStyleCnt="4" custScaleX="199564" custRadScaleRad="101431" custRadScaleInc="-6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5F318-8F47-46B2-952F-B9F43BEF6C1E}" type="pres">
      <dgm:prSet presAssocID="{3CD66E63-BD35-4770-9BC8-9325E6CD453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17695B-5DAD-4122-BA6A-B1AA7F694452}" type="pres">
      <dgm:prSet presAssocID="{3CD66E63-BD35-4770-9BC8-9325E6CD453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E6EA074-3104-4E62-B76E-724EEC59C356}" type="pres">
      <dgm:prSet presAssocID="{8499366D-4772-46DC-A281-6042FA8A7302}" presName="node" presStyleLbl="node1" presStyleIdx="1" presStyleCnt="4" custScaleX="107834" custScaleY="169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52DB3-38AE-4728-A81D-DD524DCB8531}" type="pres">
      <dgm:prSet presAssocID="{8C3CB92C-8895-4169-98D6-24341AB224B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81700DD-09E9-4E2F-9EB8-4F74A10114CC}" type="pres">
      <dgm:prSet presAssocID="{8C3CB92C-8895-4169-98D6-24341AB224B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FD3C770-E63A-472A-A235-9CA31408B6DE}" type="pres">
      <dgm:prSet presAssocID="{AAD90041-4C9B-458E-930A-9C1DC9A616D4}" presName="node" presStyleLbl="node1" presStyleIdx="2" presStyleCnt="4" custScaleX="184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3872A-F16C-420A-A8A6-88563FE04A05}" type="pres">
      <dgm:prSet presAssocID="{6AA959B3-C187-44ED-9F2D-E814BD2FA16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D1101BA-7EEA-4D9B-860C-3DD13EAF16B4}" type="pres">
      <dgm:prSet presAssocID="{6AA959B3-C187-44ED-9F2D-E814BD2FA16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FF0B876-9966-49F9-9F61-A68B62609A85}" type="pres">
      <dgm:prSet presAssocID="{B1619444-BB3F-4D98-A9CA-7E607372E367}" presName="node" presStyleLbl="node1" presStyleIdx="3" presStyleCnt="4" custScaleY="18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9F1CAE-66FB-4E5D-A2CD-ED727F0CE88B}" type="presOf" srcId="{DA9FBCD1-FAC9-4232-9027-E750D8B848EF}" destId="{3B6676DB-CBE9-47BD-81D4-1CEA01C35F5F}" srcOrd="1" destOrd="0" presId="urn:microsoft.com/office/officeart/2005/8/layout/radial5"/>
    <dgm:cxn modelId="{5522667D-FB64-4D1F-831D-634620790FFD}" srcId="{63080F66-D864-49B0-836B-3BD42334F6D8}" destId="{5597BD33-1471-4AD9-A4E2-7CFEA55C70F5}" srcOrd="0" destOrd="0" parTransId="{623B191C-FA14-4AA7-B22B-7C9CF1900039}" sibTransId="{A77555FF-89DC-429C-90CA-5223FB43E8DC}"/>
    <dgm:cxn modelId="{9BC0B1A8-1A49-422A-86A8-7C7D7365D4C1}" type="presOf" srcId="{AAD90041-4C9B-458E-930A-9C1DC9A616D4}" destId="{BFD3C770-E63A-472A-A235-9CA31408B6DE}" srcOrd="0" destOrd="0" presId="urn:microsoft.com/office/officeart/2005/8/layout/radial5"/>
    <dgm:cxn modelId="{6CDFCF94-E501-4209-B5EC-D8E714FF8DB0}" type="presOf" srcId="{5597BD33-1471-4AD9-A4E2-7CFEA55C70F5}" destId="{E8E54BF8-D2F7-4F9E-97E2-2B1D1CF76CA5}" srcOrd="0" destOrd="0" presId="urn:microsoft.com/office/officeart/2005/8/layout/radial5"/>
    <dgm:cxn modelId="{4A15061D-B9D7-409F-8EA7-1F6B5A78A5FB}" type="presOf" srcId="{8499366D-4772-46DC-A281-6042FA8A7302}" destId="{9E6EA074-3104-4E62-B76E-724EEC59C356}" srcOrd="0" destOrd="0" presId="urn:microsoft.com/office/officeart/2005/8/layout/radial5"/>
    <dgm:cxn modelId="{D668A0FB-9B1B-4C74-BECE-9606A589F49F}" type="presOf" srcId="{3CD66E63-BD35-4770-9BC8-9325E6CD4533}" destId="{DA17695B-5DAD-4122-BA6A-B1AA7F694452}" srcOrd="1" destOrd="0" presId="urn:microsoft.com/office/officeart/2005/8/layout/radial5"/>
    <dgm:cxn modelId="{770A2A36-48CD-4CAF-89A2-2E15D360C05E}" type="presOf" srcId="{3CD66E63-BD35-4770-9BC8-9325E6CD4533}" destId="{51E5F318-8F47-46B2-952F-B9F43BEF6C1E}" srcOrd="0" destOrd="0" presId="urn:microsoft.com/office/officeart/2005/8/layout/radial5"/>
    <dgm:cxn modelId="{5B97F763-E7FE-4429-9045-EAFAB0FC6F8D}" srcId="{5597BD33-1471-4AD9-A4E2-7CFEA55C70F5}" destId="{AAD90041-4C9B-458E-930A-9C1DC9A616D4}" srcOrd="2" destOrd="0" parTransId="{8C3CB92C-8895-4169-98D6-24341AB224B7}" sibTransId="{413EE97F-9A98-4F8F-ABF3-1EB41CA87E17}"/>
    <dgm:cxn modelId="{5BA6AD4D-344B-45D4-A244-D11C7D8E6782}" type="presOf" srcId="{8C3CB92C-8895-4169-98D6-24341AB224B7}" destId="{60F52DB3-38AE-4728-A81D-DD524DCB8531}" srcOrd="0" destOrd="0" presId="urn:microsoft.com/office/officeart/2005/8/layout/radial5"/>
    <dgm:cxn modelId="{CF11A768-32FB-49A0-A4A5-0BDDE7DA8DCE}" type="presOf" srcId="{8C3CB92C-8895-4169-98D6-24341AB224B7}" destId="{C81700DD-09E9-4E2F-9EB8-4F74A10114CC}" srcOrd="1" destOrd="0" presId="urn:microsoft.com/office/officeart/2005/8/layout/radial5"/>
    <dgm:cxn modelId="{AE047680-A8F0-4A11-976F-C74D3B263040}" type="presOf" srcId="{B1619444-BB3F-4D98-A9CA-7E607372E367}" destId="{FFF0B876-9966-49F9-9F61-A68B62609A85}" srcOrd="0" destOrd="0" presId="urn:microsoft.com/office/officeart/2005/8/layout/radial5"/>
    <dgm:cxn modelId="{615D856A-1DA5-40A1-9130-4980C90CD758}" type="presOf" srcId="{6AA959B3-C187-44ED-9F2D-E814BD2FA160}" destId="{0D1101BA-7EEA-4D9B-860C-3DD13EAF16B4}" srcOrd="1" destOrd="0" presId="urn:microsoft.com/office/officeart/2005/8/layout/radial5"/>
    <dgm:cxn modelId="{6AFEC788-0D23-4B6A-9208-C0F8BB741374}" type="presOf" srcId="{6AA959B3-C187-44ED-9F2D-E814BD2FA160}" destId="{1CB3872A-F16C-420A-A8A6-88563FE04A05}" srcOrd="0" destOrd="0" presId="urn:microsoft.com/office/officeart/2005/8/layout/radial5"/>
    <dgm:cxn modelId="{B118EC19-9F87-4D6E-8D25-8C254E1BA3B1}" srcId="{5597BD33-1471-4AD9-A4E2-7CFEA55C70F5}" destId="{8499366D-4772-46DC-A281-6042FA8A7302}" srcOrd="1" destOrd="0" parTransId="{3CD66E63-BD35-4770-9BC8-9325E6CD4533}" sibTransId="{F99154F7-3CF1-4329-B23F-B41BAE0D100B}"/>
    <dgm:cxn modelId="{22F5B926-D36A-49B1-96AE-12E8D17C8E9A}" srcId="{5597BD33-1471-4AD9-A4E2-7CFEA55C70F5}" destId="{A5A6013B-BD66-479C-947A-26211C6D9B19}" srcOrd="0" destOrd="0" parTransId="{DA9FBCD1-FAC9-4232-9027-E750D8B848EF}" sibTransId="{192531CE-542E-493A-BD1B-48384A08768E}"/>
    <dgm:cxn modelId="{8BFD42B8-E482-4C8F-BBFA-E3D124DDA5D5}" type="presOf" srcId="{DA9FBCD1-FAC9-4232-9027-E750D8B848EF}" destId="{F746D695-277F-4575-8AB4-029CA88841AC}" srcOrd="0" destOrd="0" presId="urn:microsoft.com/office/officeart/2005/8/layout/radial5"/>
    <dgm:cxn modelId="{28CE1D9C-495C-4C18-AA42-6A3816F900D1}" type="presOf" srcId="{63080F66-D864-49B0-836B-3BD42334F6D8}" destId="{0035B23D-4238-4E77-A42A-C0EA5991202E}" srcOrd="0" destOrd="0" presId="urn:microsoft.com/office/officeart/2005/8/layout/radial5"/>
    <dgm:cxn modelId="{57405061-3E69-4F8C-B873-0FFC22244DBB}" srcId="{5597BD33-1471-4AD9-A4E2-7CFEA55C70F5}" destId="{B1619444-BB3F-4D98-A9CA-7E607372E367}" srcOrd="3" destOrd="0" parTransId="{6AA959B3-C187-44ED-9F2D-E814BD2FA160}" sibTransId="{2600630E-721D-48B9-9638-0939BAEAE37F}"/>
    <dgm:cxn modelId="{95AEA411-BB04-4929-8DD0-E391C89AA63F}" type="presOf" srcId="{A5A6013B-BD66-479C-947A-26211C6D9B19}" destId="{188C3D2C-D6E5-4C09-A2D2-3166C7F7FEB5}" srcOrd="0" destOrd="0" presId="urn:microsoft.com/office/officeart/2005/8/layout/radial5"/>
    <dgm:cxn modelId="{09C8A1F5-B0CB-42A7-AFE9-DE781C26CB25}" type="presParOf" srcId="{0035B23D-4238-4E77-A42A-C0EA5991202E}" destId="{E8E54BF8-D2F7-4F9E-97E2-2B1D1CF76CA5}" srcOrd="0" destOrd="0" presId="urn:microsoft.com/office/officeart/2005/8/layout/radial5"/>
    <dgm:cxn modelId="{39141DFF-C0B1-4F8D-933D-0CFD67163423}" type="presParOf" srcId="{0035B23D-4238-4E77-A42A-C0EA5991202E}" destId="{F746D695-277F-4575-8AB4-029CA88841AC}" srcOrd="1" destOrd="0" presId="urn:microsoft.com/office/officeart/2005/8/layout/radial5"/>
    <dgm:cxn modelId="{344374AA-41AA-4B23-9BA8-A477C89A8B83}" type="presParOf" srcId="{F746D695-277F-4575-8AB4-029CA88841AC}" destId="{3B6676DB-CBE9-47BD-81D4-1CEA01C35F5F}" srcOrd="0" destOrd="0" presId="urn:microsoft.com/office/officeart/2005/8/layout/radial5"/>
    <dgm:cxn modelId="{80B0EB3F-2F32-45B0-AFB7-DC26B766A7B2}" type="presParOf" srcId="{0035B23D-4238-4E77-A42A-C0EA5991202E}" destId="{188C3D2C-D6E5-4C09-A2D2-3166C7F7FEB5}" srcOrd="2" destOrd="0" presId="urn:microsoft.com/office/officeart/2005/8/layout/radial5"/>
    <dgm:cxn modelId="{C1E3E8BB-3B4C-4FB1-A50C-1BF55DA28B5D}" type="presParOf" srcId="{0035B23D-4238-4E77-A42A-C0EA5991202E}" destId="{51E5F318-8F47-46B2-952F-B9F43BEF6C1E}" srcOrd="3" destOrd="0" presId="urn:microsoft.com/office/officeart/2005/8/layout/radial5"/>
    <dgm:cxn modelId="{41300587-F00F-40AD-BF7C-E3497431B489}" type="presParOf" srcId="{51E5F318-8F47-46B2-952F-B9F43BEF6C1E}" destId="{DA17695B-5DAD-4122-BA6A-B1AA7F694452}" srcOrd="0" destOrd="0" presId="urn:microsoft.com/office/officeart/2005/8/layout/radial5"/>
    <dgm:cxn modelId="{094DB67A-1970-46E6-93B0-A8BE8DAE07D9}" type="presParOf" srcId="{0035B23D-4238-4E77-A42A-C0EA5991202E}" destId="{9E6EA074-3104-4E62-B76E-724EEC59C356}" srcOrd="4" destOrd="0" presId="urn:microsoft.com/office/officeart/2005/8/layout/radial5"/>
    <dgm:cxn modelId="{3774871C-2A72-4A77-BB4C-3D807E132851}" type="presParOf" srcId="{0035B23D-4238-4E77-A42A-C0EA5991202E}" destId="{60F52DB3-38AE-4728-A81D-DD524DCB8531}" srcOrd="5" destOrd="0" presId="urn:microsoft.com/office/officeart/2005/8/layout/radial5"/>
    <dgm:cxn modelId="{6ACDA328-FDE5-4FCC-AC5F-D2CD822092DE}" type="presParOf" srcId="{60F52DB3-38AE-4728-A81D-DD524DCB8531}" destId="{C81700DD-09E9-4E2F-9EB8-4F74A10114CC}" srcOrd="0" destOrd="0" presId="urn:microsoft.com/office/officeart/2005/8/layout/radial5"/>
    <dgm:cxn modelId="{766D2810-963C-44A9-9049-2557E215EB0E}" type="presParOf" srcId="{0035B23D-4238-4E77-A42A-C0EA5991202E}" destId="{BFD3C770-E63A-472A-A235-9CA31408B6DE}" srcOrd="6" destOrd="0" presId="urn:microsoft.com/office/officeart/2005/8/layout/radial5"/>
    <dgm:cxn modelId="{4F4B5D03-8847-4D71-A935-70042CE2E625}" type="presParOf" srcId="{0035B23D-4238-4E77-A42A-C0EA5991202E}" destId="{1CB3872A-F16C-420A-A8A6-88563FE04A05}" srcOrd="7" destOrd="0" presId="urn:microsoft.com/office/officeart/2005/8/layout/radial5"/>
    <dgm:cxn modelId="{EEF88FC3-838A-404D-80AE-1B49C619D7A7}" type="presParOf" srcId="{1CB3872A-F16C-420A-A8A6-88563FE04A05}" destId="{0D1101BA-7EEA-4D9B-860C-3DD13EAF16B4}" srcOrd="0" destOrd="0" presId="urn:microsoft.com/office/officeart/2005/8/layout/radial5"/>
    <dgm:cxn modelId="{A333DE4A-074B-491C-8645-9204B1460680}" type="presParOf" srcId="{0035B23D-4238-4E77-A42A-C0EA5991202E}" destId="{FFF0B876-9966-49F9-9F61-A68B62609A8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E54BF8-D2F7-4F9E-97E2-2B1D1CF76CA5}">
      <dsp:nvSpPr>
        <dsp:cNvPr id="0" name=""/>
        <dsp:cNvSpPr/>
      </dsp:nvSpPr>
      <dsp:spPr>
        <a:xfrm>
          <a:off x="1707353" y="1783929"/>
          <a:ext cx="1014087" cy="1014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Районная неделя ИЯ</a:t>
          </a:r>
          <a:endParaRPr lang="ru-RU" sz="1200" kern="1200" dirty="0"/>
        </a:p>
      </dsp:txBody>
      <dsp:txXfrm>
        <a:off x="1707353" y="1783929"/>
        <a:ext cx="1014087" cy="1014087"/>
      </dsp:txXfrm>
    </dsp:sp>
    <dsp:sp modelId="{F746D695-277F-4575-8AB4-029CA88841AC}">
      <dsp:nvSpPr>
        <dsp:cNvPr id="0" name=""/>
        <dsp:cNvSpPr/>
      </dsp:nvSpPr>
      <dsp:spPr>
        <a:xfrm rot="16019532">
          <a:off x="2020711" y="1306178"/>
          <a:ext cx="304882" cy="399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6019532">
        <a:off x="2020711" y="1306178"/>
        <a:ext cx="304882" cy="399676"/>
      </dsp:txXfrm>
    </dsp:sp>
    <dsp:sp modelId="{188C3D2C-D6E5-4C09-A2D2-3166C7F7FEB5}">
      <dsp:nvSpPr>
        <dsp:cNvPr id="0" name=""/>
        <dsp:cNvSpPr/>
      </dsp:nvSpPr>
      <dsp:spPr>
        <a:xfrm>
          <a:off x="953777" y="34854"/>
          <a:ext cx="2345913" cy="1175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Приемствен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ность</a:t>
          </a:r>
          <a:endParaRPr lang="ru-RU" sz="1800" kern="1200" dirty="0"/>
        </a:p>
      </dsp:txBody>
      <dsp:txXfrm>
        <a:off x="953777" y="34854"/>
        <a:ext cx="2345913" cy="1175519"/>
      </dsp:txXfrm>
    </dsp:sp>
    <dsp:sp modelId="{51E5F318-8F47-46B2-952F-B9F43BEF6C1E}">
      <dsp:nvSpPr>
        <dsp:cNvPr id="0" name=""/>
        <dsp:cNvSpPr/>
      </dsp:nvSpPr>
      <dsp:spPr>
        <a:xfrm>
          <a:off x="2832814" y="2091135"/>
          <a:ext cx="268308" cy="399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32814" y="2091135"/>
        <a:ext cx="268308" cy="399676"/>
      </dsp:txXfrm>
    </dsp:sp>
    <dsp:sp modelId="{9E6EA074-3104-4E62-B76E-724EEC59C356}">
      <dsp:nvSpPr>
        <dsp:cNvPr id="0" name=""/>
        <dsp:cNvSpPr/>
      </dsp:nvSpPr>
      <dsp:spPr>
        <a:xfrm>
          <a:off x="3227683" y="1296143"/>
          <a:ext cx="1267609" cy="1989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Реша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ем комму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никативную</a:t>
          </a:r>
          <a:r>
            <a:rPr lang="ru-RU" sz="1800" kern="1200" dirty="0" smtClean="0"/>
            <a:t> задачу</a:t>
          </a:r>
          <a:endParaRPr lang="ru-RU" sz="1800" kern="1200" dirty="0"/>
        </a:p>
      </dsp:txBody>
      <dsp:txXfrm>
        <a:off x="3227683" y="1296143"/>
        <a:ext cx="1267609" cy="1989660"/>
      </dsp:txXfrm>
    </dsp:sp>
    <dsp:sp modelId="{60F52DB3-38AE-4728-A81D-DD524DCB8531}">
      <dsp:nvSpPr>
        <dsp:cNvPr id="0" name=""/>
        <dsp:cNvSpPr/>
      </dsp:nvSpPr>
      <dsp:spPr>
        <a:xfrm rot="5400000">
          <a:off x="2068041" y="2866038"/>
          <a:ext cx="292712" cy="399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400000">
        <a:off x="2068041" y="2866038"/>
        <a:ext cx="292712" cy="399676"/>
      </dsp:txXfrm>
    </dsp:sp>
    <dsp:sp modelId="{BFD3C770-E63A-472A-A235-9CA31408B6DE}">
      <dsp:nvSpPr>
        <dsp:cNvPr id="0" name=""/>
        <dsp:cNvSpPr/>
      </dsp:nvSpPr>
      <dsp:spPr>
        <a:xfrm>
          <a:off x="1129104" y="3350304"/>
          <a:ext cx="2170584" cy="1175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Элемент </a:t>
          </a:r>
          <a:r>
            <a:rPr lang="ru-RU" sz="1800" kern="1200" dirty="0" err="1" smtClean="0"/>
            <a:t>соревнова</a:t>
          </a:r>
          <a:r>
            <a:rPr lang="ru-RU" sz="1800" kern="1200" dirty="0" smtClean="0"/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тель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ности</a:t>
          </a:r>
          <a:endParaRPr lang="ru-RU" sz="1800" kern="1200" dirty="0"/>
        </a:p>
      </dsp:txBody>
      <dsp:txXfrm>
        <a:off x="1129104" y="3350304"/>
        <a:ext cx="2170584" cy="1175519"/>
      </dsp:txXfrm>
    </dsp:sp>
    <dsp:sp modelId="{1CB3872A-F16C-420A-A8A6-88563FE04A05}">
      <dsp:nvSpPr>
        <dsp:cNvPr id="0" name=""/>
        <dsp:cNvSpPr/>
      </dsp:nvSpPr>
      <dsp:spPr>
        <a:xfrm rot="10800000">
          <a:off x="1293138" y="2091135"/>
          <a:ext cx="292712" cy="399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293138" y="2091135"/>
        <a:ext cx="292712" cy="399676"/>
      </dsp:txXfrm>
    </dsp:sp>
    <dsp:sp modelId="{FFF0B876-9966-49F9-9F61-A68B62609A85}">
      <dsp:nvSpPr>
        <dsp:cNvPr id="0" name=""/>
        <dsp:cNvSpPr/>
      </dsp:nvSpPr>
      <dsp:spPr>
        <a:xfrm>
          <a:off x="-20452" y="1224136"/>
          <a:ext cx="1175519" cy="2133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Значи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мость</a:t>
          </a:r>
          <a:r>
            <a:rPr lang="ru-RU" sz="1600" kern="1200" dirty="0" smtClean="0"/>
            <a:t> для учащих-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ся</a:t>
          </a:r>
          <a:r>
            <a:rPr lang="ru-RU" sz="1600" kern="1200" dirty="0" smtClean="0"/>
            <a:t> и учите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лей</a:t>
          </a:r>
          <a:endParaRPr lang="ru-RU" sz="1600" kern="1200" dirty="0"/>
        </a:p>
      </dsp:txBody>
      <dsp:txXfrm>
        <a:off x="-20452" y="1224136"/>
        <a:ext cx="1175519" cy="2133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1%84%D0%BB%D0%B0%D0%B3%20%D0%B3%D0%B5%D1%80%D0%BC%D0%B0%D0%BD%D0%B8%D0%B8&amp;noreask=1&amp;img_url=images.fanpop.com/images/image_uploads/German-Flag-germany-410121_928_604.gif&amp;pos=18&amp;rpt=simage&amp;lr=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6289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Отчёт о деятельности РМО учителей иностранных языков в рамках проекта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6190"/>
            <a:ext cx="8182004" cy="2428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Руководитель </a:t>
            </a:r>
            <a:r>
              <a:rPr lang="ru-RU" dirty="0" smtClean="0"/>
              <a:t>РМО </a:t>
            </a:r>
            <a:r>
              <a:rPr lang="ru-RU" dirty="0" smtClean="0"/>
              <a:t>учителей </a:t>
            </a:r>
            <a:r>
              <a:rPr lang="ru-RU" dirty="0" smtClean="0"/>
              <a:t>иностранных языков </a:t>
            </a:r>
            <a:endParaRPr lang="ru-RU" dirty="0" smtClean="0"/>
          </a:p>
          <a:p>
            <a:pPr algn="ctr"/>
            <a:r>
              <a:rPr lang="ru-RU" dirty="0" smtClean="0"/>
              <a:t>Белозёрова </a:t>
            </a:r>
            <a:r>
              <a:rPr lang="ru-RU" dirty="0" smtClean="0"/>
              <a:t>Людмила Юрьевна, учитель английского языка МБОУ «</a:t>
            </a:r>
            <a:r>
              <a:rPr lang="ru-RU" dirty="0" err="1" smtClean="0"/>
              <a:t>Очёрская</a:t>
            </a:r>
            <a:r>
              <a:rPr lang="ru-RU" dirty="0" smtClean="0"/>
              <a:t> СОШ №1» </a:t>
            </a:r>
            <a:endParaRPr lang="ru-RU" dirty="0" smtClean="0"/>
          </a:p>
          <a:p>
            <a:pPr algn="ctr"/>
            <a:r>
              <a:rPr lang="ru-RU" sz="2200" dirty="0" smtClean="0"/>
              <a:t>Тема </a:t>
            </a:r>
            <a:r>
              <a:rPr lang="ru-RU" sz="2200" dirty="0" smtClean="0"/>
              <a:t>презентационных мероприятий </a:t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 err="1" smtClean="0"/>
              <a:t>Системно-деятельностный</a:t>
            </a:r>
            <a:r>
              <a:rPr lang="ru-RU" sz="2200" dirty="0" smtClean="0"/>
              <a:t> подход как основа формирования УУД</a:t>
            </a:r>
            <a:r>
              <a:rPr lang="ru-RU" sz="2200" dirty="0" smtClean="0"/>
              <a:t>», дата проведения </a:t>
            </a:r>
            <a:r>
              <a:rPr lang="ru-RU" sz="2200" dirty="0" smtClean="0"/>
              <a:t>06.12.2013</a:t>
            </a:r>
            <a:endParaRPr lang="ru-RU" sz="2200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28.08.2012</a:t>
            </a:r>
            <a:r>
              <a:rPr lang="ru-RU" dirty="0" smtClean="0"/>
              <a:t> – принятие решения о проведении районной недели ИЯ</a:t>
            </a:r>
          </a:p>
          <a:p>
            <a:r>
              <a:rPr lang="ru-RU" b="1" dirty="0" smtClean="0"/>
              <a:t>30.10.2012 </a:t>
            </a:r>
            <a:r>
              <a:rPr lang="ru-RU" dirty="0" smtClean="0"/>
              <a:t>– анализ информации о проведении НИЯ, примерный план </a:t>
            </a:r>
          </a:p>
          <a:p>
            <a:r>
              <a:rPr lang="ru-RU" b="1" dirty="0" smtClean="0"/>
              <a:t>Ноябрь</a:t>
            </a:r>
            <a:r>
              <a:rPr lang="ru-RU" dirty="0" smtClean="0"/>
              <a:t> – оформление и презентация проекта</a:t>
            </a:r>
          </a:p>
          <a:p>
            <a:r>
              <a:rPr lang="ru-RU" dirty="0" smtClean="0"/>
              <a:t>Распространение информации по всем школам района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Декабрь-март</a:t>
            </a:r>
          </a:p>
          <a:p>
            <a:r>
              <a:rPr lang="ru-RU" dirty="0" smtClean="0"/>
              <a:t>Создание видеоролика о своей школе на ИЯ</a:t>
            </a:r>
          </a:p>
          <a:p>
            <a:r>
              <a:rPr lang="ru-RU" dirty="0" smtClean="0"/>
              <a:t>Освещение традиций стран изучаемого языка</a:t>
            </a:r>
          </a:p>
          <a:p>
            <a:r>
              <a:rPr lang="ru-RU" dirty="0" smtClean="0"/>
              <a:t>Использование ИКТ в обучении ИЯ,</a:t>
            </a:r>
          </a:p>
          <a:p>
            <a:r>
              <a:rPr lang="ru-RU" dirty="0" smtClean="0"/>
              <a:t>Использование нестандартных форм уроков</a:t>
            </a:r>
          </a:p>
          <a:p>
            <a:r>
              <a:rPr lang="ru-RU" b="1" dirty="0" smtClean="0"/>
              <a:t>Март</a:t>
            </a:r>
          </a:p>
          <a:p>
            <a:r>
              <a:rPr lang="ru-RU" dirty="0" smtClean="0"/>
              <a:t>Согласование деятельности по проекту</a:t>
            </a:r>
          </a:p>
          <a:p>
            <a:r>
              <a:rPr lang="ru-RU" dirty="0" smtClean="0"/>
              <a:t>Выступления учителей по темам, заявленным ранее</a:t>
            </a:r>
          </a:p>
          <a:p>
            <a:r>
              <a:rPr lang="ru-RU" dirty="0" smtClean="0"/>
              <a:t>Создание творческих работ учащимися «Всё обо мне» (мои достижения, моя семья и друзья, моё хобби, я и спорт и др.)</a:t>
            </a:r>
          </a:p>
          <a:p>
            <a:r>
              <a:rPr lang="ru-RU" dirty="0" smtClean="0"/>
              <a:t>Создание «валюты» для победителей конкурсов и игр на ИЯ</a:t>
            </a:r>
          </a:p>
          <a:p>
            <a:r>
              <a:rPr lang="ru-RU" dirty="0" smtClean="0"/>
              <a:t>Разработка игр и конкурсов для недели ИЯ в школе </a:t>
            </a:r>
            <a:r>
              <a:rPr lang="ru-RU" i="1" dirty="0" smtClean="0"/>
              <a:t>(Словарный </a:t>
            </a:r>
            <a:r>
              <a:rPr lang="ru-RU" i="1" dirty="0" err="1" smtClean="0"/>
              <a:t>блиц-турнир</a:t>
            </a:r>
            <a:r>
              <a:rPr lang="ru-RU" i="1" dirty="0" smtClean="0"/>
              <a:t>, </a:t>
            </a:r>
            <a:r>
              <a:rPr lang="ru-RU" i="1" dirty="0" err="1" smtClean="0"/>
              <a:t>Балда</a:t>
            </a:r>
            <a:r>
              <a:rPr lang="ru-RU" i="1" dirty="0" smtClean="0"/>
              <a:t>, Конкурс пословиц  и др.)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5" descr="C:\Users\Microsoft\Desktop\неделя ИЯ в школе\DSCN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886362" cy="216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Неделя ИЯ в школе традиционно посвящена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Истории,  традициям и обычаям стран, изучаемых языков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im6-tub-ru.yandex.net/i?id=399880306-0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3600400" cy="2348087"/>
          </a:xfrm>
          <a:prstGeom prst="rect">
            <a:avLst/>
          </a:prstGeom>
          <a:noFill/>
        </p:spPr>
      </p:pic>
      <p:pic>
        <p:nvPicPr>
          <p:cNvPr id="6" name="Рисунок 5" descr="uk_f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3457878" cy="208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Традиционный план недели 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Активные (нестандартные) формы уроков</a:t>
            </a:r>
          </a:p>
          <a:p>
            <a:r>
              <a:rPr lang="ru-RU" dirty="0" smtClean="0"/>
              <a:t>Игры, конкурсы (стихов, открыток к празднику)</a:t>
            </a:r>
          </a:p>
          <a:p>
            <a:r>
              <a:rPr lang="ru-RU" dirty="0" smtClean="0"/>
              <a:t>Инсценировки и песни</a:t>
            </a:r>
          </a:p>
          <a:p>
            <a:r>
              <a:rPr lang="ru-RU" dirty="0" smtClean="0"/>
              <a:t>Плакаты </a:t>
            </a:r>
          </a:p>
          <a:p>
            <a:r>
              <a:rPr lang="ru-RU" dirty="0" smtClean="0"/>
              <a:t>Творческие работы (поделки, рисунки, мини-сочинения..)</a:t>
            </a:r>
          </a:p>
          <a:p>
            <a:r>
              <a:rPr lang="ru-RU" dirty="0" smtClean="0"/>
              <a:t>Итоговое мероприятие в виде игры или концерта</a:t>
            </a:r>
          </a:p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5123" name="Picture 3" descr="C:\Users\Microsoft\Desktop\неделя ИЯ в школе\DSCN1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3102496" cy="2326872"/>
          </a:xfrm>
          <a:prstGeom prst="rect">
            <a:avLst/>
          </a:prstGeom>
          <a:noFill/>
        </p:spPr>
      </p:pic>
      <p:pic>
        <p:nvPicPr>
          <p:cNvPr id="5124" name="Picture 4" descr="C:\Users\Microsoft\Desktop\неделя ИЯ в школе\DSCN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2886362" cy="216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недели ИЯ (школьный этап) </a:t>
            </a:r>
            <a:br>
              <a:rPr lang="ru-RU" dirty="0" smtClean="0"/>
            </a:br>
            <a:r>
              <a:rPr lang="ru-RU" dirty="0" smtClean="0"/>
              <a:t>(2-я неделя апреля)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Понедельник</a:t>
            </a:r>
          </a:p>
          <a:p>
            <a:r>
              <a:rPr lang="ru-RU" dirty="0" smtClean="0"/>
              <a:t>Презентация видеороликов</a:t>
            </a:r>
          </a:p>
          <a:p>
            <a:r>
              <a:rPr lang="ru-RU" b="1" dirty="0" smtClean="0"/>
              <a:t>Вторник</a:t>
            </a:r>
          </a:p>
          <a:p>
            <a:r>
              <a:rPr lang="ru-RU" dirty="0" smtClean="0"/>
              <a:t>Конкурс творческих работ учащихся</a:t>
            </a:r>
          </a:p>
          <a:p>
            <a:r>
              <a:rPr lang="ru-RU" b="1" dirty="0" smtClean="0"/>
              <a:t>Среда</a:t>
            </a:r>
          </a:p>
          <a:p>
            <a:r>
              <a:rPr lang="ru-RU" dirty="0" smtClean="0"/>
              <a:t>Художественно-музыкальный конкурс</a:t>
            </a:r>
          </a:p>
          <a:p>
            <a:r>
              <a:rPr lang="ru-RU" b="1" dirty="0" smtClean="0"/>
              <a:t>Четверг</a:t>
            </a:r>
          </a:p>
          <a:p>
            <a:r>
              <a:rPr lang="ru-RU" dirty="0" smtClean="0"/>
              <a:t>Подведение итогов школьного тур</a:t>
            </a:r>
            <a:endParaRPr lang="ru-RU" dirty="0"/>
          </a:p>
        </p:txBody>
      </p:sp>
      <p:pic>
        <p:nvPicPr>
          <p:cNvPr id="6148" name="Picture 4" descr="C:\Users\Microsoft\Desktop\концерт неделя ИЯ\DSC0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3140357" cy="2355268"/>
          </a:xfrm>
          <a:prstGeom prst="rect">
            <a:avLst/>
          </a:prstGeom>
          <a:noFill/>
        </p:spPr>
      </p:pic>
      <p:pic>
        <p:nvPicPr>
          <p:cNvPr id="6150" name="Picture 6" descr="C:\Users\Microsoft\Desktop\концерт неделя ИЯ\DSC0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3524400" cy="26433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Итоговое районное мероприятие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Пятница</a:t>
            </a:r>
          </a:p>
          <a:p>
            <a:r>
              <a:rPr lang="ru-RU" dirty="0" smtClean="0"/>
              <a:t>Выставка творческих работ</a:t>
            </a:r>
          </a:p>
          <a:p>
            <a:r>
              <a:rPr lang="ru-RU" dirty="0" smtClean="0"/>
              <a:t>Конкурс видеороликов</a:t>
            </a:r>
          </a:p>
          <a:p>
            <a:r>
              <a:rPr lang="ru-RU" dirty="0" smtClean="0"/>
              <a:t>Гала-концерт</a:t>
            </a:r>
          </a:p>
          <a:p>
            <a:r>
              <a:rPr lang="ru-RU" dirty="0" smtClean="0"/>
              <a:t>Подведение итогов, награждение участников </a:t>
            </a:r>
          </a:p>
          <a:p>
            <a:r>
              <a:rPr lang="ru-RU" b="1" dirty="0" smtClean="0"/>
              <a:t>Ответственные</a:t>
            </a:r>
            <a:r>
              <a:rPr lang="ru-RU" dirty="0" smtClean="0"/>
              <a:t>: руководитель РМО, руководители ШМО в сотрудничестве с организатором и завучем по внеклассной работе</a:t>
            </a:r>
          </a:p>
        </p:txBody>
      </p:sp>
      <p:pic>
        <p:nvPicPr>
          <p:cNvPr id="7170" name="Picture 2" descr="C:\Users\Microsoft\Desktop\концерт неделя ИЯ\DSC04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314" y="980728"/>
            <a:ext cx="2784309" cy="2088232"/>
          </a:xfrm>
          <a:prstGeom prst="rect">
            <a:avLst/>
          </a:prstGeom>
          <a:noFill/>
        </p:spPr>
      </p:pic>
      <p:pic>
        <p:nvPicPr>
          <p:cNvPr id="7171" name="Picture 3" descr="C:\Users\Microsoft\Desktop\концерт неделя ИЯ\DSC04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1412776"/>
            <a:ext cx="2747798" cy="2060848"/>
          </a:xfrm>
          <a:prstGeom prst="rect">
            <a:avLst/>
          </a:prstGeom>
          <a:noFill/>
        </p:spPr>
      </p:pic>
      <p:pic>
        <p:nvPicPr>
          <p:cNvPr id="7172" name="Picture 4" descr="C:\Users\Microsoft\Desktop\концерт неделя ИЯ\DSC04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2564904"/>
            <a:ext cx="2363755" cy="1772816"/>
          </a:xfrm>
          <a:prstGeom prst="rect">
            <a:avLst/>
          </a:prstGeom>
          <a:noFill/>
        </p:spPr>
      </p:pic>
      <p:pic>
        <p:nvPicPr>
          <p:cNvPr id="7173" name="Picture 5" descr="C:\Users\Microsoft\Desktop\концерт неделя ИЯ\DSC04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96952"/>
            <a:ext cx="2555776" cy="1916832"/>
          </a:xfrm>
          <a:prstGeom prst="rect">
            <a:avLst/>
          </a:prstGeom>
          <a:noFill/>
        </p:spPr>
      </p:pic>
      <p:pic>
        <p:nvPicPr>
          <p:cNvPr id="7174" name="Picture 6" descr="C:\Users\Microsoft\Desktop\концерт неделя ИЯ\DSC048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Спасибо ученикам, которые с любовью и интересом готовились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Фильммейкеры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Касьянова Ольга, Касьянов Тимофей, </a:t>
            </a:r>
            <a:r>
              <a:rPr lang="ru-RU" dirty="0" err="1" smtClean="0"/>
              <a:t>Корелина</a:t>
            </a:r>
            <a:r>
              <a:rPr lang="ru-RU" dirty="0" smtClean="0"/>
              <a:t>  Юлия, Плотникова Мария, Швецов Даниил, ученики 5 класса </a:t>
            </a:r>
            <a:r>
              <a:rPr lang="ru-RU" dirty="0" err="1" smtClean="0"/>
              <a:t>Спешковской</a:t>
            </a:r>
            <a:r>
              <a:rPr lang="ru-RU" dirty="0" smtClean="0"/>
              <a:t> средней школы;</a:t>
            </a:r>
          </a:p>
          <a:p>
            <a:r>
              <a:rPr lang="ru-RU" dirty="0" smtClean="0"/>
              <a:t> Наумов Павел, </a:t>
            </a:r>
            <a:r>
              <a:rPr lang="ru-RU" dirty="0" err="1" smtClean="0"/>
              <a:t>Кашичкин</a:t>
            </a:r>
            <a:r>
              <a:rPr lang="ru-RU" dirty="0" smtClean="0"/>
              <a:t> Максим, ученики  9 класса, </a:t>
            </a:r>
            <a:r>
              <a:rPr lang="ru-RU" dirty="0" err="1" smtClean="0"/>
              <a:t>Тынкасов</a:t>
            </a:r>
            <a:r>
              <a:rPr lang="ru-RU" dirty="0" smtClean="0"/>
              <a:t> Иван, ученик 8 класса </a:t>
            </a:r>
            <a:r>
              <a:rPr lang="ru-RU" dirty="0" err="1" smtClean="0"/>
              <a:t>Кипринской</a:t>
            </a:r>
            <a:r>
              <a:rPr lang="ru-RU" dirty="0" smtClean="0"/>
              <a:t> средней школы; </a:t>
            </a:r>
          </a:p>
          <a:p>
            <a:r>
              <a:rPr lang="ru-RU" dirty="0" smtClean="0"/>
              <a:t>Гусев Виталий, Кондаков Александр, Туров Юрий,  ученики 10а и 10б классов,  </a:t>
            </a:r>
            <a:r>
              <a:rPr lang="ru-RU" dirty="0" err="1" smtClean="0"/>
              <a:t>Пресмакова</a:t>
            </a:r>
            <a:r>
              <a:rPr lang="ru-RU" dirty="0" smtClean="0"/>
              <a:t> Александра  и </a:t>
            </a:r>
            <a:r>
              <a:rPr lang="ru-RU" dirty="0" err="1" smtClean="0"/>
              <a:t>Трубинов</a:t>
            </a:r>
            <a:r>
              <a:rPr lang="ru-RU" dirty="0" smtClean="0"/>
              <a:t> Илья,  ученики 11б класса  МБОУ ОСОШ №3;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Пресмаков</a:t>
            </a:r>
            <a:r>
              <a:rPr lang="ru-RU" dirty="0" smtClean="0"/>
              <a:t> Вячеслав, </a:t>
            </a:r>
            <a:r>
              <a:rPr lang="ru-RU" dirty="0" err="1" smtClean="0"/>
              <a:t>Дюкова</a:t>
            </a:r>
            <a:r>
              <a:rPr lang="ru-RU" dirty="0" smtClean="0"/>
              <a:t> Татьяна, ученики 11а класса, Сальникова Мария, ученица 9б класса, Хамов Михаил, ученик 9в класса МБОУ ОСОШ №1. </a:t>
            </a:r>
            <a:endParaRPr lang="ru-RU" dirty="0"/>
          </a:p>
        </p:txBody>
      </p:sp>
      <p:pic>
        <p:nvPicPr>
          <p:cNvPr id="10242" name="Picture 2" descr="C:\Users\Microsoft\Desktop\концерт неделя ИЯ\DSC04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2196307" cy="1647230"/>
          </a:xfrm>
          <a:prstGeom prst="rect">
            <a:avLst/>
          </a:prstGeom>
          <a:noFill/>
        </p:spPr>
      </p:pic>
      <p:pic>
        <p:nvPicPr>
          <p:cNvPr id="10243" name="Picture 3" descr="C:\Users\Microsoft\Desktop\концерт неделя ИЯ\DSC04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705333" cy="2029000"/>
          </a:xfrm>
          <a:prstGeom prst="rect">
            <a:avLst/>
          </a:prstGeom>
          <a:noFill/>
        </p:spPr>
      </p:pic>
      <p:pic>
        <p:nvPicPr>
          <p:cNvPr id="10245" name="Picture 5" descr="C:\Users\Microsoft\Desktop\концерт неделя ИЯ\DSC0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5976" y="3861048"/>
            <a:ext cx="1841237" cy="1380928"/>
          </a:xfrm>
          <a:prstGeom prst="rect">
            <a:avLst/>
          </a:prstGeom>
          <a:noFill/>
        </p:spPr>
      </p:pic>
      <p:pic>
        <p:nvPicPr>
          <p:cNvPr id="10246" name="Picture 6" descr="C:\Users\Microsoft\Desktop\концерт неделя ИЯ\DSC04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513312" cy="18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Своё исполнительское мастерство и музыкальный вкус продемонстрировали:</a:t>
            </a:r>
          </a:p>
          <a:p>
            <a:r>
              <a:rPr lang="ru-RU" dirty="0" smtClean="0"/>
              <a:t>Большаков Алексей, ученик 10а класса, Турова Юлия, ученица 10б класса, Агафонова </a:t>
            </a:r>
            <a:r>
              <a:rPr lang="ru-RU" dirty="0" err="1" smtClean="0"/>
              <a:t>Катарина</a:t>
            </a:r>
            <a:r>
              <a:rPr lang="ru-RU" dirty="0" smtClean="0"/>
              <a:t>, ученица 7б класса, Миронова Милана, </a:t>
            </a:r>
            <a:r>
              <a:rPr lang="ru-RU" dirty="0" err="1" smtClean="0"/>
              <a:t>Пресмакова</a:t>
            </a:r>
            <a:r>
              <a:rPr lang="ru-RU" dirty="0" smtClean="0"/>
              <a:t> Александра (учащиеся МБОУ ОСОШ №3); </a:t>
            </a:r>
          </a:p>
          <a:p>
            <a:r>
              <a:rPr lang="ru-RU" dirty="0" smtClean="0"/>
              <a:t>Подгорная  Анастасия, ученица  6в класса, </a:t>
            </a:r>
            <a:r>
              <a:rPr lang="ru-RU" dirty="0" err="1" smtClean="0"/>
              <a:t>Дюкова</a:t>
            </a:r>
            <a:r>
              <a:rPr lang="ru-RU" dirty="0" smtClean="0"/>
              <a:t>  Татьяна, ученица  11а класса, Бабина Анастасия, ученица  6б класса, весь 11а класс, исполнивший </a:t>
            </a:r>
            <a:r>
              <a:rPr lang="ru-RU" dirty="0" err="1" smtClean="0"/>
              <a:t>флэш-моб</a:t>
            </a:r>
            <a:r>
              <a:rPr lang="ru-RU" dirty="0" smtClean="0"/>
              <a:t> на одну из популярных песен на английском языке, группа учащихся 5а класса с хоровым исполнением стихотворения в стиле «</a:t>
            </a:r>
            <a:r>
              <a:rPr lang="ru-RU" dirty="0" err="1" smtClean="0"/>
              <a:t>рэп</a:t>
            </a:r>
            <a:r>
              <a:rPr lang="ru-RU" dirty="0" smtClean="0"/>
              <a:t>» (МБОУ ОСОШ №1);</a:t>
            </a:r>
          </a:p>
          <a:p>
            <a:r>
              <a:rPr lang="ru-RU" dirty="0" smtClean="0"/>
              <a:t> Плотникова Маша со стихотворением на английском языке (Спешковская средняя школа). </a:t>
            </a:r>
            <a:endParaRPr lang="ru-RU" dirty="0"/>
          </a:p>
        </p:txBody>
      </p:sp>
      <p:pic>
        <p:nvPicPr>
          <p:cNvPr id="8194" name="Picture 2" descr="C:\Users\Microsoft\Desktop\концерт неделя ИЯ\DSC04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52"/>
            <a:ext cx="2423030" cy="1817273"/>
          </a:xfrm>
          <a:prstGeom prst="rect">
            <a:avLst/>
          </a:prstGeom>
          <a:noFill/>
        </p:spPr>
      </p:pic>
      <p:pic>
        <p:nvPicPr>
          <p:cNvPr id="8195" name="Picture 3" descr="C:\Users\Microsoft\Desktop\концерт неделя ИЯ\DSC04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2165781" cy="1624336"/>
          </a:xfrm>
          <a:prstGeom prst="rect">
            <a:avLst/>
          </a:prstGeom>
          <a:noFill/>
        </p:spPr>
      </p:pic>
      <p:pic>
        <p:nvPicPr>
          <p:cNvPr id="8196" name="Picture 4" descr="C:\Users\Microsoft\Desktop\концерт неделя ИЯ\DSC04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060848"/>
            <a:ext cx="3515882" cy="2636912"/>
          </a:xfrm>
          <a:prstGeom prst="rect">
            <a:avLst/>
          </a:prstGeom>
          <a:noFill/>
        </p:spPr>
      </p:pic>
      <p:pic>
        <p:nvPicPr>
          <p:cNvPr id="8197" name="Picture 5" descr="C:\Users\Microsoft\Desktop\концерт неделя ИЯ\DSC04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99992" y="4509120"/>
            <a:ext cx="2609322" cy="19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Спасибо учителям, которые приняли активное участие в проекте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И.А. Мокрушина </a:t>
            </a:r>
            <a:r>
              <a:rPr lang="ru-RU" dirty="0" smtClean="0"/>
              <a:t>(</a:t>
            </a:r>
            <a:r>
              <a:rPr lang="ru-RU" dirty="0" err="1" smtClean="0"/>
              <a:t>Спешковская</a:t>
            </a:r>
            <a:r>
              <a:rPr lang="ru-RU" dirty="0" smtClean="0"/>
              <a:t> </a:t>
            </a:r>
            <a:r>
              <a:rPr lang="ru-RU" dirty="0" smtClean="0"/>
              <a:t>основная школа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Л.Н. </a:t>
            </a:r>
            <a:r>
              <a:rPr lang="ru-RU" b="1" dirty="0" err="1" smtClean="0"/>
              <a:t>Урасова</a:t>
            </a:r>
            <a:r>
              <a:rPr lang="ru-RU" b="1" dirty="0" smtClean="0"/>
              <a:t>  </a:t>
            </a:r>
            <a:r>
              <a:rPr lang="ru-RU" dirty="0" smtClean="0"/>
              <a:t>(</a:t>
            </a:r>
            <a:r>
              <a:rPr lang="ru-RU" dirty="0" err="1" smtClean="0"/>
              <a:t>Кипринская</a:t>
            </a:r>
            <a:r>
              <a:rPr lang="ru-RU" dirty="0" smtClean="0"/>
              <a:t> </a:t>
            </a:r>
            <a:r>
              <a:rPr lang="ru-RU" dirty="0" smtClean="0"/>
              <a:t>основная школа</a:t>
            </a:r>
            <a:r>
              <a:rPr lang="ru-RU" dirty="0" smtClean="0"/>
              <a:t>),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Т.Л.Тетерина, Н.А.Малышева, Н.А.Салтыкова </a:t>
            </a:r>
            <a:r>
              <a:rPr lang="ru-RU" dirty="0" smtClean="0"/>
              <a:t>учителя </a:t>
            </a:r>
            <a:r>
              <a:rPr lang="ru-RU" dirty="0" smtClean="0"/>
              <a:t>иностранного языка МБОУ ОСОШ №3</a:t>
            </a:r>
            <a:r>
              <a:rPr lang="ru-RU" dirty="0" smtClean="0"/>
              <a:t>:</a:t>
            </a:r>
            <a:endParaRPr lang="ru-RU" b="1" dirty="0" smtClean="0"/>
          </a:p>
          <a:p>
            <a:r>
              <a:rPr lang="ru-RU" b="1" dirty="0" smtClean="0"/>
              <a:t>В.Е.Сироткина</a:t>
            </a:r>
            <a:r>
              <a:rPr lang="ru-RU" b="1" dirty="0" smtClean="0"/>
              <a:t>, О.Н. </a:t>
            </a:r>
            <a:r>
              <a:rPr lang="ru-RU" b="1" dirty="0" err="1" smtClean="0"/>
              <a:t>Гордина</a:t>
            </a:r>
            <a:r>
              <a:rPr lang="ru-RU" b="1" dirty="0" smtClean="0"/>
              <a:t>, Н.В.Чазова, Л.Ю.Белозёрова, </a:t>
            </a:r>
            <a:r>
              <a:rPr lang="ru-RU" b="1" dirty="0" smtClean="0"/>
              <a:t>Н.В.Меньшикова, Т.В</a:t>
            </a:r>
            <a:r>
              <a:rPr lang="ru-RU" b="1" dirty="0" smtClean="0"/>
              <a:t>. </a:t>
            </a:r>
            <a:r>
              <a:rPr lang="ru-RU" b="1" dirty="0" err="1" smtClean="0"/>
              <a:t>Бояршинова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учителя МБОУ ОСОШ№</a:t>
            </a:r>
            <a:r>
              <a:rPr lang="ru-RU" dirty="0" smtClean="0"/>
              <a:t>1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Microsoft\Desktop\концерт неделя ИЯ\DSC04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708672" cy="2031504"/>
          </a:xfrm>
          <a:prstGeom prst="rect">
            <a:avLst/>
          </a:prstGeom>
          <a:noFill/>
        </p:spPr>
      </p:pic>
      <p:pic>
        <p:nvPicPr>
          <p:cNvPr id="11268" name="Picture 4" descr="C:\Users\Microsoft\Desktop\концерт неделя ИЯ\DSC04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768419" cy="2826314"/>
          </a:xfrm>
          <a:prstGeom prst="rect">
            <a:avLst/>
          </a:prstGeom>
          <a:noFill/>
        </p:spPr>
      </p:pic>
      <p:pic>
        <p:nvPicPr>
          <p:cNvPr id="11269" name="Picture 5" descr="C:\Users\Microsoft\Desktop\концерт неделя ИЯ\DSC04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665440" cy="2749080"/>
          </a:xfrm>
          <a:prstGeom prst="rect">
            <a:avLst/>
          </a:prstGeom>
          <a:noFill/>
        </p:spPr>
      </p:pic>
      <p:pic>
        <p:nvPicPr>
          <p:cNvPr id="11270" name="Picture 6" descr="C:\Users\Microsoft\Desktop\концерт неделя ИЯ\DSC04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3569430" cy="2677072"/>
          </a:xfrm>
          <a:prstGeom prst="rect">
            <a:avLst/>
          </a:prstGeom>
          <a:noFill/>
        </p:spPr>
      </p:pic>
      <p:pic>
        <p:nvPicPr>
          <p:cNvPr id="11267" name="Picture 3" descr="C:\Users\Microsoft\Desktop\концерт неделя ИЯ\DSC04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70080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Дальнейшее развитие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2013-2014 учебном году привлечь к участию в проекте не только школы города и района, но и выйти за рамки района </a:t>
            </a:r>
          </a:p>
          <a:p>
            <a:pPr>
              <a:buNone/>
            </a:pPr>
            <a:r>
              <a:rPr lang="ru-RU" dirty="0" smtClean="0"/>
              <a:t>    (г. Верещагино и </a:t>
            </a:r>
            <a:r>
              <a:rPr lang="ru-RU" dirty="0" err="1" smtClean="0"/>
              <a:t>Верещагинский</a:t>
            </a:r>
            <a:r>
              <a:rPr lang="ru-RU" dirty="0" smtClean="0"/>
              <a:t> район, г. Пермь):</a:t>
            </a:r>
          </a:p>
          <a:p>
            <a:r>
              <a:rPr lang="ru-RU" dirty="0" smtClean="0"/>
              <a:t>Межрайонная игра «</a:t>
            </a:r>
            <a:r>
              <a:rPr lang="ru-RU" dirty="0" err="1" smtClean="0"/>
              <a:t>Винни</a:t>
            </a:r>
            <a:r>
              <a:rPr lang="ru-RU" dirty="0" smtClean="0"/>
              <a:t>» (3 этапа): школьный, районный и межрайонный </a:t>
            </a:r>
            <a:r>
              <a:rPr lang="ru-RU" dirty="0" smtClean="0"/>
              <a:t>(г.Верещагино)</a:t>
            </a:r>
            <a:endParaRPr lang="ru-RU" dirty="0" smtClean="0"/>
          </a:p>
          <a:p>
            <a:r>
              <a:rPr lang="ru-RU" dirty="0" smtClean="0"/>
              <a:t>Участие в межрайонном конкурсе учебно-исследовательских работ на английском языке (г.Верещагино)</a:t>
            </a:r>
          </a:p>
          <a:p>
            <a:r>
              <a:rPr lang="ru-RU" dirty="0" smtClean="0"/>
              <a:t>Участие </a:t>
            </a:r>
            <a:r>
              <a:rPr lang="ru-RU" dirty="0" smtClean="0"/>
              <a:t>во встречах с носителями языка вместе со школьниками гимназии Кировского района г.Перми (летом, в рамках летних профильных лагерей для учащихся)</a:t>
            </a:r>
          </a:p>
          <a:p>
            <a:r>
              <a:rPr lang="ru-RU" dirty="0" smtClean="0"/>
              <a:t>Продолжить взаимодействие с ЛДП города и </a:t>
            </a:r>
            <a:r>
              <a:rPr lang="ru-RU" dirty="0" smtClean="0"/>
              <a:t>района</a:t>
            </a:r>
            <a:endParaRPr lang="ru-RU" dirty="0" smtClean="0"/>
          </a:p>
          <a:p>
            <a:r>
              <a:rPr lang="ru-RU" dirty="0" smtClean="0"/>
              <a:t>Продолжить традицию творческих мероприятий на иностранных языках с приглашением участников из г.Верещагино и </a:t>
            </a:r>
            <a:r>
              <a:rPr lang="ru-RU" dirty="0" err="1" smtClean="0"/>
              <a:t>Верещагинского</a:t>
            </a:r>
            <a:r>
              <a:rPr lang="ru-RU" dirty="0" smtClean="0"/>
              <a:t> района (зональный уровень)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Тема </a:t>
            </a:r>
            <a:r>
              <a:rPr lang="ru-RU" sz="3200" dirty="0" smtClean="0"/>
              <a:t>проекта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разные, но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нас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много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общего»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357586"/>
          </a:xfrm>
        </p:spPr>
        <p:txBody>
          <a:bodyPr/>
          <a:lstStyle/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dirty="0" smtClean="0"/>
              <a:t>Долгосрочный (по временным рамкам: август-апрель 2012-2013 гг.)</a:t>
            </a:r>
          </a:p>
          <a:p>
            <a:r>
              <a:rPr lang="ru-RU" dirty="0" smtClean="0"/>
              <a:t>Смешанный (по виду деятельности участников проекта)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286016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Microsoft\Desktop\фото Звёздный час\DSCN1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25144"/>
            <a:ext cx="2495897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dirty="0" smtClean="0"/>
              <a:t>Почему бы не объединиться?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772816"/>
          <a:ext cx="4474840" cy="45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C:\Users\Microsoft\Desktop\фото Звёздный час\DSCN1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140968"/>
            <a:ext cx="2598440" cy="1948830"/>
          </a:xfrm>
          <a:prstGeom prst="rect">
            <a:avLst/>
          </a:prstGeom>
          <a:noFill/>
        </p:spPr>
      </p:pic>
      <p:pic>
        <p:nvPicPr>
          <p:cNvPr id="9219" name="Picture 3" descr="C:\Users\Microsoft\Desktop\фото Звёздный час\DSCN13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196752"/>
            <a:ext cx="3270345" cy="245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Цели и задачи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– усилить мотивацию к изучению иностранных языков,</a:t>
            </a:r>
            <a:br>
              <a:rPr lang="ru-RU" dirty="0" smtClean="0"/>
            </a:br>
            <a:r>
              <a:rPr lang="ru-RU" dirty="0" smtClean="0"/>
              <a:t>– способствовать практическому владению речевой деятельностью,</a:t>
            </a:r>
            <a:br>
              <a:rPr lang="ru-RU" dirty="0" smtClean="0"/>
            </a:br>
            <a:r>
              <a:rPr lang="ru-RU" dirty="0" smtClean="0"/>
              <a:t>– увеличивать активный языковой запас учащихся, </a:t>
            </a:r>
            <a:br>
              <a:rPr lang="ru-RU" dirty="0" smtClean="0"/>
            </a:br>
            <a:r>
              <a:rPr lang="ru-RU" dirty="0" smtClean="0"/>
              <a:t>– стимулировать в целом их интеллектуальную и языковую активность,</a:t>
            </a:r>
            <a:br>
              <a:rPr lang="ru-RU" dirty="0" smtClean="0"/>
            </a:br>
            <a:r>
              <a:rPr lang="ru-RU" dirty="0" smtClean="0"/>
              <a:t>– расширять общий кругозор школьников,</a:t>
            </a:r>
            <a:br>
              <a:rPr lang="ru-RU" dirty="0" smtClean="0"/>
            </a:br>
            <a:r>
              <a:rPr lang="ru-RU" dirty="0" smtClean="0"/>
              <a:t>– повышать их культурный уровень,</a:t>
            </a:r>
            <a:br>
              <a:rPr lang="ru-RU" dirty="0" smtClean="0"/>
            </a:br>
            <a:r>
              <a:rPr lang="ru-RU" dirty="0" smtClean="0"/>
              <a:t>– развивать творческие способности детей.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Microsoft\Desktop\неделя ИЯ в школе\DSCN1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366525" cy="2524894"/>
          </a:xfrm>
          <a:prstGeom prst="rect">
            <a:avLst/>
          </a:prstGeom>
          <a:noFill/>
        </p:spPr>
      </p:pic>
      <p:pic>
        <p:nvPicPr>
          <p:cNvPr id="4100" name="Picture 4" descr="C:\Users\Microsoft\Desktop\неделя ИЯ в школе\DSCN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2790366" cy="2093094"/>
          </a:xfrm>
          <a:prstGeom prst="rect">
            <a:avLst/>
          </a:prstGeom>
          <a:noFill/>
        </p:spPr>
      </p:pic>
      <p:pic>
        <p:nvPicPr>
          <p:cNvPr id="10" name="Picture 6" descr="F:\Фото неделя языков\DSC05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214710" cy="24110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Внеклассная работа по иностранным языкам необходима для развития и поддержания интереса к изучению иностранных языков, для развития творческих способностей учащихся. </a:t>
            </a:r>
          </a:p>
          <a:p>
            <a:r>
              <a:rPr lang="ru-RU" dirty="0" smtClean="0"/>
              <a:t>Неделя иностранных языков, которая ежегодно проводится в школах города и района, даёт ребятам возможность на практике применить свои знания, независимо от их уровня, и поэтому поверить в свои силы в изучении иностранного языка, а также сравнить свои возможности в области языкознания со сверстниками.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3074" name="Picture 2" descr="C:\Users\Microsoft\Desktop\неделя ИЯ в школе\DSC04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 проекта</a:t>
            </a:r>
            <a:endParaRPr lang="ru-RU" dirty="0"/>
          </a:p>
        </p:txBody>
      </p:sp>
      <p:pic>
        <p:nvPicPr>
          <p:cNvPr id="1026" name="Picture 2" descr="C:\Users\Microsoft\Desktop\концерт неделя ИЯ\getImageCAW9Y1N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060848"/>
            <a:ext cx="4914635" cy="368597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8104" y="1920085"/>
            <a:ext cx="3178696" cy="4434840"/>
          </a:xfrm>
        </p:spPr>
        <p:txBody>
          <a:bodyPr/>
          <a:lstStyle/>
          <a:p>
            <a:r>
              <a:rPr lang="ru-RU" dirty="0" smtClean="0"/>
              <a:t>Учителя ИЯ</a:t>
            </a:r>
          </a:p>
          <a:p>
            <a:pPr>
              <a:buNone/>
            </a:pPr>
            <a:r>
              <a:rPr lang="ru-RU" dirty="0" smtClean="0"/>
              <a:t> школ г. Очёр </a:t>
            </a:r>
            <a:r>
              <a:rPr lang="ru-RU" dirty="0" smtClean="0"/>
              <a:t>и </a:t>
            </a:r>
            <a:r>
              <a:rPr lang="ru-RU" dirty="0" smtClean="0"/>
              <a:t>Очёрского района, </a:t>
            </a:r>
            <a:r>
              <a:rPr lang="ru-RU" dirty="0" smtClean="0"/>
              <a:t>Пермского края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Учителя ИЯ  и учащиеся школ г. Очёр и Очёрского района, </a:t>
            </a:r>
            <a:r>
              <a:rPr lang="ru-RU" dirty="0" smtClean="0"/>
              <a:t>Пермского края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3" name="Picture 5" descr="C:\Users\Microsoft\Desktop\концерт неделя ИЯ\DSC04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4904"/>
            <a:ext cx="3701952" cy="2776464"/>
          </a:xfrm>
          <a:prstGeom prst="rect">
            <a:avLst/>
          </a:prstGeom>
          <a:noFill/>
        </p:spPr>
      </p:pic>
      <p:pic>
        <p:nvPicPr>
          <p:cNvPr id="2054" name="Picture 6" descr="C:\Users\Microsoft\Desktop\фото(неделя ин.яз)\IMG_5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721341" cy="2480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dirty="0" smtClean="0"/>
              <a:t>овышение </a:t>
            </a:r>
            <a:r>
              <a:rPr lang="ru-RU" dirty="0" smtClean="0"/>
              <a:t>мотивации к изучению иностранных языков</a:t>
            </a:r>
          </a:p>
          <a:p>
            <a:r>
              <a:rPr lang="ru-RU" dirty="0" smtClean="0"/>
              <a:t>увеличение активного языкового запаса учащихся</a:t>
            </a:r>
          </a:p>
          <a:p>
            <a:r>
              <a:rPr lang="ru-RU" dirty="0" smtClean="0"/>
              <a:t>расширение общего кругозора школьников</a:t>
            </a:r>
          </a:p>
          <a:p>
            <a:r>
              <a:rPr lang="ru-RU" dirty="0" smtClean="0"/>
              <a:t>повышение их культурного </a:t>
            </a:r>
          </a:p>
          <a:p>
            <a:pPr>
              <a:buNone/>
            </a:pPr>
            <a:r>
              <a:rPr lang="ru-RU" dirty="0" smtClean="0"/>
              <a:t>уровня</a:t>
            </a:r>
          </a:p>
          <a:p>
            <a:r>
              <a:rPr lang="ru-RU" dirty="0" smtClean="0"/>
              <a:t>развитие творческих </a:t>
            </a:r>
          </a:p>
          <a:p>
            <a:pPr>
              <a:buNone/>
            </a:pPr>
            <a:r>
              <a:rPr lang="ru-RU" dirty="0" smtClean="0"/>
              <a:t>способностей детей</a:t>
            </a:r>
            <a:endParaRPr lang="ru-RU" dirty="0"/>
          </a:p>
        </p:txBody>
      </p:sp>
      <p:pic>
        <p:nvPicPr>
          <p:cNvPr id="4" name="Picture 6" descr="C:\Users\Microsoft\Desktop\концерт неделя ИЯ\DSC0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377408" cy="26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ru-RU" dirty="0" smtClean="0"/>
              <a:t>Пополнение методической копилки учителей (игры, конкурсы, презентации, </a:t>
            </a:r>
            <a:r>
              <a:rPr lang="ru-RU" dirty="0" err="1" smtClean="0"/>
              <a:t>теор</a:t>
            </a:r>
            <a:r>
              <a:rPr lang="ru-RU" dirty="0" smtClean="0"/>
              <a:t>. материал)</a:t>
            </a:r>
          </a:p>
          <a:p>
            <a:r>
              <a:rPr lang="ru-RU" dirty="0" smtClean="0"/>
              <a:t>Пополнение сайтов школ видеороликами на ИЯ и фото с мероприятий. Возможно их дальнейшее участие в различных районных, региональных конкурсах</a:t>
            </a:r>
          </a:p>
          <a:p>
            <a:r>
              <a:rPr lang="ru-RU" dirty="0" smtClean="0"/>
              <a:t>Презентация отчёта о районной</a:t>
            </a:r>
          </a:p>
          <a:p>
            <a:pPr>
              <a:buNone/>
            </a:pPr>
            <a:r>
              <a:rPr lang="ru-RU" dirty="0" smtClean="0"/>
              <a:t> неделе ИЯ на «Дне Мастера»</a:t>
            </a:r>
            <a:endParaRPr lang="ru-RU" dirty="0"/>
          </a:p>
        </p:txBody>
      </p:sp>
      <p:pic>
        <p:nvPicPr>
          <p:cNvPr id="4" name="Picture 2" descr="C:\Users\Microsoft\Desktop\неделя ИЯ в школе\DSCN1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905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Отчёт о деятельности РМО учителей иностранных языков в рамках проекта </vt:lpstr>
      <vt:lpstr>Тема проекта «Мы разные, но у нас много общего»</vt:lpstr>
      <vt:lpstr>Почему бы не объединиться?</vt:lpstr>
      <vt:lpstr> Цели и задачи </vt:lpstr>
      <vt:lpstr>Актуальность</vt:lpstr>
      <vt:lpstr>Разработчики проекта</vt:lpstr>
      <vt:lpstr>Участники проекта</vt:lpstr>
      <vt:lpstr>Предполагаемый результат</vt:lpstr>
      <vt:lpstr>Слайд 9</vt:lpstr>
      <vt:lpstr>План работы над проектом</vt:lpstr>
      <vt:lpstr>Неделя ИЯ в школе традиционно посвящена</vt:lpstr>
      <vt:lpstr>Традиционный план недели ИЯ</vt:lpstr>
      <vt:lpstr>План недели ИЯ (школьный этап)  (2-я неделя апреля)</vt:lpstr>
      <vt:lpstr>Итоговое районное мероприятие</vt:lpstr>
      <vt:lpstr>Спасибо ученикам, которые с любовью и интересом готовились </vt:lpstr>
      <vt:lpstr>Слайд 16</vt:lpstr>
      <vt:lpstr>Спасибо учителям, которые приняли активное участие в проекте</vt:lpstr>
      <vt:lpstr>Слайд 18</vt:lpstr>
      <vt:lpstr>Дальнейшее развитие проекта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РМО в рамках проекта </dc:title>
  <dc:creator>Microsoft</dc:creator>
  <cp:lastModifiedBy>Брызгалова С.В</cp:lastModifiedBy>
  <cp:revision>30</cp:revision>
  <dcterms:created xsi:type="dcterms:W3CDTF">2013-12-04T10:46:37Z</dcterms:created>
  <dcterms:modified xsi:type="dcterms:W3CDTF">2014-05-12T10:39:44Z</dcterms:modified>
</cp:coreProperties>
</file>