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3" r:id="rId4"/>
    <p:sldId id="262" r:id="rId5"/>
    <p:sldId id="264" r:id="rId6"/>
    <p:sldId id="272" r:id="rId7"/>
    <p:sldId id="269" r:id="rId8"/>
    <p:sldId id="270" r:id="rId9"/>
    <p:sldId id="271" r:id="rId10"/>
    <p:sldId id="266" r:id="rId11"/>
    <p:sldId id="265" r:id="rId12"/>
    <p:sldId id="26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75" autoAdjust="0"/>
  </p:normalViewPr>
  <p:slideViewPr>
    <p:cSldViewPr>
      <p:cViewPr>
        <p:scale>
          <a:sx n="68" d="100"/>
          <a:sy n="68" d="100"/>
        </p:scale>
        <p:origin x="-786" y="-16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>
      <p:cViewPr varScale="1">
        <p:scale>
          <a:sx n="82" d="100"/>
          <a:sy n="82" d="100"/>
        </p:scale>
        <p:origin x="20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Возраст иммигрантов</a:t>
            </a:r>
            <a:endParaRPr lang="ru-RU" dirty="0"/>
          </a:p>
        </c:rich>
      </c:tx>
      <c:layout>
        <c:manualLayout>
          <c:xMode val="edge"/>
          <c:yMode val="edge"/>
          <c:x val="2.2503331690710299E-3"/>
          <c:y val="2.4242254567851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</c:v>
                </c:pt>
              </c:strCache>
            </c:strRef>
          </c:tx>
          <c:dLbls>
            <c:dLbl>
              <c:idx val="4"/>
              <c:layout>
                <c:manualLayout>
                  <c:x val="5.8269138395360298E-2"/>
                  <c:y val="9.29286425100978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18-25</c:v>
                </c:pt>
                <c:pt idx="1">
                  <c:v>26-30</c:v>
                </c:pt>
                <c:pt idx="2">
                  <c:v>31-36</c:v>
                </c:pt>
                <c:pt idx="3">
                  <c:v>37-45</c:v>
                </c:pt>
                <c:pt idx="4">
                  <c:v>46 и более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16</c:v>
                </c:pt>
                <c:pt idx="2">
                  <c:v>9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ru-RU" dirty="0"/>
              <a:t>Как часто </a:t>
            </a:r>
            <a:endParaRPr lang="ru-RU" dirty="0" smtClean="0"/>
          </a:p>
          <a:p>
            <a:pPr algn="l">
              <a:defRPr/>
            </a:pPr>
            <a:r>
              <a:rPr lang="ru-RU" dirty="0" smtClean="0"/>
              <a:t>вы связываетесь</a:t>
            </a:r>
          </a:p>
          <a:p>
            <a:pPr algn="l">
              <a:defRPr/>
            </a:pPr>
            <a:r>
              <a:rPr lang="ru-RU" dirty="0" smtClean="0"/>
              <a:t>с </a:t>
            </a:r>
            <a:r>
              <a:rPr lang="ru-RU" dirty="0"/>
              <a:t>родственниками</a:t>
            </a:r>
          </a:p>
        </c:rich>
      </c:tx>
      <c:layout>
        <c:manualLayout>
          <c:xMode val="edge"/>
          <c:yMode val="edge"/>
          <c:x val="0.14137146396675601"/>
          <c:y val="0.7304350048872170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часто вы связываетесь с родственниками</c:v>
                </c:pt>
              </c:strCache>
            </c:strRef>
          </c:tx>
          <c:dLbls>
            <c:dLbl>
              <c:idx val="1"/>
              <c:layout>
                <c:manualLayout>
                  <c:x val="7.5441916666999899E-3"/>
                  <c:y val="6.08665406418016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7594992460995206E-2"/>
                  <c:y val="5.990339987170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Часто (1 раз в неделю и более)</c:v>
                </c:pt>
                <c:pt idx="1">
                  <c:v>Редко (1-2 раза в месяц)</c:v>
                </c:pt>
                <c:pt idx="2">
                  <c:v>Очень редко (1 раз в несколько месяцев)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3608998329201697E-2"/>
          <c:y val="0.13036945789822399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Страна</c:v>
                </c:pt>
              </c:strCache>
            </c:strRef>
          </c:tx>
          <c:dLbls>
            <c:dLbl>
              <c:idx val="1"/>
              <c:layout>
                <c:manualLayout>
                  <c:x val="0.109933432183178"/>
                  <c:y val="-2.9887299320934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898286256402801"/>
                  <c:y val="0.133569746571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Таджикистан</c:v>
                </c:pt>
                <c:pt idx="1">
                  <c:v>Узбекистан</c:v>
                </c:pt>
                <c:pt idx="2">
                  <c:v>Китай</c:v>
                </c:pt>
                <c:pt idx="3">
                  <c:v>Киргизстан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5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54222542624373"/>
          <c:y val="1.7883213186352001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Место проживания</c:v>
                </c:pt>
              </c:strCache>
            </c:strRef>
          </c:tx>
          <c:dLbls>
            <c:dLbl>
              <c:idx val="0"/>
              <c:layout>
                <c:manualLayout>
                  <c:x val="-0.122681672685872"/>
                  <c:y val="-0.301602388484719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006509140793505E-2"/>
                  <c:y val="6.48447191855921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5840915665798707E-2"/>
                  <c:y val="6.77590885871916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Снимаю квартиру</c:v>
                </c:pt>
                <c:pt idx="1">
                  <c:v>У родственников/знакомых</c:v>
                </c:pt>
                <c:pt idx="2">
                  <c:v>Собственная квартира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9635246113615"/>
          <c:y val="4.649540106859739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Условия проживания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Хорошие</c:v>
                </c:pt>
                <c:pt idx="1">
                  <c:v>Удовлетворительные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ru-RU" dirty="0" smtClean="0"/>
              <a:t>Сложно </a:t>
            </a:r>
            <a:r>
              <a:rPr lang="ru-RU" dirty="0"/>
              <a:t>ли было </a:t>
            </a:r>
            <a:endParaRPr lang="ru-RU" dirty="0" smtClean="0"/>
          </a:p>
          <a:p>
            <a:pPr algn="r">
              <a:defRPr/>
            </a:pPr>
            <a:r>
              <a:rPr lang="ru-RU" dirty="0" smtClean="0"/>
              <a:t>оформлять </a:t>
            </a:r>
          </a:p>
          <a:p>
            <a:pPr algn="r">
              <a:defRPr/>
            </a:pPr>
            <a:r>
              <a:rPr lang="ru-RU" dirty="0" smtClean="0"/>
              <a:t>документы</a:t>
            </a:r>
            <a:r>
              <a:rPr lang="ru-RU" dirty="0"/>
              <a:t>?</a:t>
            </a:r>
          </a:p>
        </c:rich>
      </c:tx>
      <c:layout>
        <c:manualLayout>
          <c:xMode val="edge"/>
          <c:yMode val="edge"/>
          <c:x val="0.63887593504324103"/>
          <c:y val="7.242766798664880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Сложо ли было оформлять документы?</c:v>
                </c:pt>
              </c:strCache>
            </c:strRef>
          </c:tx>
          <c:dLbls>
            <c:dLbl>
              <c:idx val="0"/>
              <c:layout>
                <c:manualLayout>
                  <c:x val="-4.2386404994540702E-2"/>
                  <c:y val="-6.1240482493387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6755041667833198E-2"/>
                  <c:y val="0.174052293274519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9297506062533097E-2"/>
                  <c:y val="5.94769635641385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Нет, мне оказали необходимую помощь и было легко</c:v>
                </c:pt>
                <c:pt idx="1">
                  <c:v>Возникали трудности, приходилось ждать и т.п.</c:v>
                </c:pt>
                <c:pt idx="2">
                  <c:v>До сих пор не могу получить все документы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17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47098655266661E-3"/>
          <c:y val="1.8982218485091001E-2"/>
        </c:manualLayout>
      </c:layout>
      <c:overlay val="0"/>
      <c:txPr>
        <a:bodyPr/>
        <a:lstStyle/>
        <a:p>
          <a:pPr algn="l">
            <a:defRPr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знания русского языка</c:v>
                </c:pt>
              </c:strCache>
            </c:strRef>
          </c:tx>
          <c:dLbls>
            <c:dLbl>
              <c:idx val="0"/>
              <c:layout>
                <c:manualLayout>
                  <c:x val="-9.1914397420022595E-2"/>
                  <c:y val="-0.1057005302886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8082809695626201E-4"/>
                  <c:y val="0.1033845601346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Понимаю и говорю</c:v>
                </c:pt>
                <c:pt idx="1">
                  <c:v>Понимаю, говорю с трудом</c:v>
                </c:pt>
                <c:pt idx="2">
                  <c:v>Не понимаю и не говорю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19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6577445704652901E-3"/>
          <c:y val="2.2694876616712101E-2"/>
        </c:manualLayout>
      </c:layout>
      <c:overlay val="0"/>
      <c:txPr>
        <a:bodyPr/>
        <a:lstStyle/>
        <a:p>
          <a:pPr algn="l">
            <a:defRPr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Причина приезда именно в Пермский край</c:v>
                </c:pt>
              </c:strCache>
            </c:strRef>
          </c:tx>
          <c:dLbls>
            <c:dLbl>
              <c:idx val="0"/>
              <c:layout>
                <c:manualLayout>
                  <c:x val="4.35031577506622E-3"/>
                  <c:y val="-0.108393947318103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4843997033427898E-2"/>
                  <c:y val="0.133229647729052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Пермском крае мои знакомые/родственники</c:v>
                </c:pt>
                <c:pt idx="1">
                  <c:v>Высокая зарплата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ru-RU" dirty="0"/>
              <a:t>Планируют ли иммигранты остаться в </a:t>
            </a:r>
            <a:endParaRPr lang="ru-RU" dirty="0" smtClean="0"/>
          </a:p>
          <a:p>
            <a:pPr algn="r">
              <a:defRPr/>
            </a:pPr>
            <a:r>
              <a:rPr lang="ru-RU" dirty="0" smtClean="0"/>
              <a:t>Пермском </a:t>
            </a:r>
            <a:r>
              <a:rPr lang="ru-RU" dirty="0"/>
              <a:t>крае?</a:t>
            </a:r>
          </a:p>
        </c:rich>
      </c:tx>
      <c:layout>
        <c:manualLayout>
          <c:xMode val="edge"/>
          <c:yMode val="edge"/>
          <c:x val="0.244808516045113"/>
          <c:y val="2.269503884068260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Планируют ли иммигранты остаться в Пермском крае?</c:v>
                </c:pt>
              </c:strCache>
            </c:strRef>
          </c:tx>
          <c:dLbls>
            <c:dLbl>
              <c:idx val="0"/>
              <c:layout>
                <c:manualLayout>
                  <c:x val="7.5494368076747202E-3"/>
                  <c:y val="-5.8843687178747002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2324080913627095E-4"/>
                  <c:y val="0.131822733280874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Да и перевезти сюда свою семью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3.6467590901751099E-2"/>
          <c:y val="3.9249196859446202E-2"/>
        </c:manualLayout>
      </c:layout>
      <c:overlay val="0"/>
      <c:txPr>
        <a:bodyPr/>
        <a:lstStyle/>
        <a:p>
          <a:pPr algn="l">
            <a:defRPr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Куда иммигранты направляют свои расходы в первую очередь</c:v>
                </c:pt>
              </c:strCache>
            </c:strRef>
          </c:tx>
          <c:dLbls>
            <c:dLbl>
              <c:idx val="0"/>
              <c:layout>
                <c:manualLayout>
                  <c:x val="-3.8667323824474499E-2"/>
                  <c:y val="1.01564993420867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846648188574702E-3"/>
                  <c:y val="-2.84688821075618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6813035026613401E-2"/>
                  <c:y val="4.83784540440662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Отсылаю родным на Родину</c:v>
                </c:pt>
                <c:pt idx="1">
                  <c:v>На жилье и еду</c:v>
                </c:pt>
                <c:pt idx="2">
                  <c:v>На другие личные нужды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18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B8C9B-A3D3-47B4-AC64-210AFE06707F}" type="doc">
      <dgm:prSet loTypeId="urn:microsoft.com/office/officeart/2008/layout/RadialCluster" loCatId="cycl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08D99274-06E0-402B-B8F6-A8549F4ABE64}">
      <dgm:prSet phldrT="[Текст]"/>
      <dgm:spPr/>
      <dgm:t>
        <a:bodyPr/>
        <a:lstStyle/>
        <a:p>
          <a:r>
            <a:rPr lang="ru-RU" dirty="0" smtClean="0">
              <a:latin typeface="+mj-lt"/>
              <a:cs typeface="Times New Roman"/>
            </a:rPr>
            <a:t>ПРИКЛАДНОЙ ХАРАКТЕР ИССЛЕДОВАНИЯ</a:t>
          </a:r>
          <a:endParaRPr lang="ru-RU" dirty="0">
            <a:latin typeface="+mj-lt"/>
            <a:cs typeface="Times New Roman"/>
          </a:endParaRPr>
        </a:p>
      </dgm:t>
    </dgm:pt>
    <dgm:pt modelId="{00D54FEF-94FC-457E-909B-4CC75F36CE23}" type="parTrans" cxnId="{554DE0D2-B039-42BE-9C50-4B11F47CDD4A}">
      <dgm:prSet/>
      <dgm:spPr/>
      <dgm:t>
        <a:bodyPr/>
        <a:lstStyle/>
        <a:p>
          <a:endParaRPr lang="ru-RU"/>
        </a:p>
      </dgm:t>
    </dgm:pt>
    <dgm:pt modelId="{C2AF2F1B-98B1-4D55-BA14-2ED90E9399E6}" type="sibTrans" cxnId="{554DE0D2-B039-42BE-9C50-4B11F47CDD4A}">
      <dgm:prSet/>
      <dgm:spPr/>
      <dgm:t>
        <a:bodyPr/>
        <a:lstStyle/>
        <a:p>
          <a:endParaRPr lang="ru-RU"/>
        </a:p>
      </dgm:t>
    </dgm:pt>
    <dgm:pt modelId="{61BAC305-28C0-464B-B8EB-696F7D8C4FCB}">
      <dgm:prSet phldrT="[Текст]"/>
      <dgm:spPr/>
      <dgm:t>
        <a:bodyPr/>
        <a:lstStyle/>
        <a:p>
          <a:r>
            <a:rPr lang="ru-RU" dirty="0" smtClean="0">
              <a:latin typeface="+mj-lt"/>
              <a:cs typeface="Times New Roman"/>
            </a:rPr>
            <a:t>КАЧЕСТВЕННЫЙ АНАЛИЗ ФЕНОМЕНА ТРУДОВОЙ ИММИГРАЦИИ В ПЕРМСКОМ КРАЕ</a:t>
          </a:r>
          <a:endParaRPr lang="ru-RU" dirty="0">
            <a:latin typeface="+mj-lt"/>
            <a:cs typeface="Times New Roman"/>
          </a:endParaRPr>
        </a:p>
      </dgm:t>
    </dgm:pt>
    <dgm:pt modelId="{146AE459-0BE8-4E8A-9ED8-21818B9B05FE}" type="parTrans" cxnId="{670E256D-AF45-43C5-AEE8-0169763BF8A2}">
      <dgm:prSet/>
      <dgm:spPr/>
      <dgm:t>
        <a:bodyPr/>
        <a:lstStyle/>
        <a:p>
          <a:endParaRPr lang="ru-RU"/>
        </a:p>
      </dgm:t>
    </dgm:pt>
    <dgm:pt modelId="{729474F9-8049-4423-9AF7-26300B5C288B}" type="sibTrans" cxnId="{670E256D-AF45-43C5-AEE8-0169763BF8A2}">
      <dgm:prSet/>
      <dgm:spPr/>
      <dgm:t>
        <a:bodyPr/>
        <a:lstStyle/>
        <a:p>
          <a:endParaRPr lang="ru-RU"/>
        </a:p>
      </dgm:t>
    </dgm:pt>
    <dgm:pt modelId="{B02EF926-4F27-46AC-8B57-AD43D05A245C}">
      <dgm:prSet phldrT="[Текст]"/>
      <dgm:spPr/>
      <dgm:t>
        <a:bodyPr/>
        <a:lstStyle/>
        <a:p>
          <a:r>
            <a:rPr lang="ru-RU" dirty="0" smtClean="0">
              <a:latin typeface="+mj-lt"/>
              <a:cs typeface="Times New Roman"/>
            </a:rPr>
            <a:t>РАЗРАБОТКА РЕКОМЕНДАЦИЙ ДЛЯ </a:t>
          </a:r>
          <a:r>
            <a:rPr lang="ru-RU" dirty="0" smtClean="0">
              <a:latin typeface="+mj-lt"/>
              <a:cs typeface="Times New Roman"/>
            </a:rPr>
            <a:t>УПОНОМОЧЕННЫХ </a:t>
          </a:r>
          <a:r>
            <a:rPr lang="ru-RU" dirty="0" smtClean="0">
              <a:latin typeface="+mj-lt"/>
              <a:cs typeface="Times New Roman"/>
            </a:rPr>
            <a:t>ОРГАНОВ</a:t>
          </a:r>
          <a:endParaRPr lang="ru-RU" dirty="0">
            <a:latin typeface="+mj-lt"/>
            <a:cs typeface="Times New Roman"/>
          </a:endParaRPr>
        </a:p>
      </dgm:t>
    </dgm:pt>
    <dgm:pt modelId="{77010407-CB94-4A1C-A12A-54704C1EA096}" type="parTrans" cxnId="{E277EA9B-2DAA-4CC0-A709-14875EB1ADB4}">
      <dgm:prSet/>
      <dgm:spPr/>
      <dgm:t>
        <a:bodyPr/>
        <a:lstStyle/>
        <a:p>
          <a:endParaRPr lang="ru-RU"/>
        </a:p>
      </dgm:t>
    </dgm:pt>
    <dgm:pt modelId="{FD0A1080-FE5E-4D5F-A6B8-B834CEC1C68E}" type="sibTrans" cxnId="{E277EA9B-2DAA-4CC0-A709-14875EB1ADB4}">
      <dgm:prSet/>
      <dgm:spPr/>
      <dgm:t>
        <a:bodyPr/>
        <a:lstStyle/>
        <a:p>
          <a:endParaRPr lang="ru-RU"/>
        </a:p>
      </dgm:t>
    </dgm:pt>
    <dgm:pt modelId="{2C2DC546-42F3-4079-8C10-10F205733ED1}" type="pres">
      <dgm:prSet presAssocID="{C15B8C9B-A3D3-47B4-AC64-210AFE06707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4C0A918-D070-4CFB-B2E2-4D790DB9BD16}" type="pres">
      <dgm:prSet presAssocID="{08D99274-06E0-402B-B8F6-A8549F4ABE64}" presName="singleCycle" presStyleCnt="0"/>
      <dgm:spPr/>
    </dgm:pt>
    <dgm:pt modelId="{8EBC5824-9F3A-4B9B-80E0-9264F4173918}" type="pres">
      <dgm:prSet presAssocID="{08D99274-06E0-402B-B8F6-A8549F4ABE64}" presName="singleCenter" presStyleLbl="node1" presStyleIdx="0" presStyleCnt="3" custScaleX="194954" custScaleY="118132" custLinFactNeighborX="1300" custLinFactNeighborY="-666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F4EAEEA-7605-4B8D-A077-33019B12147D}" type="pres">
      <dgm:prSet presAssocID="{146AE459-0BE8-4E8A-9ED8-21818B9B05FE}" presName="Name56" presStyleLbl="parChTrans1D2" presStyleIdx="0" presStyleCnt="2"/>
      <dgm:spPr/>
      <dgm:t>
        <a:bodyPr/>
        <a:lstStyle/>
        <a:p>
          <a:endParaRPr lang="ru-RU"/>
        </a:p>
      </dgm:t>
    </dgm:pt>
    <dgm:pt modelId="{01BDBF59-908E-494A-8717-DF292D728001}" type="pres">
      <dgm:prSet presAssocID="{61BAC305-28C0-464B-B8EB-696F7D8C4FCB}" presName="text0" presStyleLbl="node1" presStyleIdx="1" presStyleCnt="3" custScaleX="185167" custScaleY="330657" custRadScaleRad="167627" custRadScaleInc="-95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79ADB-72BA-4F07-8466-6180D9303476}" type="pres">
      <dgm:prSet presAssocID="{77010407-CB94-4A1C-A12A-54704C1EA096}" presName="Name56" presStyleLbl="parChTrans1D2" presStyleIdx="1" presStyleCnt="2"/>
      <dgm:spPr/>
      <dgm:t>
        <a:bodyPr/>
        <a:lstStyle/>
        <a:p>
          <a:endParaRPr lang="ru-RU"/>
        </a:p>
      </dgm:t>
    </dgm:pt>
    <dgm:pt modelId="{38DEBF53-72BA-4A94-9359-0A6D27E5A2DF}" type="pres">
      <dgm:prSet presAssocID="{B02EF926-4F27-46AC-8B57-AD43D05A245C}" presName="text0" presStyleLbl="node1" presStyleIdx="2" presStyleCnt="3" custScaleX="205430" custScaleY="349696" custRadScaleRad="168097" custRadScaleInc="-105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9BBB6-D2A9-41E0-83EC-B97830FC7BFD}" type="presOf" srcId="{C15B8C9B-A3D3-47B4-AC64-210AFE06707F}" destId="{2C2DC546-42F3-4079-8C10-10F205733ED1}" srcOrd="0" destOrd="0" presId="urn:microsoft.com/office/officeart/2008/layout/RadialCluster"/>
    <dgm:cxn modelId="{46A131DC-47FC-4AD1-9A47-0903514D53AA}" type="presOf" srcId="{08D99274-06E0-402B-B8F6-A8549F4ABE64}" destId="{8EBC5824-9F3A-4B9B-80E0-9264F4173918}" srcOrd="0" destOrd="0" presId="urn:microsoft.com/office/officeart/2008/layout/RadialCluster"/>
    <dgm:cxn modelId="{6ACCFA45-598F-424C-BB83-103A7CDA78C4}" type="presOf" srcId="{146AE459-0BE8-4E8A-9ED8-21818B9B05FE}" destId="{5F4EAEEA-7605-4B8D-A077-33019B12147D}" srcOrd="0" destOrd="0" presId="urn:microsoft.com/office/officeart/2008/layout/RadialCluster"/>
    <dgm:cxn modelId="{E277EA9B-2DAA-4CC0-A709-14875EB1ADB4}" srcId="{08D99274-06E0-402B-B8F6-A8549F4ABE64}" destId="{B02EF926-4F27-46AC-8B57-AD43D05A245C}" srcOrd="1" destOrd="0" parTransId="{77010407-CB94-4A1C-A12A-54704C1EA096}" sibTransId="{FD0A1080-FE5E-4D5F-A6B8-B834CEC1C68E}"/>
    <dgm:cxn modelId="{670E256D-AF45-43C5-AEE8-0169763BF8A2}" srcId="{08D99274-06E0-402B-B8F6-A8549F4ABE64}" destId="{61BAC305-28C0-464B-B8EB-696F7D8C4FCB}" srcOrd="0" destOrd="0" parTransId="{146AE459-0BE8-4E8A-9ED8-21818B9B05FE}" sibTransId="{729474F9-8049-4423-9AF7-26300B5C288B}"/>
    <dgm:cxn modelId="{922448EE-2F06-4ECA-8591-F9D68E7F6F08}" type="presOf" srcId="{B02EF926-4F27-46AC-8B57-AD43D05A245C}" destId="{38DEBF53-72BA-4A94-9359-0A6D27E5A2DF}" srcOrd="0" destOrd="0" presId="urn:microsoft.com/office/officeart/2008/layout/RadialCluster"/>
    <dgm:cxn modelId="{554DE0D2-B039-42BE-9C50-4B11F47CDD4A}" srcId="{C15B8C9B-A3D3-47B4-AC64-210AFE06707F}" destId="{08D99274-06E0-402B-B8F6-A8549F4ABE64}" srcOrd="0" destOrd="0" parTransId="{00D54FEF-94FC-457E-909B-4CC75F36CE23}" sibTransId="{C2AF2F1B-98B1-4D55-BA14-2ED90E9399E6}"/>
    <dgm:cxn modelId="{18E85AE4-3AE0-405E-9314-5BF768A8501B}" type="presOf" srcId="{77010407-CB94-4A1C-A12A-54704C1EA096}" destId="{68B79ADB-72BA-4F07-8466-6180D9303476}" srcOrd="0" destOrd="0" presId="urn:microsoft.com/office/officeart/2008/layout/RadialCluster"/>
    <dgm:cxn modelId="{1E7F3BC9-FE33-4E21-8C27-B1EE2310C31A}" type="presOf" srcId="{61BAC305-28C0-464B-B8EB-696F7D8C4FCB}" destId="{01BDBF59-908E-494A-8717-DF292D728001}" srcOrd="0" destOrd="0" presId="urn:microsoft.com/office/officeart/2008/layout/RadialCluster"/>
    <dgm:cxn modelId="{529B6C38-D427-436F-94DD-EE01036C5B5F}" type="presParOf" srcId="{2C2DC546-42F3-4079-8C10-10F205733ED1}" destId="{04C0A918-D070-4CFB-B2E2-4D790DB9BD16}" srcOrd="0" destOrd="0" presId="urn:microsoft.com/office/officeart/2008/layout/RadialCluster"/>
    <dgm:cxn modelId="{599C3FCD-DE39-4CE9-8CB1-379BD01E9689}" type="presParOf" srcId="{04C0A918-D070-4CFB-B2E2-4D790DB9BD16}" destId="{8EBC5824-9F3A-4B9B-80E0-9264F4173918}" srcOrd="0" destOrd="0" presId="urn:microsoft.com/office/officeart/2008/layout/RadialCluster"/>
    <dgm:cxn modelId="{3AF45303-2865-4085-89B2-B426424B63E3}" type="presParOf" srcId="{04C0A918-D070-4CFB-B2E2-4D790DB9BD16}" destId="{5F4EAEEA-7605-4B8D-A077-33019B12147D}" srcOrd="1" destOrd="0" presId="urn:microsoft.com/office/officeart/2008/layout/RadialCluster"/>
    <dgm:cxn modelId="{8B62656C-3009-4987-8C37-96F372B4E688}" type="presParOf" srcId="{04C0A918-D070-4CFB-B2E2-4D790DB9BD16}" destId="{01BDBF59-908E-494A-8717-DF292D728001}" srcOrd="2" destOrd="0" presId="urn:microsoft.com/office/officeart/2008/layout/RadialCluster"/>
    <dgm:cxn modelId="{2EE5A822-D524-49C6-95A7-0214F6561EE3}" type="presParOf" srcId="{04C0A918-D070-4CFB-B2E2-4D790DB9BD16}" destId="{68B79ADB-72BA-4F07-8466-6180D9303476}" srcOrd="3" destOrd="0" presId="urn:microsoft.com/office/officeart/2008/layout/RadialCluster"/>
    <dgm:cxn modelId="{CC005C85-E5BA-4E86-8186-E75664525842}" type="presParOf" srcId="{04C0A918-D070-4CFB-B2E2-4D790DB9BD16}" destId="{38DEBF53-72BA-4A94-9359-0A6D27E5A2DF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C5824-9F3A-4B9B-80E0-9264F4173918}">
      <dsp:nvSpPr>
        <dsp:cNvPr id="0" name=""/>
        <dsp:cNvSpPr/>
      </dsp:nvSpPr>
      <dsp:spPr>
        <a:xfrm>
          <a:off x="4376739" y="1408535"/>
          <a:ext cx="3168347" cy="1919853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+mj-lt"/>
              <a:cs typeface="Times New Roman"/>
            </a:rPr>
            <a:t>ПРИКЛАДНОЙ ХАРАКТЕР ИССЛЕДОВАНИЯ</a:t>
          </a:r>
          <a:endParaRPr lang="ru-RU" sz="2600" kern="1200" dirty="0">
            <a:latin typeface="+mj-lt"/>
            <a:cs typeface="Times New Roman"/>
          </a:endParaRPr>
        </a:p>
      </dsp:txBody>
      <dsp:txXfrm>
        <a:off x="4470458" y="1502254"/>
        <a:ext cx="2980909" cy="1732415"/>
      </dsp:txXfrm>
    </dsp:sp>
    <dsp:sp modelId="{5F4EAEEA-7605-4B8D-A077-33019B12147D}">
      <dsp:nvSpPr>
        <dsp:cNvPr id="0" name=""/>
        <dsp:cNvSpPr/>
      </dsp:nvSpPr>
      <dsp:spPr>
        <a:xfrm rot="10792698">
          <a:off x="3296640" y="2372974"/>
          <a:ext cx="10801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0100" y="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DBF59-908E-494A-8717-DF292D728001}">
      <dsp:nvSpPr>
        <dsp:cNvPr id="0" name=""/>
        <dsp:cNvSpPr/>
      </dsp:nvSpPr>
      <dsp:spPr>
        <a:xfrm>
          <a:off x="1280416" y="576052"/>
          <a:ext cx="2016225" cy="3600419"/>
        </a:xfrm>
        <a:prstGeom prst="roundRect">
          <a:avLst/>
        </a:prstGeom>
        <a:solidFill>
          <a:schemeClr val="accent6">
            <a:shade val="50000"/>
            <a:hueOff val="35527"/>
            <a:satOff val="-4233"/>
            <a:lumOff val="288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j-lt"/>
              <a:cs typeface="Times New Roman"/>
            </a:rPr>
            <a:t>КАЧЕСТВЕННЫЙ АНАЛИЗ ФЕНОМЕНА ТРУДОВОЙ ИММИГРАЦИИ В ПЕРМСКОМ КРАЕ</a:t>
          </a:r>
          <a:endParaRPr lang="ru-RU" sz="1700" kern="1200" dirty="0">
            <a:latin typeface="+mj-lt"/>
            <a:cs typeface="Times New Roman"/>
          </a:endParaRPr>
        </a:p>
      </dsp:txBody>
      <dsp:txXfrm>
        <a:off x="1378840" y="674476"/>
        <a:ext cx="1819377" cy="3403571"/>
      </dsp:txXfrm>
    </dsp:sp>
    <dsp:sp modelId="{68B79ADB-72BA-4F07-8466-6180D9303476}">
      <dsp:nvSpPr>
        <dsp:cNvPr id="0" name=""/>
        <dsp:cNvSpPr/>
      </dsp:nvSpPr>
      <dsp:spPr>
        <a:xfrm rot="21568622">
          <a:off x="7545068" y="2350058"/>
          <a:ext cx="8641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4153" y="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EBF53-72BA-4A94-9359-0A6D27E5A2DF}">
      <dsp:nvSpPr>
        <dsp:cNvPr id="0" name=""/>
        <dsp:cNvSpPr/>
      </dsp:nvSpPr>
      <dsp:spPr>
        <a:xfrm>
          <a:off x="8409203" y="432040"/>
          <a:ext cx="2236862" cy="3807729"/>
        </a:xfrm>
        <a:prstGeom prst="roundRect">
          <a:avLst/>
        </a:prstGeom>
        <a:solidFill>
          <a:schemeClr val="accent6">
            <a:shade val="50000"/>
            <a:hueOff val="35527"/>
            <a:satOff val="-4233"/>
            <a:lumOff val="288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cs typeface="Times New Roman"/>
            </a:rPr>
            <a:t>РАЗРАБОТКА РЕКОМЕНДАЦИЙ ДЛЯ </a:t>
          </a:r>
          <a:r>
            <a:rPr lang="ru-RU" sz="1600" kern="1200" dirty="0" smtClean="0">
              <a:latin typeface="+mj-lt"/>
              <a:cs typeface="Times New Roman"/>
            </a:rPr>
            <a:t>УПОНОМОЧЕННЫХ </a:t>
          </a:r>
          <a:r>
            <a:rPr lang="ru-RU" sz="1600" kern="1200" dirty="0" smtClean="0">
              <a:latin typeface="+mj-lt"/>
              <a:cs typeface="Times New Roman"/>
            </a:rPr>
            <a:t>ОРГАНОВ</a:t>
          </a:r>
          <a:endParaRPr lang="ru-RU" sz="1600" kern="1200" dirty="0">
            <a:latin typeface="+mj-lt"/>
            <a:cs typeface="Times New Roman"/>
          </a:endParaRPr>
        </a:p>
      </dsp:txBody>
      <dsp:txXfrm>
        <a:off x="8518398" y="541235"/>
        <a:ext cx="2018472" cy="3589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9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10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93167"/>
            <a:ext cx="9753600" cy="304800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400" b="0" i="0" baseline="0" dirty="0" smtClean="0">
                <a:solidFill>
                  <a:srgbClr val="545454">
                    <a:lumMod val="50000"/>
                  </a:srgbClr>
                </a:solidFill>
                <a:latin typeface="+mn-lt"/>
                <a:ea typeface="+mj-ea"/>
                <a:cs typeface="Times New Roman"/>
              </a:rPr>
              <a:t>Пермский</a:t>
            </a:r>
            <a:r>
              <a:rPr lang="ru-RU" sz="4400" b="0" i="0" dirty="0" smtClean="0">
                <a:solidFill>
                  <a:srgbClr val="545454">
                    <a:lumMod val="50000"/>
                  </a:srgbClr>
                </a:solidFill>
                <a:latin typeface="+mn-lt"/>
                <a:ea typeface="+mj-ea"/>
                <a:cs typeface="Times New Roman"/>
              </a:rPr>
              <a:t> край как центр привлечения иммигрантов: Проблемы и перспективы</a:t>
            </a:r>
            <a:endParaRPr lang="ru-RU" sz="4400" b="0" i="0" baseline="0" dirty="0">
              <a:solidFill>
                <a:srgbClr val="545454">
                  <a:lumMod val="50000"/>
                </a:srgbClr>
              </a:solidFill>
              <a:latin typeface="+mn-lt"/>
              <a:ea typeface="+mj-ea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sz="2000" b="0" i="0" dirty="0" smtClean="0">
                <a:solidFill>
                  <a:srgbClr val="545454"/>
                </a:solidFill>
                <a:latin typeface="+mj-lt"/>
                <a:cs typeface="Times New Roman"/>
              </a:rPr>
              <a:t>Плешивых Александр </a:t>
            </a:r>
            <a:r>
              <a:rPr lang="ru-RU" sz="2000" b="0" i="0" dirty="0" smtClean="0">
                <a:solidFill>
                  <a:srgbClr val="545454"/>
                </a:solidFill>
                <a:latin typeface="+mj-lt"/>
                <a:cs typeface="Times New Roman"/>
              </a:rPr>
              <a:t>Сергеевич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ru-RU" dirty="0" smtClean="0">
                <a:solidFill>
                  <a:srgbClr val="545454"/>
                </a:solidFill>
                <a:latin typeface="+mj-lt"/>
                <a:cs typeface="Times New Roman"/>
              </a:rPr>
              <a:t>Анфиногенов Герман Константинович</a:t>
            </a:r>
            <a:endParaRPr lang="ru-RU" sz="2000" b="0" i="0" dirty="0" smtClean="0">
              <a:solidFill>
                <a:srgbClr val="545454"/>
              </a:solidFill>
              <a:latin typeface="+mj-lt"/>
              <a:cs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ru-RU" dirty="0" smtClean="0">
                <a:solidFill>
                  <a:srgbClr val="545454"/>
                </a:solidFill>
                <a:latin typeface="+mj-lt"/>
                <a:cs typeface="Times New Roman"/>
              </a:rPr>
              <a:t>НИУ ВШЭ-Пермь</a:t>
            </a:r>
            <a:endParaRPr lang="ru-RU" sz="2000" b="0" i="0" dirty="0" smtClean="0">
              <a:solidFill>
                <a:srgbClr val="545454"/>
              </a:solidFill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/>
              </a:rPr>
              <a:t>Рекомендации для УПОЛНОМОЧЕННЫХ ОРГАНОВ</a:t>
            </a:r>
            <a:endParaRPr lang="ru-RU" dirty="0">
              <a:cs typeface="Times New Roman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721670" y="1837929"/>
            <a:ext cx="9125270" cy="4399383"/>
          </a:xfrm>
        </p:spPr>
        <p:txBody>
          <a:bodyPr>
            <a:normAutofit fontScale="92500" lnSpcReduction="2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2800" dirty="0" smtClean="0">
                <a:latin typeface="+mj-lt"/>
                <a:cs typeface="Times New Roman"/>
              </a:rPr>
              <a:t>Миграционная политика, учитывающая влияние иммиграции на социально-экономическую сферу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800" dirty="0" smtClean="0">
                <a:latin typeface="+mj-lt"/>
                <a:cs typeface="Times New Roman"/>
              </a:rPr>
              <a:t>Содействие социокультурной адаптации трудовых мигрантов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800" dirty="0" smtClean="0">
                <a:latin typeface="+mj-lt"/>
                <a:cs typeface="Times New Roman"/>
              </a:rPr>
              <a:t>Адаптация процедур регистрации под современную ситуацию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800" dirty="0" smtClean="0">
                <a:latin typeface="+mj-lt"/>
                <a:cs typeface="Times New Roman"/>
              </a:rPr>
              <a:t>Налаживание </a:t>
            </a:r>
            <a:r>
              <a:rPr lang="ru-RU" sz="2800" dirty="0" smtClean="0">
                <a:latin typeface="+mj-lt"/>
                <a:cs typeface="Times New Roman"/>
              </a:rPr>
              <a:t>межведомственных взаимодействий 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800" dirty="0" smtClean="0">
                <a:latin typeface="+mj-lt"/>
                <a:cs typeface="Times New Roman"/>
              </a:rPr>
              <a:t>Решение </a:t>
            </a:r>
            <a:r>
              <a:rPr lang="ru-RU" sz="2800" dirty="0" smtClean="0">
                <a:latin typeface="+mj-lt"/>
                <a:cs typeface="Times New Roman"/>
              </a:rPr>
              <a:t>проблемы правовой безграмотности иммигрантов</a:t>
            </a:r>
          </a:p>
          <a:p>
            <a:pPr marL="502920" indent="-457200">
              <a:buFont typeface="+mj-lt"/>
              <a:buAutoNum type="arabicPeriod"/>
            </a:pP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8188" y="260648"/>
            <a:ext cx="9753600" cy="5818658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Times New Roman"/>
              </a:rPr>
              <a:t>Спасибо за внимание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91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820" y="9099"/>
            <a:ext cx="11233248" cy="11380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imes New Roman"/>
              </a:rPr>
              <a:t>Для чего проводится исследование?</a:t>
            </a:r>
            <a:endParaRPr lang="ru-RU" dirty="0">
              <a:cs typeface="Times New Roman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33119323"/>
              </p:ext>
            </p:extLst>
          </p:nvPr>
        </p:nvGraphicFramePr>
        <p:xfrm>
          <a:off x="117748" y="1268760"/>
          <a:ext cx="11809312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imes New Roman"/>
              </a:rPr>
              <a:t>Трудовая иммиграция: почему это актуально?</a:t>
            </a:r>
            <a:endParaRPr lang="ru-RU" dirty="0"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868" y="2514600"/>
            <a:ext cx="5740894" cy="4343400"/>
          </a:xfrm>
        </p:spPr>
        <p:txBody>
          <a:bodyPr>
            <a:normAutofit/>
          </a:bodyPr>
          <a:lstStyle/>
          <a:p>
            <a:r>
              <a:rPr lang="ru-RU" dirty="0">
                <a:latin typeface="+mj-lt"/>
                <a:cs typeface="Times New Roman"/>
              </a:rPr>
              <a:t>Увеличение удельного веса </a:t>
            </a:r>
            <a:r>
              <a:rPr lang="ru-RU" b="1" i="1" dirty="0">
                <a:latin typeface="+mj-lt"/>
                <a:cs typeface="Times New Roman"/>
              </a:rPr>
              <a:t>трудовых</a:t>
            </a:r>
            <a:r>
              <a:rPr lang="ru-RU" i="1" dirty="0">
                <a:latin typeface="+mj-lt"/>
                <a:cs typeface="Times New Roman"/>
              </a:rPr>
              <a:t> </a:t>
            </a:r>
            <a:r>
              <a:rPr lang="ru-RU" dirty="0" smtClean="0">
                <a:latin typeface="+mj-lt"/>
                <a:cs typeface="Times New Roman"/>
              </a:rPr>
              <a:t>иммигрантов</a:t>
            </a:r>
          </a:p>
          <a:p>
            <a:r>
              <a:rPr lang="ru-RU" dirty="0" smtClean="0">
                <a:latin typeface="+mj-lt"/>
                <a:cs typeface="Times New Roman"/>
              </a:rPr>
              <a:t>Влияние на экономику</a:t>
            </a:r>
          </a:p>
          <a:p>
            <a:r>
              <a:rPr lang="ru-RU" dirty="0" smtClean="0">
                <a:latin typeface="+mj-lt"/>
                <a:cs typeface="Times New Roman"/>
              </a:rPr>
              <a:t>Влияние на социальную сферу</a:t>
            </a:r>
          </a:p>
          <a:p>
            <a:r>
              <a:rPr lang="ru-RU" dirty="0" smtClean="0">
                <a:latin typeface="+mj-lt"/>
                <a:cs typeface="Times New Roman"/>
              </a:rPr>
              <a:t>Трансформация демографического состава</a:t>
            </a:r>
          </a:p>
          <a:p>
            <a:endParaRPr lang="ru-RU" dirty="0" smtClean="0">
              <a:latin typeface="+mj-lt"/>
            </a:endParaRPr>
          </a:p>
          <a:p>
            <a:pPr marL="45720" indent="0">
              <a:buNone/>
            </a:pPr>
            <a:endParaRPr lang="ru-RU" dirty="0" smtClean="0"/>
          </a:p>
        </p:txBody>
      </p:sp>
      <p:pic>
        <p:nvPicPr>
          <p:cNvPr id="1026" name="Picture 2" descr="C:\Users\Александр\Desktop\Учеба\3 КУРС\Конференция\main10934527_a588df1c8ecb543b402f65ea32bdd6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273" y="1556792"/>
            <a:ext cx="4464496" cy="3777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/>
              </a:rPr>
              <a:t>Перспективы миграционных потоков в пермском крае</a:t>
            </a:r>
            <a:endParaRPr lang="ru-RU" dirty="0">
              <a:cs typeface="Times New Roman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85900" y="1916832"/>
            <a:ext cx="8461534" cy="434340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/>
              </a:rPr>
              <a:t>Рост объема региональной трудовой иммиграции в 2012 году на 35%</a:t>
            </a:r>
            <a:endParaRPr lang="ru-RU" dirty="0">
              <a:latin typeface="+mj-lt"/>
              <a:cs typeface="Times New Roman"/>
            </a:endParaRPr>
          </a:p>
          <a:p>
            <a:pPr marL="502920" indent="-457200">
              <a:buFont typeface="+mj-lt"/>
              <a:buAutoNum type="arabicPeriod"/>
            </a:pPr>
            <a:endParaRPr lang="ru-RU" dirty="0">
              <a:latin typeface="+mj-lt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/>
              </a:rPr>
              <a:t>Снижение дефицита рабочей силы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/>
              </a:rPr>
              <a:t>Сокращение структурных диспропорций на рынке труда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/>
              </a:rPr>
              <a:t>Компенсация естественной убыли населения</a:t>
            </a:r>
          </a:p>
        </p:txBody>
      </p:sp>
      <p:sp>
        <p:nvSpPr>
          <p:cNvPr id="2" name="Блок-схема: объединение 1"/>
          <p:cNvSpPr/>
          <p:nvPr/>
        </p:nvSpPr>
        <p:spPr>
          <a:xfrm>
            <a:off x="4870276" y="2708920"/>
            <a:ext cx="360040" cy="576064"/>
          </a:xfrm>
          <a:prstGeom prst="flowChartMer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исследования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7614" y="1772816"/>
            <a:ext cx="9753600" cy="434340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Анализ </a:t>
            </a:r>
            <a:r>
              <a:rPr lang="ru-RU" dirty="0"/>
              <a:t>законодательства и </a:t>
            </a:r>
            <a:r>
              <a:rPr lang="ru-RU" dirty="0" smtClean="0"/>
              <a:t>статистики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Опрос трудовых иммигрантов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Участие </a:t>
            </a:r>
            <a:r>
              <a:rPr lang="ru-RU" dirty="0"/>
              <a:t>в Круглом столе с </a:t>
            </a:r>
            <a:r>
              <a:rPr lang="ru-RU" dirty="0" smtClean="0"/>
              <a:t>национальными диаспорами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Рекомендации </a:t>
            </a:r>
            <a:r>
              <a:rPr lang="ru-RU" dirty="0"/>
              <a:t>для </a:t>
            </a:r>
            <a:r>
              <a:rPr lang="ru-RU" dirty="0" smtClean="0"/>
              <a:t>уполномоченных органов</a:t>
            </a:r>
            <a:endParaRPr lang="ru-RU" dirty="0"/>
          </a:p>
        </p:txBody>
      </p:sp>
      <p:pic>
        <p:nvPicPr>
          <p:cNvPr id="1026" name="Picture 2" descr="C:\Users\Александр\Desktop\Учеба\3 КУРС\Конференция\fotolia3227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043" y="3933056"/>
            <a:ext cx="4044929" cy="27548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96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812" y="188640"/>
            <a:ext cx="11053801" cy="671498"/>
          </a:xfrm>
        </p:spPr>
        <p:txBody>
          <a:bodyPr/>
          <a:lstStyle/>
          <a:p>
            <a:pPr algn="ctr"/>
            <a:r>
              <a:rPr lang="ru-RU" dirty="0" smtClean="0">
                <a:cs typeface="Times New Roman"/>
              </a:rPr>
              <a:t>Результаты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857232"/>
          <a:ext cx="3857651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0" y="3643290"/>
          <a:ext cx="378621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522644" y="1285860"/>
          <a:ext cx="4286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7737486" y="1142984"/>
          <a:ext cx="421484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3594082" y="5786454"/>
            <a:ext cx="78581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+mj-lt"/>
                <a:cs typeface="Times New Roman"/>
              </a:rPr>
              <a:t>Гендерное распределение:</a:t>
            </a:r>
          </a:p>
          <a:p>
            <a:pPr algn="ctr"/>
            <a:r>
              <a:rPr lang="ru-RU" sz="2400" b="1" dirty="0" smtClean="0">
                <a:latin typeface="+mj-lt"/>
                <a:cs typeface="Times New Roman"/>
              </a:rPr>
              <a:t>70% мужчин</a:t>
            </a:r>
          </a:p>
          <a:p>
            <a:pPr algn="ctr"/>
            <a:r>
              <a:rPr lang="ru-RU" sz="2400" b="1" dirty="0" smtClean="0">
                <a:latin typeface="+mj-lt"/>
                <a:cs typeface="Times New Roman"/>
              </a:rPr>
              <a:t>30% женщин</a:t>
            </a:r>
            <a:endParaRPr lang="ru-RU" sz="2400" b="1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014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59268203"/>
              </p:ext>
            </p:extLst>
          </p:nvPr>
        </p:nvGraphicFramePr>
        <p:xfrm>
          <a:off x="4451338" y="0"/>
          <a:ext cx="7500990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07934" y="285728"/>
          <a:ext cx="442915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593818" y="3786190"/>
          <a:ext cx="9358378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375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666048" y="214290"/>
          <a:ext cx="428628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214290"/>
          <a:ext cx="652304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522380" y="3571876"/>
          <a:ext cx="8001056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225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97868" y="404664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/>
              </a:rPr>
              <a:t>Круглый стол представителей национальных диаспор</a:t>
            </a:r>
            <a:endParaRPr lang="ru-RU" dirty="0"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7828" y="2420888"/>
            <a:ext cx="10153128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ru-RU" sz="3600" dirty="0" smtClean="0">
                <a:latin typeface="+mj-lt"/>
                <a:cs typeface="Times New Roman"/>
              </a:rPr>
              <a:t>Проблема </a:t>
            </a:r>
            <a:r>
              <a:rPr lang="ru-RU" sz="3600" dirty="0">
                <a:latin typeface="+mj-lt"/>
                <a:cs typeface="Times New Roman"/>
              </a:rPr>
              <a:t>дискриминации </a:t>
            </a:r>
            <a:r>
              <a:rPr lang="ru-RU" sz="3600" dirty="0" smtClean="0">
                <a:latin typeface="+mj-lt"/>
                <a:cs typeface="Times New Roman"/>
              </a:rPr>
              <a:t>мигрантов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endParaRPr lang="ru-RU" sz="3600" dirty="0" smtClean="0">
              <a:latin typeface="+mj-lt"/>
              <a:cs typeface="Times New Roman"/>
            </a:endParaRP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ru-RU" sz="3600" dirty="0" smtClean="0">
                <a:latin typeface="+mj-lt"/>
                <a:cs typeface="Times New Roman"/>
              </a:rPr>
              <a:t>Заключение договора с мигрантами «на словах»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endParaRPr lang="ru-RU" sz="3600" dirty="0" smtClean="0">
              <a:latin typeface="+mj-lt"/>
              <a:cs typeface="Times New Roman"/>
            </a:endParaRP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ru-RU" sz="3600" dirty="0" smtClean="0">
                <a:latin typeface="+mj-lt"/>
                <a:cs typeface="Times New Roman"/>
              </a:rPr>
              <a:t>Правовая </a:t>
            </a:r>
            <a:r>
              <a:rPr lang="ru-RU" sz="3600" dirty="0">
                <a:latin typeface="+mj-lt"/>
                <a:cs typeface="Times New Roman"/>
              </a:rPr>
              <a:t>безграмотностью приезжих </a:t>
            </a:r>
            <a:r>
              <a:rPr lang="ru-RU" sz="3600" dirty="0" smtClean="0">
                <a:latin typeface="+mj-lt"/>
                <a:cs typeface="Times New Roman"/>
              </a:rPr>
              <a:t>и дефицит информации </a:t>
            </a:r>
            <a:endParaRPr lang="ru-RU" sz="3600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S102804867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0CD11E-D00E-4D87-BB88-F5D221E5EB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TS102804867</Template>
  <TotalTime>0</TotalTime>
  <Words>314</Words>
  <Application>Microsoft Office PowerPoint</Application>
  <PresentationFormat>Произвольный</PresentationFormat>
  <Paragraphs>79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TS102804867</vt:lpstr>
      <vt:lpstr>Пермский край как центр привлечения иммигрантов: Проблемы и перспективы</vt:lpstr>
      <vt:lpstr>Для чего проводится исследование?</vt:lpstr>
      <vt:lpstr>Трудовая иммиграция: почему это актуально?</vt:lpstr>
      <vt:lpstr>Перспективы миграционных потоков в пермском крае</vt:lpstr>
      <vt:lpstr>Этапы исследования</vt:lpstr>
      <vt:lpstr>Результаты</vt:lpstr>
      <vt:lpstr>Презентация PowerPoint</vt:lpstr>
      <vt:lpstr>Презентация PowerPoint</vt:lpstr>
      <vt:lpstr>Круглый стол представителей национальных диаспор</vt:lpstr>
      <vt:lpstr>Рекомендации для УПОЛНОМОЧЕННЫХ ОРГАНОВ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2014-04-21T13:23:09Z</dcterms:created>
  <dcterms:modified xsi:type="dcterms:W3CDTF">2014-05-15T16:52:55Z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