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75" r:id="rId4"/>
    <p:sldId id="304" r:id="rId5"/>
    <p:sldId id="312" r:id="rId6"/>
    <p:sldId id="313" r:id="rId7"/>
    <p:sldId id="309" r:id="rId8"/>
    <p:sldId id="310" r:id="rId9"/>
    <p:sldId id="306" r:id="rId10"/>
    <p:sldId id="311" r:id="rId11"/>
    <p:sldId id="285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258" r:id="rId28"/>
  </p:sldIdLst>
  <p:sldSz cx="9144000" cy="6858000" type="screen4x3"/>
  <p:notesSz cx="6858000" cy="9144000"/>
  <p:custShowLst>
    <p:custShow name="Custom Show 1" id="0">
      <p:sldLst>
        <p:sld r:id="rId3"/>
        <p:sld r:id="rId28"/>
      </p:sldLst>
    </p:custShow>
  </p:custShow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A1EAA03-CF43-4DE9-9A5B-99282CBA481C}">
          <p14:sldIdLst>
            <p14:sldId id="256"/>
            <p14:sldId id="275"/>
            <p14:sldId id="304"/>
            <p14:sldId id="312"/>
            <p14:sldId id="313"/>
            <p14:sldId id="309"/>
            <p14:sldId id="310"/>
            <p14:sldId id="306"/>
            <p14:sldId id="311"/>
            <p14:sldId id="285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6FA2"/>
    <a:srgbClr val="21386F"/>
    <a:srgbClr val="1C2A55"/>
    <a:srgbClr val="003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8810" autoAdjust="0"/>
  </p:normalViewPr>
  <p:slideViewPr>
    <p:cSldViewPr snapToGrid="0" snapToObjects="1"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work%20files\_personal\shkola\_Course\Char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менее 20%</c:v>
                </c:pt>
                <c:pt idx="1">
                  <c:v>20-40%</c:v>
                </c:pt>
                <c:pt idx="2">
                  <c:v>40-60%</c:v>
                </c:pt>
                <c:pt idx="3">
                  <c:v>60-80%</c:v>
                </c:pt>
                <c:pt idx="4">
                  <c:v>более 80%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0.22000000000000064</c:v>
                </c:pt>
                <c:pt idx="1">
                  <c:v>0.31000000000000238</c:v>
                </c:pt>
                <c:pt idx="2">
                  <c:v>0.24000000000000021</c:v>
                </c:pt>
                <c:pt idx="3">
                  <c:v>0.17</c:v>
                </c:pt>
                <c:pt idx="4">
                  <c:v>6.0000000000000421E-2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695072"/>
        <c:axId val="355695616"/>
        <c:axId val="0"/>
      </c:bar3DChart>
      <c:catAx>
        <c:axId val="355695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355695616"/>
        <c:crosses val="autoZero"/>
        <c:auto val="1"/>
        <c:lblAlgn val="ctr"/>
        <c:lblOffset val="100"/>
        <c:noMultiLvlLbl val="0"/>
      </c:catAx>
      <c:valAx>
        <c:axId val="355695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35569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6E535-E755-487F-99D3-5EF0659EC8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744C0B-B02D-4F1A-8C6F-57094FF8C964}">
      <dgm:prSet phldrT="[Текст]"/>
      <dgm:spPr/>
      <dgm:t>
        <a:bodyPr/>
        <a:lstStyle/>
        <a:p>
          <a:r>
            <a:rPr lang="ru-RU" dirty="0" smtClean="0">
              <a:latin typeface="Myriad Pro"/>
            </a:rPr>
            <a:t>Система автоматической идентификации:</a:t>
          </a:r>
          <a:endParaRPr lang="ru-RU" dirty="0"/>
        </a:p>
      </dgm:t>
    </dgm:pt>
    <dgm:pt modelId="{C0548544-9BC1-46BA-9EA6-A07F94C07C05}" type="parTrans" cxnId="{E6C241F3-244B-4FC6-9906-88577BBC8E0D}">
      <dgm:prSet/>
      <dgm:spPr/>
      <dgm:t>
        <a:bodyPr/>
        <a:lstStyle/>
        <a:p>
          <a:endParaRPr lang="ru-RU"/>
        </a:p>
      </dgm:t>
    </dgm:pt>
    <dgm:pt modelId="{932E17BA-6C3D-4D9D-BEFD-37E9050B28C5}" type="sibTrans" cxnId="{E6C241F3-244B-4FC6-9906-88577BBC8E0D}">
      <dgm:prSet/>
      <dgm:spPr/>
      <dgm:t>
        <a:bodyPr/>
        <a:lstStyle/>
        <a:p>
          <a:endParaRPr lang="ru-RU"/>
        </a:p>
      </dgm:t>
    </dgm:pt>
    <dgm:pt modelId="{B56DC033-0085-40B5-82E9-DBC4D4E2B92D}">
      <dgm:prSet phldrT="[Текст]"/>
      <dgm:spPr/>
      <dgm:t>
        <a:bodyPr/>
        <a:lstStyle/>
        <a:p>
          <a:r>
            <a:rPr lang="en-US" dirty="0" smtClean="0"/>
            <a:t>SICK EDP</a:t>
          </a:r>
          <a:endParaRPr lang="ru-RU" dirty="0"/>
        </a:p>
      </dgm:t>
    </dgm:pt>
    <dgm:pt modelId="{55226337-F9D8-42D8-AD08-C75D3831B9B6}" type="parTrans" cxnId="{3454D45B-C750-4FD9-8E00-2177CC80E703}">
      <dgm:prSet/>
      <dgm:spPr/>
      <dgm:t>
        <a:bodyPr/>
        <a:lstStyle/>
        <a:p>
          <a:endParaRPr lang="ru-RU"/>
        </a:p>
      </dgm:t>
    </dgm:pt>
    <dgm:pt modelId="{9ACECA49-C95D-48DE-A75C-218D2DCAE669}" type="sibTrans" cxnId="{3454D45B-C750-4FD9-8E00-2177CC80E703}">
      <dgm:prSet/>
      <dgm:spPr/>
      <dgm:t>
        <a:bodyPr/>
        <a:lstStyle/>
        <a:p>
          <a:endParaRPr lang="ru-RU"/>
        </a:p>
      </dgm:t>
    </dgm:pt>
    <dgm:pt modelId="{4374FDF7-405A-4A72-96BA-BDC336017F47}">
      <dgm:prSet phldrT="[Текст]"/>
      <dgm:spPr/>
      <dgm:t>
        <a:bodyPr/>
        <a:lstStyle/>
        <a:p>
          <a:r>
            <a:rPr lang="ru-RU" dirty="0" smtClean="0">
              <a:latin typeface="Myriad Pro"/>
            </a:rPr>
            <a:t>Система автоматизации транспортной логистики: </a:t>
          </a:r>
          <a:endParaRPr lang="ru-RU" dirty="0"/>
        </a:p>
      </dgm:t>
    </dgm:pt>
    <dgm:pt modelId="{05C03D67-1E98-43E1-A0E1-C4EF5756842A}" type="parTrans" cxnId="{4A536386-82BA-480F-8063-C474CA304D0B}">
      <dgm:prSet/>
      <dgm:spPr/>
      <dgm:t>
        <a:bodyPr/>
        <a:lstStyle/>
        <a:p>
          <a:endParaRPr lang="ru-RU"/>
        </a:p>
      </dgm:t>
    </dgm:pt>
    <dgm:pt modelId="{115630A2-0339-456A-981C-AFE267FD6154}" type="sibTrans" cxnId="{4A536386-82BA-480F-8063-C474CA304D0B}">
      <dgm:prSet/>
      <dgm:spPr/>
      <dgm:t>
        <a:bodyPr/>
        <a:lstStyle/>
        <a:p>
          <a:endParaRPr lang="ru-RU"/>
        </a:p>
      </dgm:t>
    </dgm:pt>
    <dgm:pt modelId="{BB65C031-AA41-4504-BF71-20097C891F51}">
      <dgm:prSet phldrT="[Текст]"/>
      <dgm:spPr/>
      <dgm:t>
        <a:bodyPr/>
        <a:lstStyle/>
        <a:p>
          <a:r>
            <a:rPr lang="ru-RU" dirty="0" smtClean="0">
              <a:latin typeface="Myriad Pro"/>
            </a:rPr>
            <a:t>ОПТИМУМ ГИС</a:t>
          </a:r>
          <a:endParaRPr lang="ru-RU" dirty="0"/>
        </a:p>
      </dgm:t>
    </dgm:pt>
    <dgm:pt modelId="{320B02E5-9C66-4CB8-B803-A125D1A82631}" type="parTrans" cxnId="{83FB046B-D49F-46B2-93BD-6D8B3EFC1D65}">
      <dgm:prSet/>
      <dgm:spPr/>
      <dgm:t>
        <a:bodyPr/>
        <a:lstStyle/>
        <a:p>
          <a:endParaRPr lang="ru-RU"/>
        </a:p>
      </dgm:t>
    </dgm:pt>
    <dgm:pt modelId="{88AE050C-5DF9-4E30-AF67-EA0094108C6C}" type="sibTrans" cxnId="{83FB046B-D49F-46B2-93BD-6D8B3EFC1D65}">
      <dgm:prSet/>
      <dgm:spPr/>
      <dgm:t>
        <a:bodyPr/>
        <a:lstStyle/>
        <a:p>
          <a:endParaRPr lang="ru-RU"/>
        </a:p>
      </dgm:t>
    </dgm:pt>
    <dgm:pt modelId="{671FD3D4-62A3-4B91-A2BA-14204209BCA9}" type="pres">
      <dgm:prSet presAssocID="{BCA6E535-E755-487F-99D3-5EF0659EC8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C67036-70E8-4414-A768-08F378D21DB5}" type="pres">
      <dgm:prSet presAssocID="{B3744C0B-B02D-4F1A-8C6F-57094FF8C9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8865C-ACAD-4DD1-A92C-BBFCB0F0C57C}" type="pres">
      <dgm:prSet presAssocID="{B3744C0B-B02D-4F1A-8C6F-57094FF8C96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C9549-C77E-45B2-A2C1-973DCE2BA066}" type="pres">
      <dgm:prSet presAssocID="{4374FDF7-405A-4A72-96BA-BDC336017F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6F752-A2F6-45B8-80F8-A0B54845BB90}" type="pres">
      <dgm:prSet presAssocID="{4374FDF7-405A-4A72-96BA-BDC336017F4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C241F3-244B-4FC6-9906-88577BBC8E0D}" srcId="{BCA6E535-E755-487F-99D3-5EF0659EC8C5}" destId="{B3744C0B-B02D-4F1A-8C6F-57094FF8C964}" srcOrd="0" destOrd="0" parTransId="{C0548544-9BC1-46BA-9EA6-A07F94C07C05}" sibTransId="{932E17BA-6C3D-4D9D-BEFD-37E9050B28C5}"/>
    <dgm:cxn modelId="{4A536386-82BA-480F-8063-C474CA304D0B}" srcId="{BCA6E535-E755-487F-99D3-5EF0659EC8C5}" destId="{4374FDF7-405A-4A72-96BA-BDC336017F47}" srcOrd="1" destOrd="0" parTransId="{05C03D67-1E98-43E1-A0E1-C4EF5756842A}" sibTransId="{115630A2-0339-456A-981C-AFE267FD6154}"/>
    <dgm:cxn modelId="{23937CA9-477C-4465-B887-43F6A4B63F2F}" type="presOf" srcId="{BB65C031-AA41-4504-BF71-20097C891F51}" destId="{7DE6F752-A2F6-45B8-80F8-A0B54845BB90}" srcOrd="0" destOrd="0" presId="urn:microsoft.com/office/officeart/2005/8/layout/vList2"/>
    <dgm:cxn modelId="{612454AD-AA76-4CD4-99CD-463F1BF165B1}" type="presOf" srcId="{B56DC033-0085-40B5-82E9-DBC4D4E2B92D}" destId="{7AF8865C-ACAD-4DD1-A92C-BBFCB0F0C57C}" srcOrd="0" destOrd="0" presId="urn:microsoft.com/office/officeart/2005/8/layout/vList2"/>
    <dgm:cxn modelId="{5B594AE0-711F-40D1-A008-B3D8E8F7D33D}" type="presOf" srcId="{4374FDF7-405A-4A72-96BA-BDC336017F47}" destId="{64BC9549-C77E-45B2-A2C1-973DCE2BA066}" srcOrd="0" destOrd="0" presId="urn:microsoft.com/office/officeart/2005/8/layout/vList2"/>
    <dgm:cxn modelId="{D5DC8724-E71C-4F67-8885-F0E878A52996}" type="presOf" srcId="{BCA6E535-E755-487F-99D3-5EF0659EC8C5}" destId="{671FD3D4-62A3-4B91-A2BA-14204209BCA9}" srcOrd="0" destOrd="0" presId="urn:microsoft.com/office/officeart/2005/8/layout/vList2"/>
    <dgm:cxn modelId="{83FB046B-D49F-46B2-93BD-6D8B3EFC1D65}" srcId="{4374FDF7-405A-4A72-96BA-BDC336017F47}" destId="{BB65C031-AA41-4504-BF71-20097C891F51}" srcOrd="0" destOrd="0" parTransId="{320B02E5-9C66-4CB8-B803-A125D1A82631}" sibTransId="{88AE050C-5DF9-4E30-AF67-EA0094108C6C}"/>
    <dgm:cxn modelId="{E1ED53F9-80A6-4363-8321-B2B047A2F05D}" type="presOf" srcId="{B3744C0B-B02D-4F1A-8C6F-57094FF8C964}" destId="{24C67036-70E8-4414-A768-08F378D21DB5}" srcOrd="0" destOrd="0" presId="urn:microsoft.com/office/officeart/2005/8/layout/vList2"/>
    <dgm:cxn modelId="{3454D45B-C750-4FD9-8E00-2177CC80E703}" srcId="{B3744C0B-B02D-4F1A-8C6F-57094FF8C964}" destId="{B56DC033-0085-40B5-82E9-DBC4D4E2B92D}" srcOrd="0" destOrd="0" parTransId="{55226337-F9D8-42D8-AD08-C75D3831B9B6}" sibTransId="{9ACECA49-C95D-48DE-A75C-218D2DCAE669}"/>
    <dgm:cxn modelId="{9CB18A92-B9C1-4EFB-A72C-8DBAE3719829}" type="presParOf" srcId="{671FD3D4-62A3-4B91-A2BA-14204209BCA9}" destId="{24C67036-70E8-4414-A768-08F378D21DB5}" srcOrd="0" destOrd="0" presId="urn:microsoft.com/office/officeart/2005/8/layout/vList2"/>
    <dgm:cxn modelId="{34E82BEC-29B8-4DC9-84DC-30815F6AB240}" type="presParOf" srcId="{671FD3D4-62A3-4B91-A2BA-14204209BCA9}" destId="{7AF8865C-ACAD-4DD1-A92C-BBFCB0F0C57C}" srcOrd="1" destOrd="0" presId="urn:microsoft.com/office/officeart/2005/8/layout/vList2"/>
    <dgm:cxn modelId="{8B32C909-F080-478E-A346-1815F0BBBBCB}" type="presParOf" srcId="{671FD3D4-62A3-4B91-A2BA-14204209BCA9}" destId="{64BC9549-C77E-45B2-A2C1-973DCE2BA066}" srcOrd="2" destOrd="0" presId="urn:microsoft.com/office/officeart/2005/8/layout/vList2"/>
    <dgm:cxn modelId="{DD6CD9D0-AE69-4568-830E-D04DF5CCEE3E}" type="presParOf" srcId="{671FD3D4-62A3-4B91-A2BA-14204209BCA9}" destId="{7DE6F752-A2F6-45B8-80F8-A0B54845BB9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3B1B3-2106-4AED-B78F-6AFF8C89FB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DBEFA-E72C-4F1F-8C75-989743E4A17E}">
      <dgm:prSet/>
      <dgm:spPr/>
      <dgm:t>
        <a:bodyPr/>
        <a:lstStyle/>
        <a:p>
          <a:pPr rtl="0"/>
          <a:r>
            <a:rPr lang="ru-RU" dirty="0" smtClean="0"/>
            <a:t>Упор на начальные этапы: анализ и проектирование</a:t>
          </a:r>
          <a:endParaRPr lang="en-US" dirty="0"/>
        </a:p>
      </dgm:t>
    </dgm:pt>
    <dgm:pt modelId="{0726F95F-C9BD-47AE-9496-3F69EB600B0B}" type="parTrans" cxnId="{A0B28FC4-306F-43A0-93CD-067C07B4D179}">
      <dgm:prSet/>
      <dgm:spPr/>
      <dgm:t>
        <a:bodyPr/>
        <a:lstStyle/>
        <a:p>
          <a:endParaRPr lang="en-US"/>
        </a:p>
      </dgm:t>
    </dgm:pt>
    <dgm:pt modelId="{91CF367E-15C3-4317-AA44-B17BEFA4506F}" type="sibTrans" cxnId="{A0B28FC4-306F-43A0-93CD-067C07B4D179}">
      <dgm:prSet/>
      <dgm:spPr/>
      <dgm:t>
        <a:bodyPr/>
        <a:lstStyle/>
        <a:p>
          <a:endParaRPr lang="en-US"/>
        </a:p>
      </dgm:t>
    </dgm:pt>
    <dgm:pt modelId="{A53B177F-518E-44A1-9830-40A24F74F625}">
      <dgm:prSet/>
      <dgm:spPr/>
      <dgm:t>
        <a:bodyPr/>
        <a:lstStyle/>
        <a:p>
          <a:pPr rtl="0"/>
          <a:r>
            <a:rPr lang="ru-RU" dirty="0" smtClean="0"/>
            <a:t>Обнаружение по мере развития системы ошибки и слабые места, которые исправляются на каждой итерации</a:t>
          </a:r>
          <a:endParaRPr lang="en-US" dirty="0"/>
        </a:p>
      </dgm:t>
    </dgm:pt>
    <dgm:pt modelId="{ADF0A4E2-0917-4B25-B6F2-7C3E007B685E}" type="parTrans" cxnId="{4B33373B-AE69-47E1-98A5-88EAAE52ED9A}">
      <dgm:prSet/>
      <dgm:spPr/>
      <dgm:t>
        <a:bodyPr/>
        <a:lstStyle/>
        <a:p>
          <a:endParaRPr lang="en-US"/>
        </a:p>
      </dgm:t>
    </dgm:pt>
    <dgm:pt modelId="{08104F36-8EBA-4E4F-9551-57892B4174C8}" type="sibTrans" cxnId="{4B33373B-AE69-47E1-98A5-88EAAE52ED9A}">
      <dgm:prSet/>
      <dgm:spPr/>
      <dgm:t>
        <a:bodyPr/>
        <a:lstStyle/>
        <a:p>
          <a:endParaRPr lang="en-US"/>
        </a:p>
      </dgm:t>
    </dgm:pt>
    <dgm:pt modelId="{FDE035E5-8A8A-49ED-A4C4-576A29CAFBFA}">
      <dgm:prSet/>
      <dgm:spPr/>
      <dgm:t>
        <a:bodyPr/>
        <a:lstStyle/>
        <a:p>
          <a:pPr rtl="0"/>
          <a:r>
            <a:rPr lang="ru-RU" dirty="0" smtClean="0"/>
            <a:t>Явный учет рисков на каждом витке процесса разработки</a:t>
          </a:r>
          <a:endParaRPr lang="en-US" dirty="0"/>
        </a:p>
      </dgm:t>
    </dgm:pt>
    <dgm:pt modelId="{F84BA708-AF00-4ABB-9FB5-D7536902F056}" type="parTrans" cxnId="{BCE43D55-73EC-4C11-966F-4E31F891DB3E}">
      <dgm:prSet/>
      <dgm:spPr/>
      <dgm:t>
        <a:bodyPr/>
        <a:lstStyle/>
        <a:p>
          <a:endParaRPr lang="en-US"/>
        </a:p>
      </dgm:t>
    </dgm:pt>
    <dgm:pt modelId="{6E95B69A-EF00-4F97-98E6-CBE26F53C3F8}" type="sibTrans" cxnId="{BCE43D55-73EC-4C11-966F-4E31F891DB3E}">
      <dgm:prSet/>
      <dgm:spPr/>
      <dgm:t>
        <a:bodyPr/>
        <a:lstStyle/>
        <a:p>
          <a:endParaRPr lang="en-US"/>
        </a:p>
      </dgm:t>
    </dgm:pt>
    <dgm:pt modelId="{E1EECD6D-8A9D-4FD6-B44C-637D9A295107}">
      <dgm:prSet/>
      <dgm:spPr/>
      <dgm:t>
        <a:bodyPr/>
        <a:lstStyle/>
        <a:p>
          <a:pPr rtl="0"/>
          <a:r>
            <a:rPr lang="ru-RU" dirty="0" smtClean="0"/>
            <a:t>Регулярная оценка совокупных затрат </a:t>
          </a:r>
          <a:r>
            <a:rPr lang="en-US" dirty="0" smtClean="0"/>
            <a:t>&gt;&gt;</a:t>
          </a:r>
          <a:r>
            <a:rPr lang="ru-RU" dirty="0" smtClean="0"/>
            <a:t> общее сокращение затрат</a:t>
          </a:r>
          <a:endParaRPr lang="en-US" dirty="0"/>
        </a:p>
      </dgm:t>
    </dgm:pt>
    <dgm:pt modelId="{DCCBBF5A-A011-417B-AA0E-7BB53D13AE6E}" type="parTrans" cxnId="{27B34A1E-31BF-4CDF-AA89-FFCFE8D34AF7}">
      <dgm:prSet/>
      <dgm:spPr/>
      <dgm:t>
        <a:bodyPr/>
        <a:lstStyle/>
        <a:p>
          <a:endParaRPr lang="en-US"/>
        </a:p>
      </dgm:t>
    </dgm:pt>
    <dgm:pt modelId="{ECBF6490-8F7A-424B-963C-E9401BEF4CE0}" type="sibTrans" cxnId="{27B34A1E-31BF-4CDF-AA89-FFCFE8D34AF7}">
      <dgm:prSet/>
      <dgm:spPr/>
      <dgm:t>
        <a:bodyPr/>
        <a:lstStyle/>
        <a:p>
          <a:endParaRPr lang="en-US"/>
        </a:p>
      </dgm:t>
    </dgm:pt>
    <dgm:pt modelId="{F5C6F3AD-5371-48EA-9271-051DC77F042E}" type="pres">
      <dgm:prSet presAssocID="{7953B1B3-2106-4AED-B78F-6AFF8C89FB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7A7AAF-0036-41CF-880E-AF29B0177421}" type="pres">
      <dgm:prSet presAssocID="{582DBEFA-E72C-4F1F-8C75-989743E4A17E}" presName="linNode" presStyleCnt="0"/>
      <dgm:spPr/>
    </dgm:pt>
    <dgm:pt modelId="{17D5EDB7-ED04-405B-88CA-5B8A9C23D7F8}" type="pres">
      <dgm:prSet presAssocID="{582DBEFA-E72C-4F1F-8C75-989743E4A17E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C73A6-4147-4D77-BDFA-92E3D479A33D}" type="pres">
      <dgm:prSet presAssocID="{91CF367E-15C3-4317-AA44-B17BEFA4506F}" presName="sp" presStyleCnt="0"/>
      <dgm:spPr/>
    </dgm:pt>
    <dgm:pt modelId="{884A052B-0170-4350-9E92-B1E8B7C36BF8}" type="pres">
      <dgm:prSet presAssocID="{A53B177F-518E-44A1-9830-40A24F74F625}" presName="linNode" presStyleCnt="0"/>
      <dgm:spPr/>
    </dgm:pt>
    <dgm:pt modelId="{B03C72DA-D639-4CA5-84B7-2D1E5D479C1E}" type="pres">
      <dgm:prSet presAssocID="{A53B177F-518E-44A1-9830-40A24F74F625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5A4AD-1D04-4F2B-A3CB-5C15A94C6E4F}" type="pres">
      <dgm:prSet presAssocID="{08104F36-8EBA-4E4F-9551-57892B4174C8}" presName="sp" presStyleCnt="0"/>
      <dgm:spPr/>
    </dgm:pt>
    <dgm:pt modelId="{1B22B89E-36A6-48D0-8DE9-5BF97214C244}" type="pres">
      <dgm:prSet presAssocID="{FDE035E5-8A8A-49ED-A4C4-576A29CAFBFA}" presName="linNode" presStyleCnt="0"/>
      <dgm:spPr/>
    </dgm:pt>
    <dgm:pt modelId="{9B60AB67-EC8E-4244-B037-F4AB8A9252F2}" type="pres">
      <dgm:prSet presAssocID="{FDE035E5-8A8A-49ED-A4C4-576A29CAFBFA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BECDD-FACD-45F0-A762-EB5E2AF81C91}" type="pres">
      <dgm:prSet presAssocID="{6E95B69A-EF00-4F97-98E6-CBE26F53C3F8}" presName="sp" presStyleCnt="0"/>
      <dgm:spPr/>
    </dgm:pt>
    <dgm:pt modelId="{106A39B1-214A-45CF-9BE5-509576A5311B}" type="pres">
      <dgm:prSet presAssocID="{E1EECD6D-8A9D-4FD6-B44C-637D9A295107}" presName="linNode" presStyleCnt="0"/>
      <dgm:spPr/>
    </dgm:pt>
    <dgm:pt modelId="{F52E1C58-9B83-4427-A6D1-BD9EB6933550}" type="pres">
      <dgm:prSet presAssocID="{E1EECD6D-8A9D-4FD6-B44C-637D9A295107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63FC2-278F-4BC9-9B85-2030AE8E0724}" type="presOf" srcId="{7953B1B3-2106-4AED-B78F-6AFF8C89FBBA}" destId="{F5C6F3AD-5371-48EA-9271-051DC77F042E}" srcOrd="0" destOrd="0" presId="urn:microsoft.com/office/officeart/2005/8/layout/vList5"/>
    <dgm:cxn modelId="{1D856758-316F-4730-ADBD-91CE51D61FBA}" type="presOf" srcId="{582DBEFA-E72C-4F1F-8C75-989743E4A17E}" destId="{17D5EDB7-ED04-405B-88CA-5B8A9C23D7F8}" srcOrd="0" destOrd="0" presId="urn:microsoft.com/office/officeart/2005/8/layout/vList5"/>
    <dgm:cxn modelId="{6ADA0021-7564-4EE0-99E0-2D19E1D0BF33}" type="presOf" srcId="{A53B177F-518E-44A1-9830-40A24F74F625}" destId="{B03C72DA-D639-4CA5-84B7-2D1E5D479C1E}" srcOrd="0" destOrd="0" presId="urn:microsoft.com/office/officeart/2005/8/layout/vList5"/>
    <dgm:cxn modelId="{BCE43D55-73EC-4C11-966F-4E31F891DB3E}" srcId="{7953B1B3-2106-4AED-B78F-6AFF8C89FBBA}" destId="{FDE035E5-8A8A-49ED-A4C4-576A29CAFBFA}" srcOrd="2" destOrd="0" parTransId="{F84BA708-AF00-4ABB-9FB5-D7536902F056}" sibTransId="{6E95B69A-EF00-4F97-98E6-CBE26F53C3F8}"/>
    <dgm:cxn modelId="{3F7C0045-0D0A-49EF-8B86-A9A131BFBC2C}" type="presOf" srcId="{FDE035E5-8A8A-49ED-A4C4-576A29CAFBFA}" destId="{9B60AB67-EC8E-4244-B037-F4AB8A9252F2}" srcOrd="0" destOrd="0" presId="urn:microsoft.com/office/officeart/2005/8/layout/vList5"/>
    <dgm:cxn modelId="{4B33373B-AE69-47E1-98A5-88EAAE52ED9A}" srcId="{7953B1B3-2106-4AED-B78F-6AFF8C89FBBA}" destId="{A53B177F-518E-44A1-9830-40A24F74F625}" srcOrd="1" destOrd="0" parTransId="{ADF0A4E2-0917-4B25-B6F2-7C3E007B685E}" sibTransId="{08104F36-8EBA-4E4F-9551-57892B4174C8}"/>
    <dgm:cxn modelId="{27B34A1E-31BF-4CDF-AA89-FFCFE8D34AF7}" srcId="{7953B1B3-2106-4AED-B78F-6AFF8C89FBBA}" destId="{E1EECD6D-8A9D-4FD6-B44C-637D9A295107}" srcOrd="3" destOrd="0" parTransId="{DCCBBF5A-A011-417B-AA0E-7BB53D13AE6E}" sibTransId="{ECBF6490-8F7A-424B-963C-E9401BEF4CE0}"/>
    <dgm:cxn modelId="{A0B28FC4-306F-43A0-93CD-067C07B4D179}" srcId="{7953B1B3-2106-4AED-B78F-6AFF8C89FBBA}" destId="{582DBEFA-E72C-4F1F-8C75-989743E4A17E}" srcOrd="0" destOrd="0" parTransId="{0726F95F-C9BD-47AE-9496-3F69EB600B0B}" sibTransId="{91CF367E-15C3-4317-AA44-B17BEFA4506F}"/>
    <dgm:cxn modelId="{1F0D8C02-D443-483C-8DCA-9E0B68D49B95}" type="presOf" srcId="{E1EECD6D-8A9D-4FD6-B44C-637D9A295107}" destId="{F52E1C58-9B83-4427-A6D1-BD9EB6933550}" srcOrd="0" destOrd="0" presId="urn:microsoft.com/office/officeart/2005/8/layout/vList5"/>
    <dgm:cxn modelId="{51FDB6D1-F28B-494A-AFB3-4BD852CA1E8B}" type="presParOf" srcId="{F5C6F3AD-5371-48EA-9271-051DC77F042E}" destId="{337A7AAF-0036-41CF-880E-AF29B0177421}" srcOrd="0" destOrd="0" presId="urn:microsoft.com/office/officeart/2005/8/layout/vList5"/>
    <dgm:cxn modelId="{A8864E1C-CF0D-4C19-B388-9C8A3EABAA37}" type="presParOf" srcId="{337A7AAF-0036-41CF-880E-AF29B0177421}" destId="{17D5EDB7-ED04-405B-88CA-5B8A9C23D7F8}" srcOrd="0" destOrd="0" presId="urn:microsoft.com/office/officeart/2005/8/layout/vList5"/>
    <dgm:cxn modelId="{04D3F1A7-1246-4351-BEF6-2F9E25A986FF}" type="presParOf" srcId="{F5C6F3AD-5371-48EA-9271-051DC77F042E}" destId="{889C73A6-4147-4D77-BDFA-92E3D479A33D}" srcOrd="1" destOrd="0" presId="urn:microsoft.com/office/officeart/2005/8/layout/vList5"/>
    <dgm:cxn modelId="{1B6938CE-3232-49DC-9475-4E76EDF165EF}" type="presParOf" srcId="{F5C6F3AD-5371-48EA-9271-051DC77F042E}" destId="{884A052B-0170-4350-9E92-B1E8B7C36BF8}" srcOrd="2" destOrd="0" presId="urn:microsoft.com/office/officeart/2005/8/layout/vList5"/>
    <dgm:cxn modelId="{D3412BD1-31C2-4D2B-84B1-43699861C7F4}" type="presParOf" srcId="{884A052B-0170-4350-9E92-B1E8B7C36BF8}" destId="{B03C72DA-D639-4CA5-84B7-2D1E5D479C1E}" srcOrd="0" destOrd="0" presId="urn:microsoft.com/office/officeart/2005/8/layout/vList5"/>
    <dgm:cxn modelId="{5C989667-B17E-412B-826B-915111082B25}" type="presParOf" srcId="{F5C6F3AD-5371-48EA-9271-051DC77F042E}" destId="{10B5A4AD-1D04-4F2B-A3CB-5C15A94C6E4F}" srcOrd="3" destOrd="0" presId="urn:microsoft.com/office/officeart/2005/8/layout/vList5"/>
    <dgm:cxn modelId="{4F8EE103-45F1-4462-97B2-3D877F768713}" type="presParOf" srcId="{F5C6F3AD-5371-48EA-9271-051DC77F042E}" destId="{1B22B89E-36A6-48D0-8DE9-5BF97214C244}" srcOrd="4" destOrd="0" presId="urn:microsoft.com/office/officeart/2005/8/layout/vList5"/>
    <dgm:cxn modelId="{B86BE7EE-B706-4132-9EF8-036CD7D4153A}" type="presParOf" srcId="{1B22B89E-36A6-48D0-8DE9-5BF97214C244}" destId="{9B60AB67-EC8E-4244-B037-F4AB8A9252F2}" srcOrd="0" destOrd="0" presId="urn:microsoft.com/office/officeart/2005/8/layout/vList5"/>
    <dgm:cxn modelId="{EFE58717-877E-4E6E-95B5-E04D5B8A3B75}" type="presParOf" srcId="{F5C6F3AD-5371-48EA-9271-051DC77F042E}" destId="{BEDBECDD-FACD-45F0-A762-EB5E2AF81C91}" srcOrd="5" destOrd="0" presId="urn:microsoft.com/office/officeart/2005/8/layout/vList5"/>
    <dgm:cxn modelId="{8E32205D-EA37-4C40-80D4-291692652C87}" type="presParOf" srcId="{F5C6F3AD-5371-48EA-9271-051DC77F042E}" destId="{106A39B1-214A-45CF-9BE5-509576A5311B}" srcOrd="6" destOrd="0" presId="urn:microsoft.com/office/officeart/2005/8/layout/vList5"/>
    <dgm:cxn modelId="{21452E7D-FF72-49B5-8A7A-C8601D76C5AD}" type="presParOf" srcId="{106A39B1-214A-45CF-9BE5-509576A5311B}" destId="{F52E1C58-9B83-4427-A6D1-BD9EB693355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28B7370-6C06-4B48-8913-E043847844A8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792B677-8038-48D5-84D5-EF6F59981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9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6165DC7-B5BF-409A-B998-A9C610B4496B}" type="slidenum">
              <a:rPr lang="ru-RU" smtClean="0">
                <a:cs typeface="Arial" pitchFamily="34" charset="0"/>
              </a:rPr>
              <a:pPr eaLnBrk="1" hangingPunct="1"/>
              <a:t>1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03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10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73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6165DC7-B5BF-409A-B998-A9C610B4496B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11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47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18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84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19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79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20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54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21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02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22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4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2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9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3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6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4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57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5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60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6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2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7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50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ОПТИМУМ ГИС использует технологии спутникового слежения на основе данных GPS или ГЛОНАСС.</a:t>
            </a:r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8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927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solidFill>
                  <a:srgbClr val="000000"/>
                </a:solidFill>
                <a:cs typeface="Arial" pitchFamily="34" charset="0"/>
              </a:rPr>
              <a:pPr eaLnBrk="1" hangingPunct="1"/>
              <a:t>9</a:t>
            </a:fld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6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04CF-147A-4B42-A02B-58BA84D47411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06BA-56E1-4F6A-A13E-F1567E26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B6B5-F257-46E3-BF28-FDB79DB1478A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872D-167B-4ED8-9EC5-D389CFCB0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1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1478-8ED8-4AF8-8F39-004EF3AB7682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89AD-531C-495B-8F3D-E78D07CD4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A98A-6A8C-48E6-952C-0875F9443A90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511D-206F-4AD4-8515-68576FBFB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5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AEFA-6A70-4F29-A409-8E1E2AEDE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33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79485-0BF8-4095-89D0-B3E98A373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5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7EDC-4BA2-4E8A-BE8F-5834F0907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35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EEAA-BFDE-4CFE-8DAD-8EE210067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5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2D4F-C41F-4803-8757-21955D9CD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98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6FFD-FA90-43FA-B7FC-3FB2C467F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1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7140-8799-4607-B1E8-05201388A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6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5090-324A-427F-ACF2-DE58063D841B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1422-CB8C-482E-A281-909F31781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7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67D2-0792-4A88-BA0C-112093B16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5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F2F4-6B2F-48AB-B618-A935F1677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3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3E2C-E54D-4C29-81A0-858D0EA5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5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40F1-1CF9-41C0-BC9C-CB2228C4A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66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1E220-3BFD-45CC-9956-43D0C6274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10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Conten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 txBox="1">
            <a:spLocks/>
          </p:cNvSpPr>
          <p:nvPr userDrawn="1"/>
        </p:nvSpPr>
        <p:spPr bwMode="auto">
          <a:xfrm>
            <a:off x="273050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800" dirty="0">
                <a:solidFill>
                  <a:prstClr val="white"/>
                </a:solidFill>
                <a:latin typeface="Arial" charset="0"/>
                <a:cs typeface="Arial" charset="0"/>
              </a:rPr>
              <a:t>Высшая школа экономики, Москва,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5" name="Номер слайда 1"/>
          <p:cNvSpPr txBox="1">
            <a:spLocks/>
          </p:cNvSpPr>
          <p:nvPr userDrawn="1"/>
        </p:nvSpPr>
        <p:spPr bwMode="auto">
          <a:xfrm>
            <a:off x="7700963" y="6356350"/>
            <a:ext cx="1003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C1F36015-05FD-453D-88FC-C42D1AF8E760}" type="slidenum">
              <a:rPr lang="en-US" sz="1200">
                <a:solidFill>
                  <a:srgbClr val="898989"/>
                </a:solidFill>
                <a:latin typeface="Calibri" pitchFamily="34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898989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775" y="233081"/>
            <a:ext cx="7673789" cy="842683"/>
          </a:xfrm>
        </p:spPr>
        <p:txBody>
          <a:bodyPr/>
          <a:lstStyle>
            <a:lvl1pPr algn="l">
              <a:defRPr sz="2400" b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9E0F-86C5-4F57-83FC-F840BDFF5AF0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9A6F-4332-4F31-BCC5-DDA407F2D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749F-CCE0-485A-B94B-3D929F1AEA69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A1DDB-6C73-43E1-94C9-29D86DC57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1124-1CBB-4AF6-921D-E633BB7FCBEA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B515-BCFC-46C2-B893-04986E78D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1AC7-D24D-4841-90A9-0932009352A7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AD94-C31A-48C8-A657-3B6BA355A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1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82E-FF87-48A6-8A28-C2DC7AD9D9E9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603D-C5F3-45DE-B97E-62E24E354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0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E927E-0EAE-4A72-BA70-383706D71C89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146F-98F1-4EA3-AC20-51D0742CB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9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0758-C434-4EF6-8F81-B6D47AEA1248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82E00-C038-4C2C-9F5B-28D97A6DD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F935ED5-AD97-4D73-B2F2-6D64A474390D}" type="datetime1">
              <a:rPr lang="en-US" smtClean="0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0B7340-3493-4B14-A167-19F5BC7AD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1D3B9B1-2052-461E-AFF0-7F409E744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3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>
              <a:defRPr/>
            </a:pPr>
            <a:r>
              <a:rPr kumimoji="1" lang="ru-RU" sz="2800" b="1" dirty="0"/>
              <a:t>Постановка задачи на разработку проектного решения по внедрению новых технологий </a:t>
            </a:r>
            <a:r>
              <a:rPr kumimoji="1" lang="ru-RU" sz="2800" b="1" dirty="0" smtClean="0"/>
              <a:t/>
            </a:r>
            <a:br>
              <a:rPr kumimoji="1" lang="ru-RU" sz="2800" b="1" dirty="0" smtClean="0"/>
            </a:br>
            <a:r>
              <a:rPr kumimoji="1" lang="ru-RU" sz="2800" b="1" i="1" dirty="0" smtClean="0">
                <a:solidFill>
                  <a:srgbClr val="000066"/>
                </a:solidFill>
                <a:latin typeface="Myriad Pro" pitchFamily="34" charset="0"/>
              </a:rPr>
              <a:t>Продажа </a:t>
            </a:r>
            <a:r>
              <a:rPr kumimoji="1" lang="ru-RU" sz="2800" b="1" i="1" dirty="0">
                <a:solidFill>
                  <a:srgbClr val="000066"/>
                </a:solidFill>
                <a:latin typeface="Myriad Pro" pitchFamily="34" charset="0"/>
              </a:rPr>
              <a:t>через интернет-магазин, доставка товара покупателям</a:t>
            </a: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lang="ru-RU" sz="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800" dirty="0" smtClean="0">
                <a:solidFill>
                  <a:schemeClr val="bg1"/>
                </a:solidFill>
              </a:rPr>
              <a:t>www.hse.perm.ru</a:t>
            </a: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" name="Прямоугольник 1">
            <a:hlinkClick r:id="" action="ppaction://hlinkshowjump?jump=lastslide"/>
          </p:cNvPr>
          <p:cNvSpPr/>
          <p:nvPr/>
        </p:nvSpPr>
        <p:spPr>
          <a:xfrm>
            <a:off x="7184571" y="246743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6632055" y="4510927"/>
            <a:ext cx="228068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Лубягина </a:t>
            </a:r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Анна</a:t>
            </a:r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,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Анкудинова Ирина,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Голева Екатерина,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Матвеев Евгений,</a:t>
            </a:r>
            <a:endParaRPr lang="ru-RU" sz="1400" b="1" dirty="0" smtClean="0">
              <a:solidFill>
                <a:prstClr val="black"/>
              </a:solidFill>
              <a:latin typeface="Myriad Pro"/>
              <a:cs typeface="Arial" charset="0"/>
            </a:endParaRPr>
          </a:p>
          <a:p>
            <a:r>
              <a:rPr lang="ru-RU" sz="1400" b="1" dirty="0">
                <a:solidFill>
                  <a:prstClr val="black"/>
                </a:solidFill>
                <a:latin typeface="Myriad Pro"/>
                <a:cs typeface="Arial" charset="0"/>
              </a:rPr>
              <a:t>Базлова Мария,</a:t>
            </a:r>
          </a:p>
          <a:p>
            <a:r>
              <a:rPr lang="ru-RU" sz="1400" b="1" dirty="0">
                <a:solidFill>
                  <a:prstClr val="black"/>
                </a:solidFill>
                <a:latin typeface="Myriad Pro"/>
                <a:cs typeface="Arial" charset="0"/>
              </a:rPr>
              <a:t>Коновалова Екатерина,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Ноздрин Эдуард,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Селиванова Мария</a:t>
            </a:r>
            <a:endParaRPr lang="ru-RU" sz="1400" b="1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349922" y="323445"/>
            <a:ext cx="77505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kumimoji="1" lang="ru-RU" sz="2400" dirty="0">
                <a:solidFill>
                  <a:schemeClr val="bg1"/>
                </a:solidFill>
              </a:rPr>
              <a:t>П</a:t>
            </a:r>
            <a:r>
              <a:rPr kumimoji="1" lang="ru-RU" sz="2400" dirty="0" smtClean="0">
                <a:solidFill>
                  <a:schemeClr val="bg1"/>
                </a:solidFill>
              </a:rPr>
              <a:t>реимущества </a:t>
            </a:r>
            <a:r>
              <a:rPr kumimoji="1" lang="ru-RU" sz="2400" dirty="0">
                <a:solidFill>
                  <a:schemeClr val="bg1"/>
                </a:solidFill>
              </a:rPr>
              <a:t>для рассматриваемой торговой </a:t>
            </a:r>
            <a:r>
              <a:rPr kumimoji="1" lang="ru-RU" sz="2400" dirty="0" smtClean="0">
                <a:solidFill>
                  <a:schemeClr val="bg1"/>
                </a:solidFill>
              </a:rPr>
              <a:t>сети</a:t>
            </a:r>
            <a:endParaRPr kumimoji="1" lang="ru-RU" sz="2400" dirty="0">
              <a:solidFill>
                <a:schemeClr val="bg1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87089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Установление соответствия загруженного товара заказанному;</a:t>
            </a:r>
            <a:endParaRPr lang="ru-RU" dirty="0"/>
          </a:p>
          <a:p>
            <a:r>
              <a:rPr lang="ru-RU" dirty="0" smtClean="0"/>
              <a:t>Снижение </a:t>
            </a:r>
            <a:r>
              <a:rPr lang="ru-RU" dirty="0"/>
              <a:t>операционных издержек</a:t>
            </a:r>
            <a:r>
              <a:rPr lang="ru-RU" dirty="0" smtClean="0"/>
              <a:t>;</a:t>
            </a:r>
          </a:p>
          <a:p>
            <a:r>
              <a:rPr kumimoji="1" lang="ru-RU" dirty="0"/>
              <a:t>Повышение прозрачности сквозного процесса </a:t>
            </a:r>
            <a:r>
              <a:rPr kumimoji="1" lang="ru-RU" dirty="0" smtClean="0"/>
              <a:t>Заказ-Доставка</a:t>
            </a:r>
            <a:r>
              <a:rPr kumimoji="1" lang="ru-RU" dirty="0"/>
              <a:t>.</a:t>
            </a:r>
            <a:endParaRPr kumimoji="1"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536825"/>
            <a:ext cx="7772400" cy="2206625"/>
          </a:xfrm>
        </p:spPr>
        <p:txBody>
          <a:bodyPr/>
          <a:lstStyle/>
          <a:p>
            <a:pPr>
              <a:defRPr/>
            </a:pPr>
            <a:r>
              <a:rPr kumimoji="1" lang="ru-RU" sz="2800" b="1" dirty="0"/>
              <a:t>Постановка задачи на разработку проектного решения по внедрению новых технологий </a:t>
            </a:r>
            <a:r>
              <a:rPr kumimoji="1" lang="ru-RU" sz="2800" b="1" dirty="0" smtClean="0"/>
              <a:t/>
            </a:r>
            <a:br>
              <a:rPr kumimoji="1" lang="ru-RU" sz="2800" b="1" dirty="0" smtClean="0"/>
            </a:br>
            <a:r>
              <a:rPr kumimoji="1" lang="ru-RU" sz="2800" b="1" dirty="0"/>
              <a:t/>
            </a:r>
            <a:br>
              <a:rPr kumimoji="1" lang="ru-RU" sz="2800" b="1" dirty="0"/>
            </a:br>
            <a:r>
              <a:rPr kumimoji="1" lang="ru-RU" sz="2800" b="1" i="1" dirty="0">
                <a:solidFill>
                  <a:srgbClr val="000066"/>
                </a:solidFill>
                <a:latin typeface="Myriad Pro" pitchFamily="34" charset="0"/>
              </a:rPr>
              <a:t>Продажа через интернет-магазин, доставка товара покупателям</a:t>
            </a: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lang="ru-RU" sz="800" dirty="0">
              <a:solidFill>
                <a:prstClr val="white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800" dirty="0" smtClean="0">
                <a:solidFill>
                  <a:prstClr val="white"/>
                </a:solidFill>
              </a:rPr>
              <a:t>www.hse.perm.ru</a:t>
            </a:r>
            <a:r>
              <a:rPr lang="ru-RU" sz="800" dirty="0" smtClean="0">
                <a:solidFill>
                  <a:prstClr val="white"/>
                </a:solidFill>
              </a:rPr>
              <a:t> 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2" name="Прямоугольник 1">
            <a:hlinkClick r:id="" action="ppaction://hlinkshowjump?jump=lastslide"/>
          </p:cNvPr>
          <p:cNvSpPr/>
          <p:nvPr/>
        </p:nvSpPr>
        <p:spPr>
          <a:xfrm>
            <a:off x="7184571" y="246743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prstClr val="white"/>
                </a:solidFill>
                <a:latin typeface="Myriad Pro" pitchFamily="34" charset="0"/>
                <a:cs typeface="Arial" charset="0"/>
              </a:rPr>
              <a:t>Торговая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6150" y="2122488"/>
            <a:ext cx="7115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i="1" dirty="0" smtClean="0">
                <a:solidFill>
                  <a:srgbClr val="000066"/>
                </a:solidFill>
                <a:latin typeface="Myriad Pro" pitchFamily="34" charset="0"/>
                <a:cs typeface="ＭＳ Ｐゴシック" charset="-128"/>
              </a:rPr>
              <a:t>Обоснование выбора технологий и ПО</a:t>
            </a:r>
            <a:endParaRPr kumimoji="1" lang="ru-RU" sz="2800" b="1" i="1" dirty="0">
              <a:solidFill>
                <a:srgbClr val="000066"/>
              </a:solidFill>
              <a:latin typeface="Myriad Pro" pitchFamily="34" charset="0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9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327150" y="500063"/>
            <a:ext cx="7673975" cy="576262"/>
          </a:xfrm>
        </p:spPr>
        <p:txBody>
          <a:bodyPr/>
          <a:lstStyle/>
          <a:p>
            <a:pPr marL="514350" indent="-514350" eaLnBrk="1" hangingPunct="1"/>
            <a:r>
              <a:rPr kumimoji="1" lang="ru-RU" sz="2800" dirty="0" smtClean="0">
                <a:latin typeface="Myriad Pro" pitchFamily="34" charset="0"/>
              </a:rPr>
              <a:t>Выбор технологии идентификации объектов</a:t>
            </a:r>
            <a:endParaRPr kumimoji="1" lang="ru-RU" sz="2800" b="1" i="1" dirty="0" smtClean="0">
              <a:solidFill>
                <a:srgbClr val="000066"/>
              </a:solidFill>
              <a:latin typeface="Myriad Pro" pitchFamily="34" charset="0"/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prstClr val="white"/>
                </a:solidFill>
                <a:latin typeface="Myriad Pro" pitchFamily="34" charset="0"/>
                <a:cs typeface="Arial" charset="0"/>
              </a:rPr>
              <a:t>Торговая 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428750" y="70506"/>
            <a:ext cx="7258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</a:rPr>
              <a:t>Обоснование выбора технологий и ПО.</a:t>
            </a:r>
            <a:endParaRPr lang="ru-RU" sz="2200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85739" y="1314449"/>
          <a:ext cx="8815386" cy="4943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909"/>
                <a:gridCol w="1325188"/>
                <a:gridCol w="1325188"/>
                <a:gridCol w="936275"/>
                <a:gridCol w="1065913"/>
                <a:gridCol w="1065913"/>
              </a:tblGrid>
              <a:tr h="4494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Вес критерия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Технологии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UHF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NFC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Радиус действия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Стомость метки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Размеры метки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Объём памяти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76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Рабочий диапазон температуры не менее чем от-40 до +40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Скорость передачи данных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1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Прочность метки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Итог: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37,6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6229350" y="6306264"/>
            <a:ext cx="22653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Источник: требования заказчика</a:t>
            </a:r>
            <a:endParaRPr lang="ru-RU" sz="1000" b="1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327150" y="442913"/>
            <a:ext cx="7673975" cy="633412"/>
          </a:xfrm>
        </p:spPr>
        <p:txBody>
          <a:bodyPr/>
          <a:lstStyle/>
          <a:p>
            <a:pPr marL="514350" indent="-514350" eaLnBrk="1" hangingPunct="1"/>
            <a:r>
              <a:rPr kumimoji="1" lang="ru-RU" sz="2800" dirty="0" smtClean="0">
                <a:latin typeface="Myriad Pro" pitchFamily="34" charset="0"/>
              </a:rPr>
              <a:t>Выбор системы навигации</a:t>
            </a:r>
            <a:endParaRPr kumimoji="1" lang="ru-RU" sz="2800" b="1" i="1" dirty="0" smtClean="0">
              <a:solidFill>
                <a:srgbClr val="000066"/>
              </a:solidFill>
              <a:latin typeface="Myriad Pro" pitchFamily="34" charset="0"/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prstClr val="white"/>
                </a:solidFill>
                <a:latin typeface="Myriad Pro" pitchFamily="34" charset="0"/>
                <a:cs typeface="Arial" charset="0"/>
              </a:rPr>
              <a:t>Торговая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57174" y="1443038"/>
          <a:ext cx="8615363" cy="2200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7145"/>
                <a:gridCol w="1383863"/>
                <a:gridCol w="1080998"/>
                <a:gridCol w="1080998"/>
                <a:gridCol w="1062359"/>
              </a:tblGrid>
              <a:tr h="550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Вес критерия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GPS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GLONASS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Galileo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7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Точность определения координат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7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Территория распространения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7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Доступность в течение суток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Итог: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24,4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1428750" y="70506"/>
            <a:ext cx="7258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</a:rPr>
              <a:t>Обоснование выбора технологий и ПО.</a:t>
            </a:r>
            <a:endParaRPr lang="ru-RU" sz="22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229350" y="6306264"/>
            <a:ext cx="22653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Источник: требования заказчика</a:t>
            </a:r>
            <a:endParaRPr lang="ru-RU" sz="1000" b="1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327150" y="242887"/>
            <a:ext cx="7673975" cy="661987"/>
          </a:xfrm>
        </p:spPr>
        <p:txBody>
          <a:bodyPr/>
          <a:lstStyle/>
          <a:p>
            <a:pPr eaLnBrk="1" hangingPunct="1"/>
            <a:r>
              <a:rPr kumimoji="1" lang="ru-RU" sz="2800" dirty="0" smtClean="0">
                <a:latin typeface="Myriad Pro" pitchFamily="34" charset="0"/>
              </a:rPr>
              <a:t>Выбор системы автоматизации транспортной логистики</a:t>
            </a:r>
            <a:endParaRPr kumimoji="1" lang="ru-RU" sz="2800" b="1" i="1" dirty="0" smtClean="0">
              <a:solidFill>
                <a:srgbClr val="000066"/>
              </a:solidFill>
              <a:latin typeface="Myriad Pro" pitchFamily="34" charset="0"/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  <a:latin typeface="Myriad Pro" pitchFamily="34" charset="0"/>
                <a:cs typeface="Arial" charset="0"/>
              </a:rPr>
              <a:t>Торговая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4313" y="1343025"/>
          <a:ext cx="8743953" cy="4832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0619"/>
                <a:gridCol w="1350704"/>
                <a:gridCol w="1302710"/>
                <a:gridCol w="1342187"/>
                <a:gridCol w="1677733"/>
              </a:tblGrid>
              <a:tr h="23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Вес критерия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ITOB</a:t>
                      </a:r>
                      <a:endParaRPr lang="en-US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БИТ.УТЛ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ОПТИМУМ ГИС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16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Мониторинг движений </a:t>
                      </a:r>
                      <a:r>
                        <a:rPr lang="ru-RU" sz="1600" u="none" strike="noStrike" dirty="0">
                          <a:effectLst/>
                        </a:rPr>
                        <a:t>транспорта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0,8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3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Передача данных мониторинга в офис для анализа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0,8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68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Учет времени работы на объекте при расчете времени маршрута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44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Автоматическое и ручное планирование оптимальных маршрутов с помощью электронной карты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423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Передача информации на мобильное устройство сотрудника и обратно в офис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0,6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44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Создание сопроводительных документов, подробного плана по дневному маршруту водителя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0,6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Итог: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47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6229350" y="6306264"/>
            <a:ext cx="22653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prstClr val="black"/>
                </a:solidFill>
                <a:latin typeface="Myriad Pro"/>
                <a:cs typeface="Arial" charset="0"/>
              </a:rPr>
              <a:t>Источник: требования заказчика</a:t>
            </a:r>
            <a:endParaRPr lang="ru-RU" sz="1000" b="1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327150" y="414337"/>
            <a:ext cx="7673975" cy="661987"/>
          </a:xfrm>
        </p:spPr>
        <p:txBody>
          <a:bodyPr/>
          <a:lstStyle/>
          <a:p>
            <a:pPr marL="514350" indent="-514350" eaLnBrk="1" hangingPunct="1"/>
            <a:r>
              <a:rPr kumimoji="1" lang="ru-RU" sz="2800" dirty="0" smtClean="0">
                <a:latin typeface="Myriad Pro" pitchFamily="34" charset="0"/>
              </a:rPr>
              <a:t>Выбранные программные продукты</a:t>
            </a:r>
            <a:endParaRPr kumimoji="1" lang="ru-RU" sz="2800" b="1" i="1" dirty="0" smtClean="0">
              <a:solidFill>
                <a:srgbClr val="000066"/>
              </a:solidFill>
              <a:latin typeface="Myriad Pro" pitchFamily="34" charset="0"/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  <a:latin typeface="Myriad Pro" pitchFamily="34" charset="0"/>
                <a:cs typeface="Arial" charset="0"/>
              </a:rPr>
              <a:t>Торговая </a:t>
            </a: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544513" y="1622425"/>
          <a:ext cx="7942262" cy="419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1428750" y="70506"/>
            <a:ext cx="7258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</a:rPr>
              <a:t>Обоснование выбора технологий и ПО.</a:t>
            </a:r>
            <a:endParaRPr lang="ru-RU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  <a:latin typeface="Myriad Pro" pitchFamily="34" charset="0"/>
                <a:cs typeface="Arial" charset="0"/>
              </a:rPr>
              <a:t>Торговая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46150" y="2122488"/>
            <a:ext cx="7115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i="1" dirty="0">
                <a:solidFill>
                  <a:srgbClr val="000066"/>
                </a:solidFill>
                <a:latin typeface="Myriad Pro" pitchFamily="34" charset="0"/>
                <a:cs typeface="ＭＳ Ｐゴシック" charset="-128"/>
              </a:rPr>
              <a:t>Выбор методологии управления </a:t>
            </a:r>
            <a:r>
              <a:rPr kumimoji="1" lang="ru-RU" sz="2800" b="1" i="1" dirty="0" smtClean="0">
                <a:solidFill>
                  <a:srgbClr val="000066"/>
                </a:solidFill>
                <a:latin typeface="Myriad Pro" pitchFamily="34" charset="0"/>
                <a:cs typeface="ＭＳ Ｐゴシック" charset="-128"/>
              </a:rPr>
              <a:t>проектом</a:t>
            </a:r>
            <a:endParaRPr kumimoji="1" lang="ru-RU" sz="2800" b="1" i="1" dirty="0">
              <a:solidFill>
                <a:srgbClr val="000066"/>
              </a:solidFill>
              <a:latin typeface="Myriad Pro" pitchFamily="34" charset="0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10" name="Chart 6"/>
          <p:cNvGraphicFramePr/>
          <p:nvPr>
            <p:extLst/>
          </p:nvPr>
        </p:nvGraphicFramePr>
        <p:xfrm>
          <a:off x="564810" y="1500257"/>
          <a:ext cx="7668306" cy="465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1289050" y="56635"/>
            <a:ext cx="65659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prstClr val="white"/>
                </a:solidFill>
              </a:rPr>
              <a:t>Доля проектов/продуктов, </a:t>
            </a:r>
            <a:r>
              <a:rPr lang="ru-RU" altLang="ru-RU" sz="2100" dirty="0" smtClean="0">
                <a:solidFill>
                  <a:prstClr val="white"/>
                </a:solidFill>
              </a:rPr>
              <a:t>выпускающихся вовремя в рамках бюджета, с изначально запланированным набором возможностей</a:t>
            </a:r>
            <a:endParaRPr lang="ru-RU" sz="2100" dirty="0">
              <a:solidFill>
                <a:prstClr val="white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24709" y="6133874"/>
            <a:ext cx="5248233" cy="21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Источник</a:t>
            </a:r>
            <a:r>
              <a:rPr lang="en-US" alt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: The 2008 State of Requirements Management Report, © 2008 </a:t>
            </a:r>
            <a:r>
              <a:rPr lang="en-US" altLang="ru-RU" sz="1000" dirty="0" err="1">
                <a:solidFill>
                  <a:prstClr val="black"/>
                </a:solidFill>
                <a:latin typeface="Arial" panose="020B0604020202020204" pitchFamily="34" charset="0"/>
              </a:rPr>
              <a:t>Jama</a:t>
            </a:r>
            <a:r>
              <a:rPr lang="en-US" alt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 Software </a:t>
            </a:r>
          </a:p>
        </p:txBody>
      </p:sp>
    </p:spTree>
    <p:extLst>
      <p:ext uri="{BB962C8B-B14F-4D97-AF65-F5344CB8AC3E}">
        <p14:creationId xmlns:p14="http://schemas.microsoft.com/office/powerpoint/2010/main" val="40178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19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87089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681162"/>
            <a:ext cx="4711699" cy="41227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 bwMode="auto">
          <a:xfrm>
            <a:off x="1409700" y="511503"/>
            <a:ext cx="6565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white"/>
                </a:solidFill>
              </a:rPr>
              <a:t>Спиральная модель</a:t>
            </a:r>
            <a:endParaRPr lang="ru-RU" sz="2800" dirty="0">
              <a:solidFill>
                <a:prstClr val="white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889501" y="1681162"/>
          <a:ext cx="4036786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/>
          <p:cNvSpPr txBox="1"/>
          <p:nvPr/>
        </p:nvSpPr>
        <p:spPr bwMode="auto">
          <a:xfrm>
            <a:off x="1428750" y="70506"/>
            <a:ext cx="7258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</a:rPr>
              <a:t>Выбор методологии управления проектом.</a:t>
            </a:r>
            <a:endParaRPr lang="ru-RU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36563"/>
            <a:ext cx="398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Myriad Pro" pitchFamily="34" charset="0"/>
              </a:rPr>
              <a:t>Структура презентации</a:t>
            </a:r>
            <a:endParaRPr lang="ru-RU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033657" cy="4525963"/>
          </a:xfrm>
        </p:spPr>
        <p:txBody>
          <a:bodyPr/>
          <a:lstStyle/>
          <a:p>
            <a:pPr marL="0" indent="0"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>
              <a:tabLst>
                <a:tab pos="3857625" algn="l"/>
              </a:tabLst>
              <a:defRPr/>
            </a:pPr>
            <a:r>
              <a:rPr lang="ru-RU" sz="3400" dirty="0" smtClean="0"/>
              <a:t>Цель и задачи проекта</a:t>
            </a:r>
            <a:r>
              <a:rPr lang="en-US" sz="3400" dirty="0" smtClean="0"/>
              <a:t>;</a:t>
            </a:r>
            <a:endParaRPr lang="ru-RU" sz="3400" dirty="0" smtClean="0"/>
          </a:p>
          <a:p>
            <a:pPr>
              <a:tabLst>
                <a:tab pos="3857625" algn="l"/>
              </a:tabLst>
              <a:defRPr/>
            </a:pPr>
            <a:r>
              <a:rPr lang="ru-RU" sz="3400" dirty="0" smtClean="0"/>
              <a:t>Формирование требований к технологиям</a:t>
            </a:r>
            <a:r>
              <a:rPr lang="en-US" sz="3400" dirty="0" smtClean="0"/>
              <a:t>;</a:t>
            </a:r>
          </a:p>
          <a:p>
            <a:pPr>
              <a:tabLst>
                <a:tab pos="3857625" algn="l"/>
              </a:tabLst>
              <a:defRPr/>
            </a:pPr>
            <a:r>
              <a:rPr lang="ru-RU" sz="3400" dirty="0" smtClean="0"/>
              <a:t>Обоснование выбора технологического решения</a:t>
            </a:r>
            <a:r>
              <a:rPr lang="en-US" sz="3400" dirty="0" smtClean="0"/>
              <a:t>;</a:t>
            </a:r>
            <a:endParaRPr lang="ru-RU" sz="3400" dirty="0" smtClean="0"/>
          </a:p>
          <a:p>
            <a:r>
              <a:rPr lang="ru-RU" sz="3400" dirty="0" smtClean="0"/>
              <a:t>Преимущества выбранных технологий.</a:t>
            </a:r>
          </a:p>
          <a:p>
            <a:pPr marL="514350" indent="-514350">
              <a:defRPr/>
            </a:pPr>
            <a:endParaRPr kumimoji="1" lang="ru-RU" sz="2000" b="1" dirty="0"/>
          </a:p>
          <a:p>
            <a:endParaRPr lang="ru-RU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43430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93820" y="6309944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20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80219"/>
            <a:ext cx="7277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sz="2800" dirty="0">
                <a:solidFill>
                  <a:prstClr val="white"/>
                </a:solidFill>
              </a:rPr>
              <a:t>Методология управления проектом</a:t>
            </a:r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87089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74611" y="3817470"/>
            <a:ext cx="698546" cy="3080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785734" y="1913409"/>
            <a:ext cx="5141686" cy="36933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3943350" lvl="8" indent="-285750" algn="ctr">
              <a:buFont typeface="Arial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</a:t>
            </a:r>
            <a:r>
              <a:rPr lang="en-US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RUP</a:t>
            </a:r>
            <a:r>
              <a:rPr lang="ru-RU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Unified Process</a:t>
            </a:r>
            <a:r>
              <a:rPr lang="ru-RU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при разработке ИС: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Фокус на развитие и применение визуальных моделей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Гибкая архитектура (облегчает параллельную разработку)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Управление действиями с помощью прецедентов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Поддержка объектно-ориентированной технологии и компонентно-ориентированный подход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7778" y="2312082"/>
            <a:ext cx="2125390" cy="2741911"/>
            <a:chOff x="725713" y="2447356"/>
            <a:chExt cx="2125390" cy="274191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25713" y="2447356"/>
              <a:ext cx="2125390" cy="24124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783770" y="2532129"/>
              <a:ext cx="2067333" cy="2657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000" dirty="0" smtClean="0">
                  <a:solidFill>
                    <a:srgbClr val="1F497D">
                      <a:lumMod val="50000"/>
                    </a:srgbClr>
                  </a:solidFill>
                </a:rPr>
                <a:t>XP</a:t>
              </a:r>
            </a:p>
            <a:p>
              <a:pPr algn="ctr">
                <a:lnSpc>
                  <a:spcPts val="2600"/>
                </a:lnSpc>
              </a:pPr>
              <a:r>
                <a:rPr lang="en-US" sz="2000" dirty="0" smtClean="0">
                  <a:solidFill>
                    <a:srgbClr val="1F497D">
                      <a:lumMod val="50000"/>
                    </a:srgbClr>
                  </a:solidFill>
                </a:rPr>
                <a:t>RAD</a:t>
              </a:r>
            </a:p>
            <a:p>
              <a:pPr algn="ctr">
                <a:lnSpc>
                  <a:spcPts val="2600"/>
                </a:lnSpc>
              </a:pPr>
              <a:r>
                <a:rPr lang="en-US" sz="2000" dirty="0" smtClean="0">
                  <a:solidFill>
                    <a:srgbClr val="1F497D">
                      <a:lumMod val="50000"/>
                    </a:srgbClr>
                  </a:solidFill>
                </a:rPr>
                <a:t>MS Solution Framework</a:t>
              </a:r>
            </a:p>
            <a:p>
              <a:pPr algn="ctr">
                <a:lnSpc>
                  <a:spcPts val="2600"/>
                </a:lnSpc>
              </a:pPr>
              <a:endParaRPr lang="en-US" sz="2000" dirty="0" smtClean="0">
                <a:solidFill>
                  <a:srgbClr val="1F497D">
                    <a:lumMod val="50000"/>
                  </a:srgbClr>
                </a:solidFill>
              </a:endParaRPr>
            </a:p>
            <a:p>
              <a:pPr algn="ctr">
                <a:lnSpc>
                  <a:spcPts val="2600"/>
                </a:lnSpc>
              </a:pPr>
              <a:r>
                <a:rPr lang="en-US" sz="2000" dirty="0" smtClean="0">
                  <a:solidFill>
                    <a:srgbClr val="1F497D">
                      <a:lumMod val="50000"/>
                    </a:srgbClr>
                  </a:solidFill>
                </a:rPr>
                <a:t>Cleanroom S. E.</a:t>
              </a:r>
            </a:p>
            <a:p>
              <a:pPr algn="ctr">
                <a:lnSpc>
                  <a:spcPts val="2600"/>
                </a:lnSpc>
              </a:pPr>
              <a:r>
                <a:rPr lang="en-US" sz="2000" dirty="0" smtClean="0">
                  <a:solidFill>
                    <a:srgbClr val="1F497D">
                      <a:lumMod val="50000"/>
                    </a:srgbClr>
                  </a:solidFill>
                </a:rPr>
                <a:t>DSDM</a:t>
              </a:r>
            </a:p>
            <a:p>
              <a:pPr algn="ctr">
                <a:buFont typeface="Arial" pitchFamily="34" charset="0"/>
                <a:buChar char="•"/>
              </a:pPr>
              <a:endParaRPr lang="en-US" sz="1500" dirty="0">
                <a:solidFill>
                  <a:prstClr val="white"/>
                </a:solidFill>
                <a:latin typeface="Myriad Pro"/>
              </a:endParaRPr>
            </a:p>
          </p:txBody>
        </p:sp>
        <p:sp>
          <p:nvSpPr>
            <p:cNvPr id="3" name="TextBox 2"/>
            <p:cNvSpPr txBox="1"/>
            <p:nvPr/>
          </p:nvSpPr>
          <p:spPr bwMode="auto">
            <a:xfrm>
              <a:off x="1400627" y="3860698"/>
              <a:ext cx="775562" cy="4001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1F497D">
                      <a:lumMod val="50000"/>
                    </a:srgbClr>
                  </a:solidFill>
                </a:rPr>
                <a:t>RUP</a:t>
              </a: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877862" y="6242051"/>
            <a:ext cx="2616103" cy="21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Источник</a:t>
            </a:r>
            <a:r>
              <a:rPr lang="en-US" alt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: www. </a:t>
            </a:r>
            <a:r>
              <a:rPr lang="en-US" altLang="ru-RU" sz="10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Aplana</a:t>
            </a:r>
            <a:r>
              <a:rPr lang="en-US" alt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 Software Services</a:t>
            </a:r>
            <a:endParaRPr lang="en-US" altLang="ru-RU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428750" y="108442"/>
            <a:ext cx="7258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</a:rPr>
              <a:t>Выбор методологии управления проектом.</a:t>
            </a:r>
            <a:endParaRPr lang="ru-RU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</a:t>
            </a:r>
            <a:r>
              <a:rPr lang="en-US" sz="800" dirty="0" smtClean="0">
                <a:solidFill>
                  <a:prstClr val="white"/>
                </a:solidFill>
              </a:rPr>
              <a:t>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87089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48493" y="476030"/>
            <a:ext cx="7277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kumimoji="1" lang="ru-RU" sz="2800" dirty="0" smtClean="0">
                <a:solidFill>
                  <a:prstClr val="white"/>
                </a:solidFill>
                <a:latin typeface="Myriad Pro" pitchFamily="34" charset="0"/>
              </a:rPr>
              <a:t>Структура </a:t>
            </a:r>
            <a:r>
              <a:rPr kumimoji="1" lang="en-US" sz="2800" dirty="0" smtClean="0">
                <a:solidFill>
                  <a:prstClr val="white"/>
                </a:solidFill>
                <a:latin typeface="Myriad Pro" pitchFamily="34" charset="0"/>
              </a:rPr>
              <a:t>RUP</a:t>
            </a:r>
            <a:endParaRPr lang="ru-RU" sz="2800" dirty="0" smtClean="0">
              <a:solidFill>
                <a:prstClr val="white"/>
              </a:solidFill>
              <a:latin typeface="Myriad Pro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255592" y="1291774"/>
          <a:ext cx="8670693" cy="5064575"/>
        </p:xfrm>
        <a:graphic>
          <a:graphicData uri="http://schemas.openxmlformats.org/drawingml/2006/table">
            <a:tbl>
              <a:tblPr/>
              <a:tblGrid>
                <a:gridCol w="1374699"/>
                <a:gridCol w="1374699"/>
                <a:gridCol w="472947"/>
                <a:gridCol w="605372"/>
                <a:gridCol w="605372"/>
                <a:gridCol w="605372"/>
                <a:gridCol w="605372"/>
                <a:gridCol w="605372"/>
                <a:gridCol w="605372"/>
                <a:gridCol w="605372"/>
                <a:gridCol w="605372"/>
                <a:gridCol w="605372"/>
              </a:tblGrid>
              <a:tr h="2217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Процесс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Фаза проекта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Разработка технического задания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Техническое проектирование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Создание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Внедрение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01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Основные процессы</a:t>
                      </a:r>
                    </a:p>
                  </a:txBody>
                  <a:tcPr marL="7292" marR="7292" marT="729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Моделирование бизнес-процессов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Управление требованиями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Анализ и проектирование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Реализация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Тестирование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Развертывание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0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Вспомогательные процессы</a:t>
                      </a:r>
                    </a:p>
                  </a:txBody>
                  <a:tcPr marL="7292" marR="7292" marT="729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Конфигурационное управление и управление изменениями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Управление проектом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Управление средов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Итерации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7292" marR="7292" marT="7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1548493" y="100902"/>
            <a:ext cx="7258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</a:rPr>
              <a:t>Выбор методологии управления проектом.</a:t>
            </a:r>
            <a:endParaRPr lang="ru-RU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</a:t>
            </a:r>
            <a:r>
              <a:rPr lang="en-US" sz="800" dirty="0" smtClean="0">
                <a:solidFill>
                  <a:prstClr val="white"/>
                </a:solidFill>
              </a:rPr>
              <a:t>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87089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1540" y="2255838"/>
            <a:ext cx="6973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i="1" dirty="0" smtClean="0">
                <a:solidFill>
                  <a:srgbClr val="000066"/>
                </a:solidFill>
                <a:latin typeface="Myriad Pro" pitchFamily="34" charset="0"/>
                <a:cs typeface="ＭＳ Ｐゴシック" charset="-128"/>
              </a:rPr>
              <a:t>Концепция </a:t>
            </a:r>
            <a:r>
              <a:rPr kumimoji="1" lang="ru-RU" sz="2800" b="1" i="1" dirty="0">
                <a:solidFill>
                  <a:srgbClr val="000066"/>
                </a:solidFill>
                <a:latin typeface="Myriad Pro" pitchFamily="34" charset="0"/>
                <a:cs typeface="ＭＳ Ｐゴシック" charset="-128"/>
              </a:rPr>
              <a:t>интеграции с ИТ-инфраструктурой </a:t>
            </a:r>
          </a:p>
        </p:txBody>
      </p:sp>
    </p:spTree>
    <p:extLst>
      <p:ext uri="{BB962C8B-B14F-4D97-AF65-F5344CB8AC3E}">
        <p14:creationId xmlns:p14="http://schemas.microsoft.com/office/powerpoint/2010/main" val="41587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27150" y="485776"/>
            <a:ext cx="7359650" cy="59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ru-RU" sz="2800" dirty="0" smtClean="0">
                <a:solidFill>
                  <a:prstClr val="white"/>
                </a:solidFill>
                <a:latin typeface="Myriad Pro"/>
                <a:cs typeface="ＭＳ Ｐゴシック" charset="-128"/>
              </a:rPr>
              <a:t>ИТ-инфраструктура</a:t>
            </a:r>
            <a:endParaRPr lang="ru-RU" sz="2800" dirty="0">
              <a:solidFill>
                <a:prstClr val="white"/>
              </a:solidFill>
              <a:latin typeface="Myriad Pro"/>
              <a:cs typeface="ＭＳ Ｐゴシック" charset="-128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327150" y="38468"/>
            <a:ext cx="7359650" cy="59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ru-RU" sz="2200" dirty="0" smtClean="0">
                <a:solidFill>
                  <a:prstClr val="white"/>
                </a:solidFill>
              </a:rPr>
              <a:t>Концепция интеграции с </a:t>
            </a:r>
            <a:r>
              <a:rPr lang="en-US" sz="2200" dirty="0" smtClean="0">
                <a:solidFill>
                  <a:prstClr val="white"/>
                </a:solidFill>
              </a:rPr>
              <a:t>IT-</a:t>
            </a:r>
            <a:r>
              <a:rPr lang="ru-RU" sz="2200" dirty="0" smtClean="0">
                <a:solidFill>
                  <a:prstClr val="white"/>
                </a:solidFill>
              </a:rPr>
              <a:t>инфраструктурой</a:t>
            </a:r>
            <a:endParaRPr lang="ru-RU" sz="2200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13" y="1363752"/>
            <a:ext cx="7968573" cy="49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27150" y="494324"/>
            <a:ext cx="7359650" cy="54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ru-RU" sz="2800" dirty="0" smtClean="0">
                <a:solidFill>
                  <a:prstClr val="white"/>
                </a:solidFill>
                <a:latin typeface="Myriad Pro"/>
                <a:cs typeface="ＭＳ Ｐゴシック" charset="-128"/>
              </a:rPr>
              <a:t>ИТ-инфраструктура</a:t>
            </a:r>
            <a:endParaRPr lang="ru-RU" sz="2800" dirty="0">
              <a:solidFill>
                <a:prstClr val="white"/>
              </a:solidFill>
              <a:latin typeface="Myriad Pro"/>
              <a:cs typeface="ＭＳ Ｐゴシック" charset="-128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57" y="1662705"/>
            <a:ext cx="6977994" cy="451652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327150" y="38468"/>
            <a:ext cx="7359650" cy="59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ru-RU" sz="2200" dirty="0" smtClean="0">
                <a:solidFill>
                  <a:prstClr val="white"/>
                </a:solidFill>
              </a:rPr>
              <a:t>Концепция интеграции с </a:t>
            </a:r>
            <a:r>
              <a:rPr lang="en-US" sz="2200" dirty="0" smtClean="0">
                <a:solidFill>
                  <a:prstClr val="white"/>
                </a:solidFill>
              </a:rPr>
              <a:t>IT-</a:t>
            </a:r>
            <a:r>
              <a:rPr lang="ru-RU" sz="2200" dirty="0" smtClean="0">
                <a:solidFill>
                  <a:prstClr val="white"/>
                </a:solidFill>
              </a:rPr>
              <a:t>инфраструктурой.</a:t>
            </a:r>
            <a:endParaRPr lang="ru-RU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27150" y="494324"/>
            <a:ext cx="7359650" cy="54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ru-RU" sz="2800" dirty="0" smtClean="0">
                <a:solidFill>
                  <a:prstClr val="white"/>
                </a:solidFill>
                <a:latin typeface="Myriad Pro"/>
                <a:cs typeface="ＭＳ Ｐゴシック" charset="-128"/>
              </a:rPr>
              <a:t>Итоги</a:t>
            </a:r>
            <a:endParaRPr lang="ru-RU" sz="2800" dirty="0">
              <a:solidFill>
                <a:prstClr val="white"/>
              </a:solidFill>
              <a:latin typeface="Myriad Pro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942975" y="1885950"/>
            <a:ext cx="6109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Выбрано ПО: ОПТИМУМ ГИС, </a:t>
            </a:r>
            <a:r>
              <a:rPr lang="en-US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SICK EDP.</a:t>
            </a:r>
            <a:endParaRPr lang="ru-RU" sz="2400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942974" y="2747375"/>
            <a:ext cx="7436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Выбрана методология управления проектом: </a:t>
            </a:r>
            <a:r>
              <a:rPr lang="en-US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RUP.</a:t>
            </a:r>
            <a:endParaRPr lang="ru-RU" sz="2400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958659" y="3612443"/>
            <a:ext cx="73064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Разработана концептуальная схема интеграции с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ИТ-инфраструктурой магазина Ашан</a:t>
            </a:r>
            <a:r>
              <a:rPr lang="en-US" sz="2400" dirty="0" smtClean="0">
                <a:solidFill>
                  <a:prstClr val="black"/>
                </a:solidFill>
                <a:latin typeface="Myriad Pro"/>
                <a:cs typeface="Arial" charset="0"/>
              </a:rPr>
              <a:t>.</a:t>
            </a:r>
            <a:endParaRPr lang="ru-RU" sz="2400" dirty="0">
              <a:solidFill>
                <a:prstClr val="black"/>
              </a:solidFill>
              <a:latin typeface="Myriad Pr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8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" action="ppaction://hlinkshowjump?jump=lastslide"/>
          </p:cNvPr>
          <p:cNvSpPr/>
          <p:nvPr/>
        </p:nvSpPr>
        <p:spPr>
          <a:xfrm>
            <a:off x="7184571" y="246743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36563"/>
            <a:ext cx="398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prstClr val="white"/>
                </a:solidFill>
                <a:latin typeface="Myriad Pro" pitchFamily="34" charset="0"/>
              </a:rPr>
              <a:t>Цель проекта</a:t>
            </a:r>
            <a:endParaRPr lang="ru-RU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43430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798285" y="2104571"/>
            <a:ext cx="770708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800" dirty="0">
                <a:latin typeface="Myriad Pro"/>
              </a:rPr>
              <a:t>Улучшение функционирования системы доставки товаров из интернет-магазина, за счёт внедрения технологий, позволяющих преодолеть существующие недостатки:</a:t>
            </a:r>
            <a:endParaRPr lang="en-US" sz="2800" dirty="0">
              <a:latin typeface="Myriad Pro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33021" y="4270824"/>
            <a:ext cx="2569028" cy="1190171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Несоответствие </a:t>
            </a:r>
            <a:r>
              <a:rPr lang="en-US" sz="2000" dirty="0" smtClean="0"/>
              <a:t> </a:t>
            </a:r>
            <a:r>
              <a:rPr lang="ru-RU" sz="2000" dirty="0" smtClean="0"/>
              <a:t>доставленного товара заказанному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37152" y="4270824"/>
            <a:ext cx="2569028" cy="1190171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Длительный период ожидания заказа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9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36563"/>
            <a:ext cx="7734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tabLst>
                <a:tab pos="3857625" algn="l"/>
              </a:tabLst>
              <a:defRPr/>
            </a:pPr>
            <a:r>
              <a:rPr lang="ru-RU" sz="2400" dirty="0">
                <a:solidFill>
                  <a:schemeClr val="bg1"/>
                </a:solidFill>
              </a:rPr>
              <a:t>Методология формирования требований.</a:t>
            </a:r>
            <a:r>
              <a:rPr lang="en-US" sz="2400" dirty="0">
                <a:solidFill>
                  <a:schemeClr val="bg1"/>
                </a:solidFill>
              </a:rPr>
              <a:t> FURPS</a:t>
            </a:r>
            <a:r>
              <a:rPr lang="ru-RU" sz="2400" dirty="0">
                <a:solidFill>
                  <a:schemeClr val="bg1"/>
                </a:solidFill>
              </a:rPr>
              <a:t>+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50771"/>
          </a:xfrm>
        </p:spPr>
        <p:txBody>
          <a:bodyPr/>
          <a:lstStyle/>
          <a:p>
            <a:pPr marL="0" indent="0"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43430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228343" y="2488067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9099" y="1741148"/>
            <a:ext cx="4022725" cy="6302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F</a:t>
            </a:r>
            <a:r>
              <a:rPr lang="ru-RU" sz="2400" dirty="0"/>
              <a:t> </a:t>
            </a:r>
            <a:r>
              <a:rPr lang="ru-RU" sz="2400" dirty="0" smtClean="0"/>
              <a:t>- функциональность</a:t>
            </a:r>
            <a:endParaRPr lang="en-US" sz="2400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099" y="2488067"/>
            <a:ext cx="4022725" cy="6302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U</a:t>
            </a:r>
            <a:r>
              <a:rPr lang="ru-RU" sz="2400" dirty="0" smtClean="0"/>
              <a:t> - удобство использования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9099" y="3252448"/>
            <a:ext cx="4022725" cy="6302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</a:t>
            </a:r>
            <a:r>
              <a:rPr lang="ru-RU" sz="2400" dirty="0"/>
              <a:t> </a:t>
            </a:r>
            <a:r>
              <a:rPr lang="ru-RU" sz="2400" dirty="0" smtClean="0"/>
              <a:t>- надежность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9099" y="3987820"/>
            <a:ext cx="4022725" cy="6302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P</a:t>
            </a:r>
            <a:r>
              <a:rPr lang="ru-RU" sz="2400" dirty="0"/>
              <a:t> </a:t>
            </a:r>
            <a:r>
              <a:rPr lang="ru-RU" sz="2400" dirty="0" smtClean="0"/>
              <a:t>- производительность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9098" y="4789148"/>
            <a:ext cx="4022725" cy="6302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S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поддерживаемость</a:t>
            </a:r>
            <a:r>
              <a:rPr lang="ru-RU" sz="2800" dirty="0" smtClean="0"/>
              <a:t> </a:t>
            </a:r>
            <a:endParaRPr lang="en-US" sz="2800" dirty="0" smtClean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4804" y="3348059"/>
            <a:ext cx="666725" cy="677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+</a:t>
            </a:r>
            <a:endParaRPr lang="ru-RU" sz="6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98886" y="3081654"/>
            <a:ext cx="2133600" cy="6263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Ограничения проектирования</a:t>
            </a:r>
            <a:endParaRPr lang="en-US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16574" y="2355260"/>
            <a:ext cx="2133600" cy="5957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Ограничения разработки</a:t>
            </a:r>
            <a:endParaRPr lang="en-US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98886" y="3817880"/>
            <a:ext cx="2133600" cy="605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Ограничения на интерфейсы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98886" y="4553740"/>
            <a:ext cx="2133600" cy="6257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Физические ограничения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1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36563"/>
            <a:ext cx="7734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tabLst>
                <a:tab pos="3857625" algn="l"/>
              </a:tabLs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Обоснование выбора в пользу </a:t>
            </a:r>
            <a:r>
              <a:rPr lang="en-US" sz="2400" dirty="0" smtClean="0">
                <a:solidFill>
                  <a:schemeClr val="bg1"/>
                </a:solidFill>
              </a:rPr>
              <a:t>FURPS</a:t>
            </a:r>
            <a:r>
              <a:rPr lang="ru-RU" sz="2400" dirty="0" smtClean="0">
                <a:solidFill>
                  <a:schemeClr val="bg1"/>
                </a:solidFill>
              </a:rPr>
              <a:t>+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91361"/>
            <a:ext cx="8229600" cy="3450771"/>
          </a:xfrm>
        </p:spPr>
        <p:txBody>
          <a:bodyPr/>
          <a:lstStyle/>
          <a:p>
            <a:pPr marL="0" indent="0"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43430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Объект 3"/>
          <p:cNvSpPr txBox="1">
            <a:spLocks/>
          </p:cNvSpPr>
          <p:nvPr/>
        </p:nvSpPr>
        <p:spPr bwMode="auto">
          <a:xfrm>
            <a:off x="457200" y="867568"/>
            <a:ext cx="846908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>
              <a:tabLst>
                <a:tab pos="3857625" algn="l"/>
              </a:tabLst>
              <a:defRPr/>
            </a:pPr>
            <a:r>
              <a:rPr lang="en-US" sz="3400" dirty="0" smtClean="0">
                <a:solidFill>
                  <a:srgbClr val="0070C0"/>
                </a:solidFill>
              </a:rPr>
              <a:t>FURPS</a:t>
            </a:r>
            <a:r>
              <a:rPr lang="ru-RU" sz="3400" dirty="0" smtClean="0"/>
              <a:t> </a:t>
            </a:r>
            <a:r>
              <a:rPr lang="ru-RU" sz="3600" dirty="0">
                <a:latin typeface="Calibri" panose="020F0502020204030204" pitchFamily="34" charset="0"/>
              </a:rPr>
              <a:t>= классификация требований по характеристикам;</a:t>
            </a:r>
          </a:p>
          <a:p>
            <a:pPr>
              <a:tabLst>
                <a:tab pos="3857625" algn="l"/>
              </a:tabLst>
              <a:defRPr/>
            </a:pPr>
            <a:r>
              <a:rPr lang="ru-RU" sz="3600" dirty="0">
                <a:solidFill>
                  <a:srgbClr val="0066CC"/>
                </a:solidFill>
                <a:latin typeface="Calibri" panose="020F0502020204030204" pitchFamily="34" charset="0"/>
              </a:rPr>
              <a:t>+</a:t>
            </a:r>
            <a:r>
              <a:rPr lang="ru-RU" sz="3600" dirty="0">
                <a:latin typeface="Calibri" panose="020F0502020204030204" pitchFamily="34" charset="0"/>
              </a:rPr>
              <a:t> = дополнительные требования к внешним факторам, которые могут изменять характеристики (в отличие от SWEBOK): ограничения проектирования, требования к реализации, интерфейсам, физ. х</a:t>
            </a:r>
            <a:r>
              <a:rPr lang="ru-RU" sz="3600" dirty="0" smtClean="0">
                <a:latin typeface="Calibri" panose="020F0502020204030204" pitchFamily="34" charset="0"/>
              </a:rPr>
              <a:t>арактеристикам.</a:t>
            </a:r>
            <a:endParaRPr kumimoji="1" lang="ru-RU" sz="2000" b="1" dirty="0" smtClean="0"/>
          </a:p>
          <a:p>
            <a:endParaRPr lang="ru-RU" dirty="0" smtClean="0"/>
          </a:p>
          <a:p>
            <a:pPr marL="0" indent="0">
              <a:buFont typeface="Arial" pitchFamily="34" charset="0"/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1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36563"/>
            <a:ext cx="398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Myriad Pro" pitchFamily="34" charset="0"/>
              </a:rPr>
              <a:t>Задачи</a:t>
            </a:r>
            <a:endParaRPr lang="ru-RU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50771"/>
          </a:xfrm>
        </p:spPr>
        <p:txBody>
          <a:bodyPr/>
          <a:lstStyle/>
          <a:p>
            <a:pPr marL="0" indent="0"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>
              <a:tabLst>
                <a:tab pos="3857625" algn="l"/>
              </a:tabLst>
              <a:defRPr/>
            </a:pPr>
            <a:r>
              <a:rPr kumimoji="1" lang="ru-RU" dirty="0"/>
              <a:t>Увеличение точности планирования доставки заказа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tabLst>
                <a:tab pos="3857625" algn="l"/>
              </a:tabLst>
              <a:defRPr/>
            </a:pPr>
            <a:r>
              <a:rPr kumimoji="1" lang="ru-RU" dirty="0"/>
              <a:t>Уменьшение доли отклонений </a:t>
            </a:r>
            <a:r>
              <a:rPr kumimoji="1" lang="ru-RU" dirty="0" smtClean="0"/>
              <a:t>при отгрузке </a:t>
            </a:r>
            <a:r>
              <a:rPr kumimoji="1" lang="ru-RU" dirty="0"/>
              <a:t>(</a:t>
            </a:r>
            <a:r>
              <a:rPr kumimoji="1" lang="ru-RU" dirty="0" smtClean="0"/>
              <a:t>доставке) заказов</a:t>
            </a:r>
            <a:r>
              <a:rPr kumimoji="1" lang="en-US" dirty="0" smtClean="0"/>
              <a:t>;</a:t>
            </a:r>
            <a:endParaRPr kumimoji="1" lang="ru-RU" dirty="0" smtClean="0"/>
          </a:p>
          <a:p>
            <a:pPr>
              <a:tabLst>
                <a:tab pos="3857625" algn="l"/>
              </a:tabLst>
              <a:defRPr/>
            </a:pPr>
            <a:r>
              <a:rPr kumimoji="1" lang="ru-RU" dirty="0"/>
              <a:t>Уменьшение операционных </a:t>
            </a:r>
            <a:r>
              <a:rPr kumimoji="1" lang="ru-RU" dirty="0" smtClean="0"/>
              <a:t>затрат.</a:t>
            </a:r>
            <a:endParaRPr lang="ru-RU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43430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2013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700" y="436563"/>
            <a:ext cx="398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Myriad Pro" pitchFamily="34" charset="0"/>
              </a:rPr>
              <a:t>Технология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HF</a:t>
            </a:r>
            <a:endParaRPr lang="ru-RU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120571" y="1106371"/>
            <a:ext cx="5805715" cy="4814888"/>
          </a:xfrm>
        </p:spPr>
        <p:txBody>
          <a:bodyPr/>
          <a:lstStyle/>
          <a:p>
            <a:pPr marL="0" indent="0"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r>
              <a:rPr lang="ru-RU" sz="2800" dirty="0" smtClean="0"/>
              <a:t>Технология распознавания меток </a:t>
            </a:r>
            <a:r>
              <a:rPr lang="en-US" sz="2800" dirty="0" smtClean="0"/>
              <a:t>HF: </a:t>
            </a:r>
            <a:endParaRPr lang="en-US" sz="2800" dirty="0"/>
          </a:p>
          <a:p>
            <a:pPr>
              <a:tabLst>
                <a:tab pos="3857625" algn="l"/>
              </a:tabLst>
              <a:defRPr/>
            </a:pPr>
            <a:r>
              <a:rPr lang="ru-RU" sz="2800" dirty="0"/>
              <a:t>скорость </a:t>
            </a:r>
            <a:r>
              <a:rPr lang="ru-RU" sz="2800" dirty="0" smtClean="0"/>
              <a:t>считывания достигает 1500 </a:t>
            </a:r>
            <a:r>
              <a:rPr lang="ru-RU" sz="2800" dirty="0"/>
              <a:t>меток/сек</a:t>
            </a:r>
            <a:r>
              <a:rPr lang="en-US" sz="2800" dirty="0" smtClean="0"/>
              <a:t>;</a:t>
            </a:r>
            <a:endParaRPr lang="en-US" sz="2800" dirty="0"/>
          </a:p>
          <a:p>
            <a:pPr>
              <a:tabLst>
                <a:tab pos="3857625" algn="l"/>
              </a:tabLst>
              <a:defRPr/>
            </a:pPr>
            <a:r>
              <a:rPr lang="ru-RU" sz="2800" dirty="0"/>
              <a:t>во многих стандартах данного диапазона присутствуют </a:t>
            </a:r>
            <a:r>
              <a:rPr lang="ru-RU" sz="2800" dirty="0" err="1"/>
              <a:t>антиколлизионные</a:t>
            </a:r>
            <a:r>
              <a:rPr lang="ru-RU" sz="2800" dirty="0"/>
              <a:t> механизмы</a:t>
            </a:r>
            <a:r>
              <a:rPr lang="en-US" sz="2800" dirty="0"/>
              <a:t>;</a:t>
            </a:r>
          </a:p>
          <a:p>
            <a:pPr>
              <a:tabLst>
                <a:tab pos="3857625" algn="l"/>
              </a:tabLst>
              <a:defRPr/>
            </a:pPr>
            <a:r>
              <a:rPr lang="ru-RU" sz="2800" dirty="0" smtClean="0"/>
              <a:t>метки способны хранить б</a:t>
            </a:r>
            <a:r>
              <a:rPr lang="en-US" sz="2800" dirty="0" smtClean="0"/>
              <a:t>ó</a:t>
            </a:r>
            <a:r>
              <a:rPr lang="ru-RU" sz="2800" dirty="0" err="1" smtClean="0"/>
              <a:t>льший</a:t>
            </a:r>
            <a:r>
              <a:rPr lang="ru-RU" sz="2800" dirty="0" smtClean="0"/>
              <a:t> объем информации.</a:t>
            </a:r>
            <a:endParaRPr lang="ru-RU" sz="2800" dirty="0"/>
          </a:p>
          <a:p>
            <a:pPr marL="0" indent="0"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7184571" y="43430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62" y="2785379"/>
            <a:ext cx="2624138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8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699" y="355216"/>
            <a:ext cx="58912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tabLst>
                <a:tab pos="3857625" algn="l"/>
              </a:tabLst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Технология </a:t>
            </a:r>
            <a:r>
              <a:rPr lang="en-US" sz="2400" dirty="0" smtClean="0">
                <a:solidFill>
                  <a:prstClr val="white"/>
                </a:solidFill>
              </a:rPr>
              <a:t>GPS &amp; </a:t>
            </a:r>
            <a:r>
              <a:rPr lang="ru-RU" sz="2400" dirty="0" smtClean="0">
                <a:solidFill>
                  <a:prstClr val="white"/>
                </a:solidFill>
              </a:rPr>
              <a:t>ИС ОПТИМУМ ГИС</a:t>
            </a:r>
            <a:endParaRPr lang="ru-RU" sz="2400" i="1" dirty="0">
              <a:solidFill>
                <a:prstClr val="white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-646881" y="3458642"/>
            <a:ext cx="8229600" cy="12241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>
            <a:normAutofit/>
          </a:bodyPr>
          <a:lstStyle>
            <a:defPPr>
              <a:defRPr lang="en-US"/>
            </a:defPPr>
            <a:lvl1pPr marL="365760" indent="-256032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>
                <a:latin typeface="+mn-lt"/>
                <a:ea typeface="+mn-ea"/>
                <a:cs typeface="+mn-cs"/>
              </a:defRPr>
            </a:lvl1pPr>
            <a:lvl2pPr marL="658368" lvl="1" indent="-246888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Clr>
                <a:srgbClr val="C0504D"/>
              </a:buClr>
              <a:buFont typeface="Georgia"/>
              <a:buNone/>
            </a:pPr>
            <a:endParaRPr lang="ru-RU" dirty="0">
              <a:solidFill>
                <a:srgbClr val="C0504D"/>
              </a:solidFill>
            </a:endParaRPr>
          </a:p>
          <a:p>
            <a:pPr lvl="1">
              <a:buClr>
                <a:srgbClr val="C0504D"/>
              </a:buClr>
            </a:pPr>
            <a:endParaRPr lang="ru-RU" dirty="0">
              <a:solidFill>
                <a:srgbClr val="C0504D"/>
              </a:solidFill>
            </a:endParaRPr>
          </a:p>
          <a:p>
            <a:pPr lvl="1">
              <a:buClr>
                <a:srgbClr val="C0504D"/>
              </a:buClr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8" name="Прямоугольник 17">
            <a:hlinkClick r:id="" action="ppaction://hlinkshowjump?jump=lastslide"/>
          </p:cNvPr>
          <p:cNvSpPr/>
          <p:nvPr/>
        </p:nvSpPr>
        <p:spPr>
          <a:xfrm>
            <a:off x="7184571" y="101603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idx="1"/>
          </p:nvPr>
        </p:nvSpPr>
        <p:spPr>
          <a:xfrm>
            <a:off x="457200" y="1121229"/>
            <a:ext cx="8229600" cy="4814888"/>
          </a:xfrm>
        </p:spPr>
        <p:txBody>
          <a:bodyPr/>
          <a:lstStyle/>
          <a:p>
            <a:pPr marL="0" indent="0"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endParaRPr lang="ru-RU" dirty="0"/>
          </a:p>
        </p:txBody>
      </p:sp>
      <p:sp>
        <p:nvSpPr>
          <p:cNvPr id="9" name="Объект 3"/>
          <p:cNvSpPr txBox="1">
            <a:spLocks/>
          </p:cNvSpPr>
          <p:nvPr/>
        </p:nvSpPr>
        <p:spPr bwMode="auto">
          <a:xfrm>
            <a:off x="3817256" y="856796"/>
            <a:ext cx="5021943" cy="481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3857625" algn="l"/>
              </a:tabLst>
              <a:defRPr/>
            </a:pPr>
            <a:endParaRPr lang="ru-RU" sz="3400" dirty="0" smtClean="0"/>
          </a:p>
          <a:p>
            <a:pPr marL="0" indent="0">
              <a:buNone/>
              <a:tabLst>
                <a:tab pos="3857625" algn="l"/>
              </a:tabLst>
              <a:defRPr/>
            </a:pPr>
            <a:r>
              <a:rPr lang="ru-RU" dirty="0" smtClean="0"/>
              <a:t>Технология </a:t>
            </a:r>
            <a:r>
              <a:rPr lang="en-US" dirty="0" smtClean="0"/>
              <a:t>GPS </a:t>
            </a:r>
            <a:r>
              <a:rPr lang="ru-RU" dirty="0" smtClean="0"/>
              <a:t>предназначена </a:t>
            </a:r>
            <a:r>
              <a:rPr lang="ru-RU" dirty="0"/>
              <a:t>для автоматизации транспортной </a:t>
            </a:r>
            <a:r>
              <a:rPr lang="ru-RU" dirty="0" smtClean="0"/>
              <a:t>логистики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/>
              <a:t>формирования </a:t>
            </a:r>
            <a:r>
              <a:rPr lang="ru-RU" dirty="0" smtClean="0"/>
              <a:t>маршрутов. </a:t>
            </a:r>
          </a:p>
          <a:p>
            <a:pPr marL="0" indent="0">
              <a:buNone/>
              <a:tabLst>
                <a:tab pos="3857625" algn="l"/>
              </a:tabLst>
              <a:defRPr/>
            </a:pPr>
            <a:r>
              <a:rPr lang="ru-RU" dirty="0" smtClean="0"/>
              <a:t>Позволяет снизить </a:t>
            </a:r>
            <a:r>
              <a:rPr lang="ru-RU" dirty="0"/>
              <a:t>транспортные издержки и </a:t>
            </a:r>
            <a:r>
              <a:rPr lang="ru-RU" dirty="0" smtClean="0"/>
              <a:t>тем самым уменьшить </a:t>
            </a:r>
            <a:r>
              <a:rPr lang="ru-RU" dirty="0"/>
              <a:t>расходы компании</a:t>
            </a:r>
            <a:r>
              <a:rPr lang="ru-RU" dirty="0" smtClean="0"/>
              <a:t>.</a:t>
            </a:r>
          </a:p>
          <a:p>
            <a:pPr marL="0" indent="0">
              <a:buNone/>
              <a:tabLst>
                <a:tab pos="3857625" algn="l"/>
              </a:tabLst>
              <a:defRPr/>
            </a:pPr>
            <a:endParaRPr lang="en-US" dirty="0" smtClean="0"/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14" y="2394856"/>
            <a:ext cx="3420844" cy="28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6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prstClr val="white"/>
                </a:solidFill>
              </a:rPr>
              <a:t>Пермь, 2013</a:t>
            </a:r>
            <a:endParaRPr kumimoji="1" lang="ru-RU" sz="800" dirty="0">
              <a:solidFill>
                <a:prstClr val="white"/>
              </a:solidFill>
              <a:latin typeface="Myriad Pro" pitchFamily="34" charset="0"/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889CE2-BBDE-48C5-A327-D1BB750BB70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699" y="253618"/>
            <a:ext cx="5610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tabLst>
                <a:tab pos="3857625" algn="l"/>
              </a:tabLst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Проектное решение. Обоснование выбора технологического решения</a:t>
            </a:r>
            <a:endParaRPr lang="en-US" sz="2400" dirty="0" smtClean="0">
              <a:solidFill>
                <a:prstClr val="white"/>
              </a:solidFill>
            </a:endParaRPr>
          </a:p>
          <a:p>
            <a:pPr>
              <a:tabLst>
                <a:tab pos="3857625" algn="l"/>
              </a:tabLst>
              <a:defRPr/>
            </a:pPr>
            <a:endParaRPr lang="ru-RU" sz="2400" i="1" dirty="0">
              <a:solidFill>
                <a:prstClr val="white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-646881" y="3458642"/>
            <a:ext cx="8229600" cy="12241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>
            <a:normAutofit/>
          </a:bodyPr>
          <a:lstStyle>
            <a:defPPr>
              <a:defRPr lang="en-US"/>
            </a:defPPr>
            <a:lvl1pPr marL="365760" indent="-256032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>
                <a:latin typeface="+mn-lt"/>
                <a:ea typeface="+mn-ea"/>
                <a:cs typeface="+mn-cs"/>
              </a:defRPr>
            </a:lvl1pPr>
            <a:lvl2pPr marL="658368" lvl="1" indent="-246888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Clr>
                <a:srgbClr val="C0504D"/>
              </a:buClr>
              <a:buFont typeface="Georgia"/>
              <a:buNone/>
            </a:pPr>
            <a:endParaRPr lang="ru-RU" dirty="0">
              <a:solidFill>
                <a:srgbClr val="C0504D"/>
              </a:solidFill>
            </a:endParaRPr>
          </a:p>
          <a:p>
            <a:pPr lvl="1">
              <a:buClr>
                <a:srgbClr val="C0504D"/>
              </a:buClr>
            </a:pPr>
            <a:endParaRPr lang="ru-RU" dirty="0">
              <a:solidFill>
                <a:srgbClr val="C0504D"/>
              </a:solidFill>
            </a:endParaRPr>
          </a:p>
          <a:p>
            <a:pPr lvl="1">
              <a:buClr>
                <a:srgbClr val="C0504D"/>
              </a:buClr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8" name="Прямоугольник 17">
            <a:hlinkClick r:id="" action="ppaction://hlinkshowjump?jump=lastslide"/>
          </p:cNvPr>
          <p:cNvSpPr/>
          <p:nvPr/>
        </p:nvSpPr>
        <p:spPr>
          <a:xfrm>
            <a:off x="7184571" y="101603"/>
            <a:ext cx="1741715" cy="10450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516" y="1308193"/>
            <a:ext cx="5754915" cy="511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defRPr sz="2400" dirty="0">
            <a:solidFill>
              <a:schemeClr val="bg1"/>
            </a:solidFill>
            <a:latin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defRPr sz="2400" dirty="0">
            <a:solidFill>
              <a:schemeClr val="bg1"/>
            </a:solidFill>
            <a:latin typeface="Myriad Pro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1547</TotalTime>
  <Words>947</Words>
  <Application>Microsoft Office PowerPoint</Application>
  <PresentationFormat>On-screen Show (4:3)</PresentationFormat>
  <Paragraphs>432</Paragraphs>
  <Slides>26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ＭＳ Ｐゴシック</vt:lpstr>
      <vt:lpstr>ＭＳ Ｐゴシック</vt:lpstr>
      <vt:lpstr>Arial</vt:lpstr>
      <vt:lpstr>Arial Cyr</vt:lpstr>
      <vt:lpstr>Calibri</vt:lpstr>
      <vt:lpstr>Georgia</vt:lpstr>
      <vt:lpstr>Myriad Pro</vt:lpstr>
      <vt:lpstr>Wingdings</vt:lpstr>
      <vt:lpstr>3</vt:lpstr>
      <vt:lpstr>1_3</vt:lpstr>
      <vt:lpstr>Постановка задачи на разработку проектного решения по внедрению новых технологий  Продажа через интернет-магазин, доставка товара покупателям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Постановка задачи на разработку проектного решения по внедрению новых технологий   Продажа через интернет-магазин, доставка товара покупателям</vt:lpstr>
      <vt:lpstr>PowerPoint Presentation</vt:lpstr>
      <vt:lpstr>Выбор технологии идентификации объектов</vt:lpstr>
      <vt:lpstr>Выбор системы навигации</vt:lpstr>
      <vt:lpstr>Выбор системы автоматизации транспортной логистики</vt:lpstr>
      <vt:lpstr>Выбранные программные продукты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процессом одновременного внедрения информационной подсистемы на предприятиях холдинга</dc:title>
  <dc:creator>Alexey</dc:creator>
  <cp:lastModifiedBy>Eugene</cp:lastModifiedBy>
  <cp:revision>156</cp:revision>
  <dcterms:created xsi:type="dcterms:W3CDTF">2011-10-16T21:41:40Z</dcterms:created>
  <dcterms:modified xsi:type="dcterms:W3CDTF">2013-10-09T09:11:56Z</dcterms:modified>
</cp:coreProperties>
</file>