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46" r:id="rId5"/>
  </p:sldMasterIdLst>
  <p:notesMasterIdLst>
    <p:notesMasterId r:id="rId44"/>
  </p:notesMasterIdLst>
  <p:sldIdLst>
    <p:sldId id="256" r:id="rId6"/>
    <p:sldId id="438" r:id="rId7"/>
    <p:sldId id="439" r:id="rId8"/>
    <p:sldId id="440" r:id="rId9"/>
    <p:sldId id="441" r:id="rId10"/>
    <p:sldId id="442" r:id="rId11"/>
    <p:sldId id="456" r:id="rId12"/>
    <p:sldId id="444" r:id="rId13"/>
    <p:sldId id="449" r:id="rId14"/>
    <p:sldId id="458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8" r:id="rId23"/>
    <p:sldId id="453" r:id="rId24"/>
    <p:sldId id="469" r:id="rId25"/>
    <p:sldId id="457" r:id="rId26"/>
    <p:sldId id="455" r:id="rId27"/>
    <p:sldId id="467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8" r:id="rId37"/>
    <p:sldId id="479" r:id="rId38"/>
    <p:sldId id="480" r:id="rId39"/>
    <p:sldId id="481" r:id="rId40"/>
    <p:sldId id="482" r:id="rId41"/>
    <p:sldId id="483" r:id="rId42"/>
    <p:sldId id="484" r:id="rId43"/>
  </p:sldIdLst>
  <p:sldSz cx="9144000" cy="6858000" type="screen4x3"/>
  <p:notesSz cx="7102475" cy="10234613"/>
  <p:custShowLst>
    <p:custShow name="Custom Show 1" id="0">
      <p:sldLst>
        <p:sld r:id="rId6"/>
      </p:sldLst>
    </p:custShow>
  </p:custShow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DD6"/>
    <a:srgbClr val="F56FA2"/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89784" autoAdjust="0"/>
  </p:normalViewPr>
  <p:slideViewPr>
    <p:cSldViewPr snapToGrid="0" snapToObjects="1">
      <p:cViewPr>
        <p:scale>
          <a:sx n="111" d="100"/>
          <a:sy n="111" d="100"/>
        </p:scale>
        <p:origin x="-191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 snapToGrid="0" snapToObjects="1">
      <p:cViewPr varScale="1">
        <p:scale>
          <a:sx n="53" d="100"/>
          <a:sy n="53" d="100"/>
        </p:scale>
        <p:origin x="-2808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11008-A267-4485-ADCC-AAD6154B89E7}" type="doc">
      <dgm:prSet loTypeId="urn:diagrams.loki3.com/VaryingWidthList" loCatId="list" qsTypeId="urn:microsoft.com/office/officeart/2005/8/quickstyle/simple1" qsCatId="simple" csTypeId="urn:microsoft.com/office/officeart/2005/8/colors/accent1_3" csCatId="accent1" phldr="1"/>
      <dgm:spPr/>
    </dgm:pt>
    <dgm:pt modelId="{FFAED5B3-EF7F-4A11-875B-BC3F514FBE6F}">
      <dgm:prSet phldrT="[Текст]"/>
      <dgm:spPr>
        <a:solidFill>
          <a:srgbClr val="003F82"/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Быстро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58D6CD2-A226-405C-8C63-5F6018B2118D}" type="parTrans" cxnId="{F8C4ECA8-37E2-4983-A00E-98F1837E485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DE7E7EF-2D1B-4A8B-BED2-403617CB75FF}" type="sibTrans" cxnId="{F8C4ECA8-37E2-4983-A00E-98F1837E485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1C8E4BA-9CB6-449F-8F4C-A8E1FC54C808}">
      <dgm:prSet phldrT="[Текст]"/>
      <dgm:spPr>
        <a:solidFill>
          <a:srgbClr val="003F82"/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Удобно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2B25AF1-D525-4FAD-875D-1F2C6FB83E2E}" type="parTrans" cxnId="{4E6750B3-B176-4557-B374-C5727E2777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CEF0BA5-4995-4A6E-80F3-F1FC00101500}" type="sibTrans" cxnId="{4E6750B3-B176-4557-B374-C5727E2777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0E9A424-378D-4F04-8283-05949D03EDFC}">
      <dgm:prSet phldrT="[Текст]"/>
      <dgm:spPr>
        <a:solidFill>
          <a:srgbClr val="003F82"/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Безопасно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F29669C-299C-4843-96BE-DFFAFC8F18E4}" type="parTrans" cxnId="{45B416BD-2064-42C1-A08A-D33DF1F2DAD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0E3969-B932-48D9-91C5-26446A571B88}" type="sibTrans" cxnId="{45B416BD-2064-42C1-A08A-D33DF1F2DAD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20F1F2F-F65C-4BF1-BDC0-D9E4069699A1}">
      <dgm:prSet phldrT="[Текст]"/>
      <dgm:spPr>
        <a:solidFill>
          <a:srgbClr val="003F82"/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Прозрачно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2A785E3-B895-42A1-BECB-22B9EF4BA461}" type="parTrans" cxnId="{3647C94E-66FE-4E42-BD2A-40FBCFF5FAD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F78DF06-D9BB-48CB-A6E4-F876C6F67CDF}" type="sibTrans" cxnId="{3647C94E-66FE-4E42-BD2A-40FBCFF5FAD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11438D3-1070-48CC-A00B-DC3C50ABF068}" type="pres">
      <dgm:prSet presAssocID="{FC411008-A267-4485-ADCC-AAD6154B89E7}" presName="Name0" presStyleCnt="0">
        <dgm:presLayoutVars>
          <dgm:resizeHandles/>
        </dgm:presLayoutVars>
      </dgm:prSet>
      <dgm:spPr/>
    </dgm:pt>
    <dgm:pt modelId="{2C9679B9-EB57-4096-B895-A53D9BF10A3D}" type="pres">
      <dgm:prSet presAssocID="{FFAED5B3-EF7F-4A11-875B-BC3F514FBE6F}" presName="text" presStyleLbl="node1" presStyleIdx="0" presStyleCnt="4" custScaleX="337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AD2B6-CBB5-4CE6-8627-46CA6AD1F087}" type="pres">
      <dgm:prSet presAssocID="{ADE7E7EF-2D1B-4A8B-BED2-403617CB75FF}" presName="space" presStyleCnt="0"/>
      <dgm:spPr/>
    </dgm:pt>
    <dgm:pt modelId="{8FB66E92-730B-4F6D-960E-BA7AD7AFA9BE}" type="pres">
      <dgm:prSet presAssocID="{21C8E4BA-9CB6-449F-8F4C-A8E1FC54C808}" presName="text" presStyleLbl="node1" presStyleIdx="1" presStyleCnt="4" custScaleX="330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64C00-EB89-44B5-9A08-5D76ADA49962}" type="pres">
      <dgm:prSet presAssocID="{3CEF0BA5-4995-4A6E-80F3-F1FC00101500}" presName="space" presStyleCnt="0"/>
      <dgm:spPr/>
    </dgm:pt>
    <dgm:pt modelId="{BD8C39A5-36CC-44E4-A85C-822F197226CE}" type="pres">
      <dgm:prSet presAssocID="{C0E9A424-378D-4F04-8283-05949D03EDFC}" presName="text" presStyleLbl="node1" presStyleIdx="2" presStyleCnt="4" custScaleX="23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AA937-9ABF-4957-8E9E-2D9C6DBF7CAD}" type="pres">
      <dgm:prSet presAssocID="{DA0E3969-B932-48D9-91C5-26446A571B88}" presName="space" presStyleCnt="0"/>
      <dgm:spPr/>
    </dgm:pt>
    <dgm:pt modelId="{7E6365B4-E618-464B-B7E6-9C48DB14A364}" type="pres">
      <dgm:prSet presAssocID="{520F1F2F-F65C-4BF1-BDC0-D9E4069699A1}" presName="text" presStyleLbl="node1" presStyleIdx="3" presStyleCnt="4" custScaleX="227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4ECA8-37E2-4983-A00E-98F1837E485F}" srcId="{FC411008-A267-4485-ADCC-AAD6154B89E7}" destId="{FFAED5B3-EF7F-4A11-875B-BC3F514FBE6F}" srcOrd="0" destOrd="0" parTransId="{458D6CD2-A226-405C-8C63-5F6018B2118D}" sibTransId="{ADE7E7EF-2D1B-4A8B-BED2-403617CB75FF}"/>
    <dgm:cxn modelId="{DB38E9CA-F3F7-4673-959C-E19DA62AE6A7}" type="presOf" srcId="{520F1F2F-F65C-4BF1-BDC0-D9E4069699A1}" destId="{7E6365B4-E618-464B-B7E6-9C48DB14A364}" srcOrd="0" destOrd="0" presId="urn:diagrams.loki3.com/VaryingWidthList"/>
    <dgm:cxn modelId="{3647C94E-66FE-4E42-BD2A-40FBCFF5FAD9}" srcId="{FC411008-A267-4485-ADCC-AAD6154B89E7}" destId="{520F1F2F-F65C-4BF1-BDC0-D9E4069699A1}" srcOrd="3" destOrd="0" parTransId="{62A785E3-B895-42A1-BECB-22B9EF4BA461}" sibTransId="{5F78DF06-D9BB-48CB-A6E4-F876C6F67CDF}"/>
    <dgm:cxn modelId="{45B416BD-2064-42C1-A08A-D33DF1F2DADD}" srcId="{FC411008-A267-4485-ADCC-AAD6154B89E7}" destId="{C0E9A424-378D-4F04-8283-05949D03EDFC}" srcOrd="2" destOrd="0" parTransId="{6F29669C-299C-4843-96BE-DFFAFC8F18E4}" sibTransId="{DA0E3969-B932-48D9-91C5-26446A571B88}"/>
    <dgm:cxn modelId="{A8722BE1-0E9D-46F0-A676-264117BD148C}" type="presOf" srcId="{C0E9A424-378D-4F04-8283-05949D03EDFC}" destId="{BD8C39A5-36CC-44E4-A85C-822F197226CE}" srcOrd="0" destOrd="0" presId="urn:diagrams.loki3.com/VaryingWidthList"/>
    <dgm:cxn modelId="{CA8B5815-6DEF-4E25-A96B-8511E94827FE}" type="presOf" srcId="{FC411008-A267-4485-ADCC-AAD6154B89E7}" destId="{911438D3-1070-48CC-A00B-DC3C50ABF068}" srcOrd="0" destOrd="0" presId="urn:diagrams.loki3.com/VaryingWidthList"/>
    <dgm:cxn modelId="{828AD244-4D2C-47E6-9CD8-56A23E53D6BD}" type="presOf" srcId="{FFAED5B3-EF7F-4A11-875B-BC3F514FBE6F}" destId="{2C9679B9-EB57-4096-B895-A53D9BF10A3D}" srcOrd="0" destOrd="0" presId="urn:diagrams.loki3.com/VaryingWidthList"/>
    <dgm:cxn modelId="{F1BDE0F2-48D9-469A-B077-D3DE1F380A95}" type="presOf" srcId="{21C8E4BA-9CB6-449F-8F4C-A8E1FC54C808}" destId="{8FB66E92-730B-4F6D-960E-BA7AD7AFA9BE}" srcOrd="0" destOrd="0" presId="urn:diagrams.loki3.com/VaryingWidthList"/>
    <dgm:cxn modelId="{4E6750B3-B176-4557-B374-C5727E2777EB}" srcId="{FC411008-A267-4485-ADCC-AAD6154B89E7}" destId="{21C8E4BA-9CB6-449F-8F4C-A8E1FC54C808}" srcOrd="1" destOrd="0" parTransId="{52B25AF1-D525-4FAD-875D-1F2C6FB83E2E}" sibTransId="{3CEF0BA5-4995-4A6E-80F3-F1FC00101500}"/>
    <dgm:cxn modelId="{F5699CD9-D39B-4573-8B3F-9536C21F64CA}" type="presParOf" srcId="{911438D3-1070-48CC-A00B-DC3C50ABF068}" destId="{2C9679B9-EB57-4096-B895-A53D9BF10A3D}" srcOrd="0" destOrd="0" presId="urn:diagrams.loki3.com/VaryingWidthList"/>
    <dgm:cxn modelId="{EE7E7B47-AA26-4780-BDD1-F31AAFF5C0FC}" type="presParOf" srcId="{911438D3-1070-48CC-A00B-DC3C50ABF068}" destId="{D15AD2B6-CBB5-4CE6-8627-46CA6AD1F087}" srcOrd="1" destOrd="0" presId="urn:diagrams.loki3.com/VaryingWidthList"/>
    <dgm:cxn modelId="{65828F8E-37F1-4997-91C9-87146681A252}" type="presParOf" srcId="{911438D3-1070-48CC-A00B-DC3C50ABF068}" destId="{8FB66E92-730B-4F6D-960E-BA7AD7AFA9BE}" srcOrd="2" destOrd="0" presId="urn:diagrams.loki3.com/VaryingWidthList"/>
    <dgm:cxn modelId="{6C1C811B-7D75-449E-9AEC-FB2EA5169415}" type="presParOf" srcId="{911438D3-1070-48CC-A00B-DC3C50ABF068}" destId="{A6D64C00-EB89-44B5-9A08-5D76ADA49962}" srcOrd="3" destOrd="0" presId="urn:diagrams.loki3.com/VaryingWidthList"/>
    <dgm:cxn modelId="{CFD97831-0A21-40BB-906A-9BBF364C08AC}" type="presParOf" srcId="{911438D3-1070-48CC-A00B-DC3C50ABF068}" destId="{BD8C39A5-36CC-44E4-A85C-822F197226CE}" srcOrd="4" destOrd="0" presId="urn:diagrams.loki3.com/VaryingWidthList"/>
    <dgm:cxn modelId="{0CB9336A-5C41-48F5-97A2-39C0F58B0B4F}" type="presParOf" srcId="{911438D3-1070-48CC-A00B-DC3C50ABF068}" destId="{B85AA937-9ABF-4957-8E9E-2D9C6DBF7CAD}" srcOrd="5" destOrd="0" presId="urn:diagrams.loki3.com/VaryingWidthList"/>
    <dgm:cxn modelId="{30B86D2F-3067-4B0C-B186-B49CE23027BD}" type="presParOf" srcId="{911438D3-1070-48CC-A00B-DC3C50ABF068}" destId="{7E6365B4-E618-464B-B7E6-9C48DB14A364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4BA76E-0EEA-446B-A09F-36AA8AFF96F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901072-AED6-4AA8-9F1E-4AFC22C5C7F2}">
      <dgm:prSet phldrT="[Text]"/>
      <dgm:spPr/>
      <dgm:t>
        <a:bodyPr/>
        <a:lstStyle/>
        <a:p>
          <a:r>
            <a:rPr lang="en-US" dirty="0" smtClean="0"/>
            <a:t>RFID</a:t>
          </a:r>
          <a:endParaRPr lang="ru-RU" dirty="0"/>
        </a:p>
      </dgm:t>
    </dgm:pt>
    <dgm:pt modelId="{6D808BB7-E261-4584-AD83-3E31046AA2E5}" type="parTrans" cxnId="{B65E73C3-696D-4605-8551-2FB687961B80}">
      <dgm:prSet/>
      <dgm:spPr/>
      <dgm:t>
        <a:bodyPr/>
        <a:lstStyle/>
        <a:p>
          <a:endParaRPr lang="ru-RU"/>
        </a:p>
      </dgm:t>
    </dgm:pt>
    <dgm:pt modelId="{94AA20B6-CAAD-4D0E-9F3D-36DBD6890595}" type="sibTrans" cxnId="{B65E73C3-696D-4605-8551-2FB687961B80}">
      <dgm:prSet/>
      <dgm:spPr/>
      <dgm:t>
        <a:bodyPr/>
        <a:lstStyle/>
        <a:p>
          <a:endParaRPr lang="ru-RU"/>
        </a:p>
      </dgm:t>
    </dgm:pt>
    <dgm:pt modelId="{8816C497-30DF-4280-B097-523C8B5C3AB7}">
      <dgm:prSet phldrT="[Text]" custT="1"/>
      <dgm:spPr/>
      <dgm:t>
        <a:bodyPr/>
        <a:lstStyle/>
        <a:p>
          <a:r>
            <a:rPr lang="ru-RU" sz="2400" dirty="0" smtClean="0"/>
            <a:t>Склад</a:t>
          </a:r>
          <a:endParaRPr lang="ru-RU" sz="2400" dirty="0"/>
        </a:p>
      </dgm:t>
    </dgm:pt>
    <dgm:pt modelId="{92E1267D-FF6E-4232-9E3F-0406DA31743D}" type="parTrans" cxnId="{FFD087BD-1515-4F99-811D-15723A7D2A53}">
      <dgm:prSet/>
      <dgm:spPr/>
      <dgm:t>
        <a:bodyPr/>
        <a:lstStyle/>
        <a:p>
          <a:endParaRPr lang="ru-RU"/>
        </a:p>
      </dgm:t>
    </dgm:pt>
    <dgm:pt modelId="{6B2A368A-F0E0-4CBC-805A-15CC6A3B6303}" type="sibTrans" cxnId="{FFD087BD-1515-4F99-811D-15723A7D2A53}">
      <dgm:prSet/>
      <dgm:spPr/>
      <dgm:t>
        <a:bodyPr/>
        <a:lstStyle/>
        <a:p>
          <a:endParaRPr lang="ru-RU"/>
        </a:p>
      </dgm:t>
    </dgm:pt>
    <dgm:pt modelId="{F8698802-EFB2-467A-9A5D-751609A52299}">
      <dgm:prSet phldrT="[Text]" custT="1"/>
      <dgm:spPr/>
      <dgm:t>
        <a:bodyPr/>
        <a:lstStyle/>
        <a:p>
          <a:r>
            <a:rPr lang="ru-RU" sz="2400" dirty="0" smtClean="0"/>
            <a:t>Кассы</a:t>
          </a:r>
          <a:endParaRPr lang="ru-RU" sz="2400" dirty="0"/>
        </a:p>
      </dgm:t>
    </dgm:pt>
    <dgm:pt modelId="{879581E3-F094-4F52-BA3B-F384712722C7}" type="parTrans" cxnId="{BD594F2B-6013-4688-AFA9-77B6666482F8}">
      <dgm:prSet/>
      <dgm:spPr/>
      <dgm:t>
        <a:bodyPr/>
        <a:lstStyle/>
        <a:p>
          <a:endParaRPr lang="ru-RU"/>
        </a:p>
      </dgm:t>
    </dgm:pt>
    <dgm:pt modelId="{7C85CF58-1DA1-49BF-A71D-03C4ECFA4972}" type="sibTrans" cxnId="{BD594F2B-6013-4688-AFA9-77B6666482F8}">
      <dgm:prSet/>
      <dgm:spPr/>
      <dgm:t>
        <a:bodyPr/>
        <a:lstStyle/>
        <a:p>
          <a:endParaRPr lang="ru-RU"/>
        </a:p>
      </dgm:t>
    </dgm:pt>
    <dgm:pt modelId="{2BB05ED9-3A1A-4C4A-8A28-C483D8C78BAC}">
      <dgm:prSet phldrT="[Text]" custT="1"/>
      <dgm:spPr/>
      <dgm:t>
        <a:bodyPr/>
        <a:lstStyle/>
        <a:p>
          <a:r>
            <a:rPr lang="ru-RU" sz="2400" dirty="0" smtClean="0"/>
            <a:t>Контроль</a:t>
          </a:r>
          <a:endParaRPr lang="ru-RU" sz="2400" dirty="0"/>
        </a:p>
      </dgm:t>
    </dgm:pt>
    <dgm:pt modelId="{172C8E17-9FE7-4522-8A62-7870BCD24EB1}" type="parTrans" cxnId="{A7145ED3-7764-4591-9873-783CF726D590}">
      <dgm:prSet/>
      <dgm:spPr/>
      <dgm:t>
        <a:bodyPr/>
        <a:lstStyle/>
        <a:p>
          <a:endParaRPr lang="ru-RU"/>
        </a:p>
      </dgm:t>
    </dgm:pt>
    <dgm:pt modelId="{10FA350A-F29B-4390-98A0-21E9089CA874}" type="sibTrans" cxnId="{A7145ED3-7764-4591-9873-783CF726D590}">
      <dgm:prSet/>
      <dgm:spPr/>
      <dgm:t>
        <a:bodyPr/>
        <a:lstStyle/>
        <a:p>
          <a:endParaRPr lang="ru-RU"/>
        </a:p>
      </dgm:t>
    </dgm:pt>
    <dgm:pt modelId="{DED9D9B8-4F6B-4835-A2C8-F67EADD7D76F}" type="pres">
      <dgm:prSet presAssocID="{FB4BA76E-0EEA-446B-A09F-36AA8AFF96F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457A43-D6CF-4CAD-B542-00B71F5D617B}" type="pres">
      <dgm:prSet presAssocID="{9C901072-AED6-4AA8-9F1E-4AFC22C5C7F2}" presName="centerShape" presStyleLbl="node0" presStyleIdx="0" presStyleCnt="1"/>
      <dgm:spPr/>
      <dgm:t>
        <a:bodyPr/>
        <a:lstStyle/>
        <a:p>
          <a:endParaRPr lang="ru-RU"/>
        </a:p>
      </dgm:t>
    </dgm:pt>
    <dgm:pt modelId="{466DEBEA-17B8-4837-9849-52CFB67A0C54}" type="pres">
      <dgm:prSet presAssocID="{8816C497-30DF-4280-B097-523C8B5C3AB7}" presName="node" presStyleLbl="node1" presStyleIdx="0" presStyleCnt="3" custScaleX="192106" custRadScaleRad="88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3A269-64B0-4570-A9F8-FA29AFFA321F}" type="pres">
      <dgm:prSet presAssocID="{8816C497-30DF-4280-B097-523C8B5C3AB7}" presName="dummy" presStyleCnt="0"/>
      <dgm:spPr/>
    </dgm:pt>
    <dgm:pt modelId="{6CBAFF84-1F1A-4B9C-935C-164686A212C5}" type="pres">
      <dgm:prSet presAssocID="{6B2A368A-F0E0-4CBC-805A-15CC6A3B630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303CDA1-F72A-4A29-9215-62ED91B69536}" type="pres">
      <dgm:prSet presAssocID="{F8698802-EFB2-467A-9A5D-751609A52299}" presName="node" presStyleLbl="node1" presStyleIdx="1" presStyleCnt="3" custScaleX="192106" custRadScaleRad="108444" custRadScaleInc="-2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DE746-2190-4C64-B3FE-E4AFE7B6BC65}" type="pres">
      <dgm:prSet presAssocID="{F8698802-EFB2-467A-9A5D-751609A52299}" presName="dummy" presStyleCnt="0"/>
      <dgm:spPr/>
    </dgm:pt>
    <dgm:pt modelId="{362E57F7-2F46-40B0-863B-078360CA0FEC}" type="pres">
      <dgm:prSet presAssocID="{7C85CF58-1DA1-49BF-A71D-03C4ECFA49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6C85E94-EDA5-42BF-9701-7C7AAD3502A6}" type="pres">
      <dgm:prSet presAssocID="{2BB05ED9-3A1A-4C4A-8A28-C483D8C78BAC}" presName="node" presStyleLbl="node1" presStyleIdx="2" presStyleCnt="3" custScaleX="192106" custRadScaleRad="107786" custRadScaleInc="2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A7D49-726C-4956-ADEF-1E17FE464DA8}" type="pres">
      <dgm:prSet presAssocID="{2BB05ED9-3A1A-4C4A-8A28-C483D8C78BAC}" presName="dummy" presStyleCnt="0"/>
      <dgm:spPr/>
    </dgm:pt>
    <dgm:pt modelId="{091B94B4-A379-4812-A687-AF98DEA56CE6}" type="pres">
      <dgm:prSet presAssocID="{10FA350A-F29B-4390-98A0-21E9089CA87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FD087BD-1515-4F99-811D-15723A7D2A53}" srcId="{9C901072-AED6-4AA8-9F1E-4AFC22C5C7F2}" destId="{8816C497-30DF-4280-B097-523C8B5C3AB7}" srcOrd="0" destOrd="0" parTransId="{92E1267D-FF6E-4232-9E3F-0406DA31743D}" sibTransId="{6B2A368A-F0E0-4CBC-805A-15CC6A3B6303}"/>
    <dgm:cxn modelId="{B6E93D59-37F7-4A9B-8E09-C24CD8FF56F2}" type="presOf" srcId="{FB4BA76E-0EEA-446B-A09F-36AA8AFF96F0}" destId="{DED9D9B8-4F6B-4835-A2C8-F67EADD7D76F}" srcOrd="0" destOrd="0" presId="urn:microsoft.com/office/officeart/2005/8/layout/radial6"/>
    <dgm:cxn modelId="{B65E73C3-696D-4605-8551-2FB687961B80}" srcId="{FB4BA76E-0EEA-446B-A09F-36AA8AFF96F0}" destId="{9C901072-AED6-4AA8-9F1E-4AFC22C5C7F2}" srcOrd="0" destOrd="0" parTransId="{6D808BB7-E261-4584-AD83-3E31046AA2E5}" sibTransId="{94AA20B6-CAAD-4D0E-9F3D-36DBD6890595}"/>
    <dgm:cxn modelId="{65823A99-0E30-43A7-9E73-17BFBF7CF9F1}" type="presOf" srcId="{7C85CF58-1DA1-49BF-A71D-03C4ECFA4972}" destId="{362E57F7-2F46-40B0-863B-078360CA0FEC}" srcOrd="0" destOrd="0" presId="urn:microsoft.com/office/officeart/2005/8/layout/radial6"/>
    <dgm:cxn modelId="{201EC416-43A7-4B1C-A959-134174CB46A7}" type="presOf" srcId="{8816C497-30DF-4280-B097-523C8B5C3AB7}" destId="{466DEBEA-17B8-4837-9849-52CFB67A0C54}" srcOrd="0" destOrd="0" presId="urn:microsoft.com/office/officeart/2005/8/layout/radial6"/>
    <dgm:cxn modelId="{A7145ED3-7764-4591-9873-783CF726D590}" srcId="{9C901072-AED6-4AA8-9F1E-4AFC22C5C7F2}" destId="{2BB05ED9-3A1A-4C4A-8A28-C483D8C78BAC}" srcOrd="2" destOrd="0" parTransId="{172C8E17-9FE7-4522-8A62-7870BCD24EB1}" sibTransId="{10FA350A-F29B-4390-98A0-21E9089CA874}"/>
    <dgm:cxn modelId="{769B1B08-B7C4-4CEC-955C-BCD955F5E2C1}" type="presOf" srcId="{10FA350A-F29B-4390-98A0-21E9089CA874}" destId="{091B94B4-A379-4812-A687-AF98DEA56CE6}" srcOrd="0" destOrd="0" presId="urn:microsoft.com/office/officeart/2005/8/layout/radial6"/>
    <dgm:cxn modelId="{3F4CC9BD-7E14-4887-ADE1-636D63DFA7E4}" type="presOf" srcId="{2BB05ED9-3A1A-4C4A-8A28-C483D8C78BAC}" destId="{86C85E94-EDA5-42BF-9701-7C7AAD3502A6}" srcOrd="0" destOrd="0" presId="urn:microsoft.com/office/officeart/2005/8/layout/radial6"/>
    <dgm:cxn modelId="{BD594F2B-6013-4688-AFA9-77B6666482F8}" srcId="{9C901072-AED6-4AA8-9F1E-4AFC22C5C7F2}" destId="{F8698802-EFB2-467A-9A5D-751609A52299}" srcOrd="1" destOrd="0" parTransId="{879581E3-F094-4F52-BA3B-F384712722C7}" sibTransId="{7C85CF58-1DA1-49BF-A71D-03C4ECFA4972}"/>
    <dgm:cxn modelId="{1206ED8E-83AB-441F-A64D-5B353E76CCB9}" type="presOf" srcId="{F8698802-EFB2-467A-9A5D-751609A52299}" destId="{3303CDA1-F72A-4A29-9215-62ED91B69536}" srcOrd="0" destOrd="0" presId="urn:microsoft.com/office/officeart/2005/8/layout/radial6"/>
    <dgm:cxn modelId="{F68A6CF0-B346-4DE1-9451-2BCD54D6EEB8}" type="presOf" srcId="{9C901072-AED6-4AA8-9F1E-4AFC22C5C7F2}" destId="{AC457A43-D6CF-4CAD-B542-00B71F5D617B}" srcOrd="0" destOrd="0" presId="urn:microsoft.com/office/officeart/2005/8/layout/radial6"/>
    <dgm:cxn modelId="{60AFF3A5-AF5A-47DD-ADE5-0A28754B0132}" type="presOf" srcId="{6B2A368A-F0E0-4CBC-805A-15CC6A3B6303}" destId="{6CBAFF84-1F1A-4B9C-935C-164686A212C5}" srcOrd="0" destOrd="0" presId="urn:microsoft.com/office/officeart/2005/8/layout/radial6"/>
    <dgm:cxn modelId="{88253A32-740E-49C7-AB90-979BFD30D3F9}" type="presParOf" srcId="{DED9D9B8-4F6B-4835-A2C8-F67EADD7D76F}" destId="{AC457A43-D6CF-4CAD-B542-00B71F5D617B}" srcOrd="0" destOrd="0" presId="urn:microsoft.com/office/officeart/2005/8/layout/radial6"/>
    <dgm:cxn modelId="{E5AB6034-C8B3-484B-B0CF-D016492773E5}" type="presParOf" srcId="{DED9D9B8-4F6B-4835-A2C8-F67EADD7D76F}" destId="{466DEBEA-17B8-4837-9849-52CFB67A0C54}" srcOrd="1" destOrd="0" presId="urn:microsoft.com/office/officeart/2005/8/layout/radial6"/>
    <dgm:cxn modelId="{7F092774-F28A-4391-96F2-B5563F0F003E}" type="presParOf" srcId="{DED9D9B8-4F6B-4835-A2C8-F67EADD7D76F}" destId="{7D53A269-64B0-4570-A9F8-FA29AFFA321F}" srcOrd="2" destOrd="0" presId="urn:microsoft.com/office/officeart/2005/8/layout/radial6"/>
    <dgm:cxn modelId="{03288ED3-D400-49F2-804C-AEEDE3A7E14C}" type="presParOf" srcId="{DED9D9B8-4F6B-4835-A2C8-F67EADD7D76F}" destId="{6CBAFF84-1F1A-4B9C-935C-164686A212C5}" srcOrd="3" destOrd="0" presId="urn:microsoft.com/office/officeart/2005/8/layout/radial6"/>
    <dgm:cxn modelId="{0D29985A-83DB-44B4-9C28-9E19756111E4}" type="presParOf" srcId="{DED9D9B8-4F6B-4835-A2C8-F67EADD7D76F}" destId="{3303CDA1-F72A-4A29-9215-62ED91B69536}" srcOrd="4" destOrd="0" presId="urn:microsoft.com/office/officeart/2005/8/layout/radial6"/>
    <dgm:cxn modelId="{DB293085-E13B-4F1D-90AC-C4DB079585B2}" type="presParOf" srcId="{DED9D9B8-4F6B-4835-A2C8-F67EADD7D76F}" destId="{0FEDE746-2190-4C64-B3FE-E4AFE7B6BC65}" srcOrd="5" destOrd="0" presId="urn:microsoft.com/office/officeart/2005/8/layout/radial6"/>
    <dgm:cxn modelId="{02BA2179-066F-4C48-B652-736A7535CB76}" type="presParOf" srcId="{DED9D9B8-4F6B-4835-A2C8-F67EADD7D76F}" destId="{362E57F7-2F46-40B0-863B-078360CA0FEC}" srcOrd="6" destOrd="0" presId="urn:microsoft.com/office/officeart/2005/8/layout/radial6"/>
    <dgm:cxn modelId="{29BA9627-A900-4062-B9E4-D19AE9338840}" type="presParOf" srcId="{DED9D9B8-4F6B-4835-A2C8-F67EADD7D76F}" destId="{86C85E94-EDA5-42BF-9701-7C7AAD3502A6}" srcOrd="7" destOrd="0" presId="urn:microsoft.com/office/officeart/2005/8/layout/radial6"/>
    <dgm:cxn modelId="{73B079C0-042C-4188-8A40-A6D35965AE93}" type="presParOf" srcId="{DED9D9B8-4F6B-4835-A2C8-F67EADD7D76F}" destId="{075A7D49-726C-4956-ADEF-1E17FE464DA8}" srcOrd="8" destOrd="0" presId="urn:microsoft.com/office/officeart/2005/8/layout/radial6"/>
    <dgm:cxn modelId="{636ED05B-7243-45A5-8BA0-DF610C5770E3}" type="presParOf" srcId="{DED9D9B8-4F6B-4835-A2C8-F67EADD7D76F}" destId="{091B94B4-A379-4812-A687-AF98DEA56CE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372A53-944B-460F-9DD0-C7C82E0F68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67C244F-D601-4891-A276-2D70D4457745}">
      <dgm:prSet phldrT="[Текст]"/>
      <dgm:spPr/>
      <dgm:t>
        <a:bodyPr/>
        <a:lstStyle/>
        <a:p>
          <a:r>
            <a:rPr lang="ru-RU" dirty="0" smtClean="0"/>
            <a:t>Вход</a:t>
          </a:r>
          <a:endParaRPr lang="ru-RU" dirty="0"/>
        </a:p>
      </dgm:t>
    </dgm:pt>
    <dgm:pt modelId="{0A865246-9DCA-4848-AF68-87D0A8E39F60}" type="parTrans" cxnId="{3C41D1BD-DD1E-482A-8B4D-89B6A9689A56}">
      <dgm:prSet/>
      <dgm:spPr/>
      <dgm:t>
        <a:bodyPr/>
        <a:lstStyle/>
        <a:p>
          <a:endParaRPr lang="ru-RU"/>
        </a:p>
      </dgm:t>
    </dgm:pt>
    <dgm:pt modelId="{8EE3739B-1D0E-40F5-8342-2171093EC1CF}" type="sibTrans" cxnId="{3C41D1BD-DD1E-482A-8B4D-89B6A9689A56}">
      <dgm:prSet/>
      <dgm:spPr/>
      <dgm:t>
        <a:bodyPr/>
        <a:lstStyle/>
        <a:p>
          <a:endParaRPr lang="ru-RU"/>
        </a:p>
      </dgm:t>
    </dgm:pt>
    <dgm:pt modelId="{1CDBADBA-3AA4-4C9A-982F-47E91E09F26C}">
      <dgm:prSet phldrT="[Текст]"/>
      <dgm:spPr/>
      <dgm:t>
        <a:bodyPr/>
        <a:lstStyle/>
        <a:p>
          <a:r>
            <a:rPr lang="ru-RU" dirty="0" smtClean="0"/>
            <a:t>Касса</a:t>
          </a:r>
          <a:endParaRPr lang="ru-RU" dirty="0"/>
        </a:p>
      </dgm:t>
    </dgm:pt>
    <dgm:pt modelId="{C0A48E0D-630C-4BF7-A3FE-BF07D3DBC62F}" type="parTrans" cxnId="{4DB98EA7-1F82-4894-B322-FF7D481F3DC4}">
      <dgm:prSet/>
      <dgm:spPr/>
      <dgm:t>
        <a:bodyPr/>
        <a:lstStyle/>
        <a:p>
          <a:endParaRPr lang="ru-RU"/>
        </a:p>
      </dgm:t>
    </dgm:pt>
    <dgm:pt modelId="{706DCAF2-1ED8-47CA-A900-5E6077025EB9}" type="sibTrans" cxnId="{4DB98EA7-1F82-4894-B322-FF7D481F3DC4}">
      <dgm:prSet/>
      <dgm:spPr/>
      <dgm:t>
        <a:bodyPr/>
        <a:lstStyle/>
        <a:p>
          <a:endParaRPr lang="ru-RU"/>
        </a:p>
      </dgm:t>
    </dgm:pt>
    <dgm:pt modelId="{FC781A95-1048-4F5C-B852-136BEE48DBF7}">
      <dgm:prSet phldrT="[Текст]"/>
      <dgm:spPr/>
      <dgm:t>
        <a:bodyPr/>
        <a:lstStyle/>
        <a:p>
          <a:r>
            <a:rPr lang="ru-RU" dirty="0" smtClean="0"/>
            <a:t>Выход</a:t>
          </a:r>
          <a:endParaRPr lang="ru-RU" dirty="0"/>
        </a:p>
      </dgm:t>
    </dgm:pt>
    <dgm:pt modelId="{5C5A13FF-F013-4DCD-8409-8796720AAE31}" type="parTrans" cxnId="{ACAFFA5E-21B2-4909-A710-ADFC3CAF89C1}">
      <dgm:prSet/>
      <dgm:spPr/>
      <dgm:t>
        <a:bodyPr/>
        <a:lstStyle/>
        <a:p>
          <a:endParaRPr lang="ru-RU"/>
        </a:p>
      </dgm:t>
    </dgm:pt>
    <dgm:pt modelId="{CBDF51BF-4B89-4946-9E46-43A1C012E5FB}" type="sibTrans" cxnId="{ACAFFA5E-21B2-4909-A710-ADFC3CAF89C1}">
      <dgm:prSet/>
      <dgm:spPr/>
      <dgm:t>
        <a:bodyPr/>
        <a:lstStyle/>
        <a:p>
          <a:endParaRPr lang="ru-RU"/>
        </a:p>
      </dgm:t>
    </dgm:pt>
    <dgm:pt modelId="{0A9E876D-A3BE-4910-A778-9E1C178DF545}" type="pres">
      <dgm:prSet presAssocID="{72372A53-944B-460F-9DD0-C7C82E0F682C}" presName="CompostProcess" presStyleCnt="0">
        <dgm:presLayoutVars>
          <dgm:dir/>
          <dgm:resizeHandles val="exact"/>
        </dgm:presLayoutVars>
      </dgm:prSet>
      <dgm:spPr/>
    </dgm:pt>
    <dgm:pt modelId="{19B74C8D-5A68-4CA4-B912-39970FAD84CB}" type="pres">
      <dgm:prSet presAssocID="{72372A53-944B-460F-9DD0-C7C82E0F682C}" presName="arrow" presStyleLbl="bgShp" presStyleIdx="0" presStyleCnt="1"/>
      <dgm:spPr/>
    </dgm:pt>
    <dgm:pt modelId="{2895DE01-1BCA-41CA-80A0-3FCA403D2548}" type="pres">
      <dgm:prSet presAssocID="{72372A53-944B-460F-9DD0-C7C82E0F682C}" presName="linearProcess" presStyleCnt="0"/>
      <dgm:spPr/>
    </dgm:pt>
    <dgm:pt modelId="{04AD8263-71D7-4BEA-A55B-61D68EA09395}" type="pres">
      <dgm:prSet presAssocID="{D67C244F-D601-4891-A276-2D70D4457745}" presName="textNode" presStyleLbl="node1" presStyleIdx="0" presStyleCnt="3" custScaleX="5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2F536-1DA3-4BD8-A11E-44BC493C52A0}" type="pres">
      <dgm:prSet presAssocID="{8EE3739B-1D0E-40F5-8342-2171093EC1CF}" presName="sibTrans" presStyleCnt="0"/>
      <dgm:spPr/>
    </dgm:pt>
    <dgm:pt modelId="{08903FA0-B213-48E1-8D8D-2F8F64F9BDC0}" type="pres">
      <dgm:prSet presAssocID="{1CDBADBA-3AA4-4C9A-982F-47E91E09F26C}" presName="textNode" presStyleLbl="node1" presStyleIdx="1" presStyleCnt="3" custScaleX="5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EE5BE-E7EC-4850-BD51-40BB86D0E315}" type="pres">
      <dgm:prSet presAssocID="{706DCAF2-1ED8-47CA-A900-5E6077025EB9}" presName="sibTrans" presStyleCnt="0"/>
      <dgm:spPr/>
    </dgm:pt>
    <dgm:pt modelId="{EC343DC2-FEF0-42E9-8C0D-E9CF8FE8FEEB}" type="pres">
      <dgm:prSet presAssocID="{FC781A95-1048-4F5C-B852-136BEE48DBF7}" presName="textNode" presStyleLbl="node1" presStyleIdx="2" presStyleCnt="3" custScaleX="5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D16C91-2F9D-4CF8-A889-D6EB718629DE}" type="presOf" srcId="{FC781A95-1048-4F5C-B852-136BEE48DBF7}" destId="{EC343DC2-FEF0-42E9-8C0D-E9CF8FE8FEEB}" srcOrd="0" destOrd="0" presId="urn:microsoft.com/office/officeart/2005/8/layout/hProcess9"/>
    <dgm:cxn modelId="{ACAFFA5E-21B2-4909-A710-ADFC3CAF89C1}" srcId="{72372A53-944B-460F-9DD0-C7C82E0F682C}" destId="{FC781A95-1048-4F5C-B852-136BEE48DBF7}" srcOrd="2" destOrd="0" parTransId="{5C5A13FF-F013-4DCD-8409-8796720AAE31}" sibTransId="{CBDF51BF-4B89-4946-9E46-43A1C012E5FB}"/>
    <dgm:cxn modelId="{E4B400B5-CAD3-40A4-88C8-DCE034D66B2C}" type="presOf" srcId="{D67C244F-D601-4891-A276-2D70D4457745}" destId="{04AD8263-71D7-4BEA-A55B-61D68EA09395}" srcOrd="0" destOrd="0" presId="urn:microsoft.com/office/officeart/2005/8/layout/hProcess9"/>
    <dgm:cxn modelId="{49C18760-6B8C-4CA9-9DC2-87A308FEC03C}" type="presOf" srcId="{1CDBADBA-3AA4-4C9A-982F-47E91E09F26C}" destId="{08903FA0-B213-48E1-8D8D-2F8F64F9BDC0}" srcOrd="0" destOrd="0" presId="urn:microsoft.com/office/officeart/2005/8/layout/hProcess9"/>
    <dgm:cxn modelId="{4DB98EA7-1F82-4894-B322-FF7D481F3DC4}" srcId="{72372A53-944B-460F-9DD0-C7C82E0F682C}" destId="{1CDBADBA-3AA4-4C9A-982F-47E91E09F26C}" srcOrd="1" destOrd="0" parTransId="{C0A48E0D-630C-4BF7-A3FE-BF07D3DBC62F}" sibTransId="{706DCAF2-1ED8-47CA-A900-5E6077025EB9}"/>
    <dgm:cxn modelId="{3C41D1BD-DD1E-482A-8B4D-89B6A9689A56}" srcId="{72372A53-944B-460F-9DD0-C7C82E0F682C}" destId="{D67C244F-D601-4891-A276-2D70D4457745}" srcOrd="0" destOrd="0" parTransId="{0A865246-9DCA-4848-AF68-87D0A8E39F60}" sibTransId="{8EE3739B-1D0E-40F5-8342-2171093EC1CF}"/>
    <dgm:cxn modelId="{916B5649-9EAA-4064-BEEB-69E9E6BF847B}" type="presOf" srcId="{72372A53-944B-460F-9DD0-C7C82E0F682C}" destId="{0A9E876D-A3BE-4910-A778-9E1C178DF545}" srcOrd="0" destOrd="0" presId="urn:microsoft.com/office/officeart/2005/8/layout/hProcess9"/>
    <dgm:cxn modelId="{534485DD-15EF-42C6-AFB7-589A253D20C9}" type="presParOf" srcId="{0A9E876D-A3BE-4910-A778-9E1C178DF545}" destId="{19B74C8D-5A68-4CA4-B912-39970FAD84CB}" srcOrd="0" destOrd="0" presId="urn:microsoft.com/office/officeart/2005/8/layout/hProcess9"/>
    <dgm:cxn modelId="{E500FC90-FB4E-47D8-A536-9075F422C3F9}" type="presParOf" srcId="{0A9E876D-A3BE-4910-A778-9E1C178DF545}" destId="{2895DE01-1BCA-41CA-80A0-3FCA403D2548}" srcOrd="1" destOrd="0" presId="urn:microsoft.com/office/officeart/2005/8/layout/hProcess9"/>
    <dgm:cxn modelId="{32EE9783-5F99-4D15-9683-AFECB57E1FE8}" type="presParOf" srcId="{2895DE01-1BCA-41CA-80A0-3FCA403D2548}" destId="{04AD8263-71D7-4BEA-A55B-61D68EA09395}" srcOrd="0" destOrd="0" presId="urn:microsoft.com/office/officeart/2005/8/layout/hProcess9"/>
    <dgm:cxn modelId="{DF3AB9A1-4334-48DE-ADA9-96E74FA8B738}" type="presParOf" srcId="{2895DE01-1BCA-41CA-80A0-3FCA403D2548}" destId="{67C2F536-1DA3-4BD8-A11E-44BC493C52A0}" srcOrd="1" destOrd="0" presId="urn:microsoft.com/office/officeart/2005/8/layout/hProcess9"/>
    <dgm:cxn modelId="{C444C166-D14F-4B65-BCA5-303D24DA1B8C}" type="presParOf" srcId="{2895DE01-1BCA-41CA-80A0-3FCA403D2548}" destId="{08903FA0-B213-48E1-8D8D-2F8F64F9BDC0}" srcOrd="2" destOrd="0" presId="urn:microsoft.com/office/officeart/2005/8/layout/hProcess9"/>
    <dgm:cxn modelId="{9E5CE205-4201-48EC-BA1E-AD7780C3ECE4}" type="presParOf" srcId="{2895DE01-1BCA-41CA-80A0-3FCA403D2548}" destId="{D34EE5BE-E7EC-4850-BD51-40BB86D0E315}" srcOrd="3" destOrd="0" presId="urn:microsoft.com/office/officeart/2005/8/layout/hProcess9"/>
    <dgm:cxn modelId="{235F81A3-D41F-4FC4-930E-5EDE2477A066}" type="presParOf" srcId="{2895DE01-1BCA-41CA-80A0-3FCA403D2548}" destId="{EC343DC2-FEF0-42E9-8C0D-E9CF8FE8FEE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679B9-EB57-4096-B895-A53D9BF10A3D}">
      <dsp:nvSpPr>
        <dsp:cNvPr id="0" name=""/>
        <dsp:cNvSpPr/>
      </dsp:nvSpPr>
      <dsp:spPr>
        <a:xfrm>
          <a:off x="0" y="2033"/>
          <a:ext cx="8277101" cy="978296"/>
        </a:xfrm>
        <a:prstGeom prst="rect">
          <a:avLst/>
        </a:prstGeom>
        <a:solidFill>
          <a:srgbClr val="003F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620" tIns="134620" rIns="134620" bIns="13462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Arial" pitchFamily="34" charset="0"/>
              <a:cs typeface="Arial" pitchFamily="34" charset="0"/>
            </a:rPr>
            <a:t>Быстро</a:t>
          </a:r>
          <a:endParaRPr lang="ru-RU" sz="5300" kern="1200" dirty="0">
            <a:latin typeface="Arial" pitchFamily="34" charset="0"/>
            <a:cs typeface="Arial" pitchFamily="34" charset="0"/>
          </a:endParaRPr>
        </a:p>
      </dsp:txBody>
      <dsp:txXfrm>
        <a:off x="0" y="2033"/>
        <a:ext cx="8277101" cy="978296"/>
      </dsp:txXfrm>
    </dsp:sp>
    <dsp:sp modelId="{8FB66E92-730B-4F6D-960E-BA7AD7AFA9BE}">
      <dsp:nvSpPr>
        <dsp:cNvPr id="0" name=""/>
        <dsp:cNvSpPr/>
      </dsp:nvSpPr>
      <dsp:spPr>
        <a:xfrm>
          <a:off x="0" y="1029245"/>
          <a:ext cx="8277101" cy="978296"/>
        </a:xfrm>
        <a:prstGeom prst="rect">
          <a:avLst/>
        </a:prstGeom>
        <a:solidFill>
          <a:srgbClr val="003F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620" tIns="134620" rIns="134620" bIns="13462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Arial" pitchFamily="34" charset="0"/>
              <a:cs typeface="Arial" pitchFamily="34" charset="0"/>
            </a:rPr>
            <a:t>Удобно</a:t>
          </a:r>
          <a:endParaRPr lang="ru-RU" sz="5300" kern="1200" dirty="0">
            <a:latin typeface="Arial" pitchFamily="34" charset="0"/>
            <a:cs typeface="Arial" pitchFamily="34" charset="0"/>
          </a:endParaRPr>
        </a:p>
      </dsp:txBody>
      <dsp:txXfrm>
        <a:off x="0" y="1029245"/>
        <a:ext cx="8277101" cy="978296"/>
      </dsp:txXfrm>
    </dsp:sp>
    <dsp:sp modelId="{BD8C39A5-36CC-44E4-A85C-822F197226CE}">
      <dsp:nvSpPr>
        <dsp:cNvPr id="0" name=""/>
        <dsp:cNvSpPr/>
      </dsp:nvSpPr>
      <dsp:spPr>
        <a:xfrm>
          <a:off x="0" y="2056457"/>
          <a:ext cx="8277101" cy="978296"/>
        </a:xfrm>
        <a:prstGeom prst="rect">
          <a:avLst/>
        </a:prstGeom>
        <a:solidFill>
          <a:srgbClr val="003F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620" tIns="134620" rIns="134620" bIns="13462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Arial" pitchFamily="34" charset="0"/>
              <a:cs typeface="Arial" pitchFamily="34" charset="0"/>
            </a:rPr>
            <a:t>Безопасно</a:t>
          </a:r>
          <a:endParaRPr lang="ru-RU" sz="5300" kern="1200" dirty="0">
            <a:latin typeface="Arial" pitchFamily="34" charset="0"/>
            <a:cs typeface="Arial" pitchFamily="34" charset="0"/>
          </a:endParaRPr>
        </a:p>
      </dsp:txBody>
      <dsp:txXfrm>
        <a:off x="0" y="2056457"/>
        <a:ext cx="8277101" cy="978296"/>
      </dsp:txXfrm>
    </dsp:sp>
    <dsp:sp modelId="{7E6365B4-E618-464B-B7E6-9C48DB14A364}">
      <dsp:nvSpPr>
        <dsp:cNvPr id="0" name=""/>
        <dsp:cNvSpPr/>
      </dsp:nvSpPr>
      <dsp:spPr>
        <a:xfrm>
          <a:off x="0" y="3083669"/>
          <a:ext cx="8277101" cy="978296"/>
        </a:xfrm>
        <a:prstGeom prst="rect">
          <a:avLst/>
        </a:prstGeom>
        <a:solidFill>
          <a:srgbClr val="003F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620" tIns="134620" rIns="134620" bIns="13462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Arial" pitchFamily="34" charset="0"/>
              <a:cs typeface="Arial" pitchFamily="34" charset="0"/>
            </a:rPr>
            <a:t>Прозрачно</a:t>
          </a:r>
          <a:endParaRPr lang="ru-RU" sz="5300" kern="1200" dirty="0">
            <a:latin typeface="Arial" pitchFamily="34" charset="0"/>
            <a:cs typeface="Arial" pitchFamily="34" charset="0"/>
          </a:endParaRPr>
        </a:p>
      </dsp:txBody>
      <dsp:txXfrm>
        <a:off x="0" y="3083669"/>
        <a:ext cx="8277101" cy="978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B94B4-A379-4812-A687-AF98DEA56CE6}">
      <dsp:nvSpPr>
        <dsp:cNvPr id="0" name=""/>
        <dsp:cNvSpPr/>
      </dsp:nvSpPr>
      <dsp:spPr>
        <a:xfrm>
          <a:off x="2558570" y="674077"/>
          <a:ext cx="3240314" cy="3240314"/>
        </a:xfrm>
        <a:prstGeom prst="blockArc">
          <a:avLst>
            <a:gd name="adj1" fmla="val 9362984"/>
            <a:gd name="adj2" fmla="val 16293312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E57F7-2F46-40B0-863B-078360CA0FEC}">
      <dsp:nvSpPr>
        <dsp:cNvPr id="0" name=""/>
        <dsp:cNvSpPr/>
      </dsp:nvSpPr>
      <dsp:spPr>
        <a:xfrm>
          <a:off x="2607480" y="798005"/>
          <a:ext cx="3240314" cy="3240314"/>
        </a:xfrm>
        <a:prstGeom prst="blockArc">
          <a:avLst>
            <a:gd name="adj1" fmla="val 1147467"/>
            <a:gd name="adj2" fmla="val 96524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AFF84-1F1A-4B9C-935C-164686A212C5}">
      <dsp:nvSpPr>
        <dsp:cNvPr id="0" name=""/>
        <dsp:cNvSpPr/>
      </dsp:nvSpPr>
      <dsp:spPr>
        <a:xfrm>
          <a:off x="2656555" y="673703"/>
          <a:ext cx="3240314" cy="3240314"/>
        </a:xfrm>
        <a:prstGeom prst="blockArc">
          <a:avLst>
            <a:gd name="adj1" fmla="val 16080424"/>
            <a:gd name="adj2" fmla="val 1437854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57A43-D6CF-4CAD-B542-00B71F5D617B}">
      <dsp:nvSpPr>
        <dsp:cNvPr id="0" name=""/>
        <dsp:cNvSpPr/>
      </dsp:nvSpPr>
      <dsp:spPr>
        <a:xfrm>
          <a:off x="3475463" y="1358697"/>
          <a:ext cx="1492429" cy="1492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RFID</a:t>
          </a:r>
          <a:endParaRPr lang="ru-RU" sz="4000" kern="1200" dirty="0"/>
        </a:p>
      </dsp:txBody>
      <dsp:txXfrm>
        <a:off x="3694024" y="1577258"/>
        <a:ext cx="1055307" cy="1055307"/>
      </dsp:txXfrm>
    </dsp:sp>
    <dsp:sp modelId="{466DEBEA-17B8-4837-9849-52CFB67A0C54}">
      <dsp:nvSpPr>
        <dsp:cNvPr id="0" name=""/>
        <dsp:cNvSpPr/>
      </dsp:nvSpPr>
      <dsp:spPr>
        <a:xfrm>
          <a:off x="3218211" y="189919"/>
          <a:ext cx="2006932" cy="104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Склад</a:t>
          </a:r>
          <a:endParaRPr lang="ru-RU" sz="2400" kern="1200" dirty="0"/>
        </a:p>
      </dsp:txBody>
      <dsp:txXfrm>
        <a:off x="3512119" y="342912"/>
        <a:ext cx="1419116" cy="738714"/>
      </dsp:txXfrm>
    </dsp:sp>
    <dsp:sp modelId="{3303CDA1-F72A-4A29-9215-62ED91B69536}">
      <dsp:nvSpPr>
        <dsp:cNvPr id="0" name=""/>
        <dsp:cNvSpPr/>
      </dsp:nvSpPr>
      <dsp:spPr>
        <a:xfrm>
          <a:off x="4719378" y="2414288"/>
          <a:ext cx="2006932" cy="104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Кассы</a:t>
          </a:r>
          <a:endParaRPr lang="ru-RU" sz="2400" kern="1200" dirty="0"/>
        </a:p>
      </dsp:txBody>
      <dsp:txXfrm>
        <a:off x="5013286" y="2567281"/>
        <a:ext cx="1419116" cy="738714"/>
      </dsp:txXfrm>
    </dsp:sp>
    <dsp:sp modelId="{86C85E94-EDA5-42BF-9701-7C7AAD3502A6}">
      <dsp:nvSpPr>
        <dsp:cNvPr id="0" name=""/>
        <dsp:cNvSpPr/>
      </dsp:nvSpPr>
      <dsp:spPr>
        <a:xfrm>
          <a:off x="1728973" y="2414310"/>
          <a:ext cx="2006932" cy="104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Контроль</a:t>
          </a:r>
          <a:endParaRPr lang="ru-RU" sz="2400" kern="1200" dirty="0"/>
        </a:p>
      </dsp:txBody>
      <dsp:txXfrm>
        <a:off x="2022881" y="2567303"/>
        <a:ext cx="1419116" cy="738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74C8D-5A68-4CA4-B912-39970FAD84CB}">
      <dsp:nvSpPr>
        <dsp:cNvPr id="0" name=""/>
        <dsp:cNvSpPr/>
      </dsp:nvSpPr>
      <dsp:spPr>
        <a:xfrm>
          <a:off x="685799" y="0"/>
          <a:ext cx="7772400" cy="9391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D8263-71D7-4BEA-A55B-61D68EA09395}">
      <dsp:nvSpPr>
        <dsp:cNvPr id="0" name=""/>
        <dsp:cNvSpPr/>
      </dsp:nvSpPr>
      <dsp:spPr>
        <a:xfrm>
          <a:off x="1828781" y="281731"/>
          <a:ext cx="1524012" cy="37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Вход</a:t>
          </a:r>
          <a:endParaRPr lang="ru-RU" sz="1500" kern="1200" dirty="0"/>
        </a:p>
      </dsp:txBody>
      <dsp:txXfrm>
        <a:off x="1847118" y="300068"/>
        <a:ext cx="1487338" cy="338967"/>
      </dsp:txXfrm>
    </dsp:sp>
    <dsp:sp modelId="{08903FA0-B213-48E1-8D8D-2F8F64F9BDC0}">
      <dsp:nvSpPr>
        <dsp:cNvPr id="0" name=""/>
        <dsp:cNvSpPr/>
      </dsp:nvSpPr>
      <dsp:spPr>
        <a:xfrm>
          <a:off x="3809993" y="281731"/>
          <a:ext cx="1524012" cy="37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Касса</a:t>
          </a:r>
          <a:endParaRPr lang="ru-RU" sz="1500" kern="1200" dirty="0"/>
        </a:p>
      </dsp:txBody>
      <dsp:txXfrm>
        <a:off x="3828330" y="300068"/>
        <a:ext cx="1487338" cy="338967"/>
      </dsp:txXfrm>
    </dsp:sp>
    <dsp:sp modelId="{EC343DC2-FEF0-42E9-8C0D-E9CF8FE8FEEB}">
      <dsp:nvSpPr>
        <dsp:cNvPr id="0" name=""/>
        <dsp:cNvSpPr/>
      </dsp:nvSpPr>
      <dsp:spPr>
        <a:xfrm>
          <a:off x="5791206" y="281731"/>
          <a:ext cx="1524012" cy="37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Выход</a:t>
          </a:r>
          <a:endParaRPr lang="ru-RU" sz="1500" kern="1200" dirty="0"/>
        </a:p>
      </dsp:txBody>
      <dsp:txXfrm>
        <a:off x="5809543" y="300068"/>
        <a:ext cx="1487338" cy="338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5C9CAA04-93B0-42CA-96D3-FFE4F1FE6CD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5C14CF1-992D-40CB-A6E8-D9E36850F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5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4AC7B-4F33-4BE6-99BC-65E9A8D83729}" type="slidenum">
              <a:rPr lang="ru-RU" smtClean="0">
                <a:ea typeface="MS PGothic" pitchFamily="34" charset="-128"/>
              </a:rPr>
              <a:pPr/>
              <a:t>1</a:t>
            </a:fld>
            <a:endParaRPr lang="ru-RU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1580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скорость работы, время отклика системы,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результативность/эффективность,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пропускная способность, включая общее и допустимое количество одновременно работающих пользователей, количество пользовательских запросов, число обращений системы к БД и объем запрашиваемых/передаваемых данных в единицу времени,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время, необходимое на восстановление – скорость восстановления (необходимо отличать эту характеристику P/производительности от характеристик R/надежности «возможность восстановления» и «время доступности»),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время, необходимое для запуска и завершения работы – скорость запуска и завершения,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dirty="0" smtClean="0"/>
              <a:t>потребление ресурсов.</a:t>
            </a:r>
          </a:p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15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41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тестирования,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расширения – наращивания дополнительного функционала системы,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масштабирования – тиражирования, например, в филиалах/подразделениях организации,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адаптации/приспособления к использованию в заданной среде, в </a:t>
            </a:r>
            <a:r>
              <a:rPr lang="ru-RU" dirty="0" err="1" smtClean="0"/>
              <a:t>т.ч</a:t>
            </a:r>
            <a:r>
              <a:rPr lang="ru-RU" dirty="0" smtClean="0"/>
              <a:t>. путем предварительной настройки,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конфигурирования – оперативной, регулярной настройки, переопределения параметров,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совместимости,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сопровождения, поддержки работоспособности: исправление ошибок, обновление данных, частота архивации и резервного копирования,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сервисного обслуживания и ремонта, их удобство,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установки,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локализации (например, «Продукт будет поддерживать несколько естественных языков»),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портативность,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соответствие международным стандартам.</a:t>
            </a:r>
          </a:p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16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20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ru-RU" dirty="0" smtClean="0"/>
              <a:t>Ограничения проектирования:</a:t>
            </a:r>
            <a:endParaRPr lang="ru-RU" sz="1600" dirty="0" smtClean="0"/>
          </a:p>
          <a:p>
            <a:pPr lvl="1"/>
            <a:r>
              <a:rPr lang="ru-RU" dirty="0" smtClean="0"/>
              <a:t>ограничения на технологии (например, «Хранение необходимо реализовать с помощью реляционной БД»),</a:t>
            </a:r>
            <a:endParaRPr lang="ru-RU" sz="1600" dirty="0" smtClean="0"/>
          </a:p>
          <a:p>
            <a:pPr lvl="1"/>
            <a:r>
              <a:rPr lang="ru-RU" dirty="0" smtClean="0"/>
              <a:t>процесс («RUP»),</a:t>
            </a:r>
            <a:endParaRPr lang="ru-RU" sz="1600" dirty="0" smtClean="0"/>
          </a:p>
          <a:p>
            <a:pPr lvl="1"/>
            <a:r>
              <a:rPr lang="ru-RU" dirty="0" smtClean="0"/>
              <a:t>средства разработки («диаграммы должны создаваться в MS </a:t>
            </a:r>
            <a:r>
              <a:rPr lang="ru-RU" dirty="0" err="1" smtClean="0"/>
              <a:t>Visio</a:t>
            </a:r>
            <a:r>
              <a:rPr lang="ru-RU" dirty="0" smtClean="0"/>
              <a:t>, документация – в MS </a:t>
            </a:r>
            <a:r>
              <a:rPr lang="ru-RU" dirty="0" err="1" smtClean="0"/>
              <a:t>Word</a:t>
            </a:r>
            <a:r>
              <a:rPr lang="ru-RU" dirty="0" smtClean="0"/>
              <a:t>»),</a:t>
            </a:r>
            <a:endParaRPr lang="ru-RU" sz="1600" dirty="0" smtClean="0"/>
          </a:p>
          <a:p>
            <a:pPr lvl="1"/>
            <a:r>
              <a:rPr lang="ru-RU" dirty="0" smtClean="0"/>
              <a:t>прочие.</a:t>
            </a:r>
            <a:endParaRPr lang="ru-RU" sz="1600" dirty="0" smtClean="0"/>
          </a:p>
          <a:p>
            <a:pPr lvl="0"/>
            <a:r>
              <a:rPr lang="ru-RU" dirty="0" smtClean="0"/>
              <a:t>Ограничения реализации, разработки, построение, написания программного кода:</a:t>
            </a:r>
            <a:endParaRPr lang="ru-RU" sz="1600" dirty="0" smtClean="0"/>
          </a:p>
          <a:p>
            <a:pPr lvl="1"/>
            <a:r>
              <a:rPr lang="ru-RU" dirty="0" smtClean="0"/>
              <a:t>стандарты разработки,</a:t>
            </a:r>
            <a:endParaRPr lang="ru-RU" sz="1600" dirty="0" smtClean="0"/>
          </a:p>
          <a:p>
            <a:pPr lvl="1"/>
            <a:r>
              <a:rPr lang="ru-RU" dirty="0" smtClean="0"/>
              <a:t>стандарты качества ПО, в </a:t>
            </a:r>
            <a:r>
              <a:rPr lang="ru-RU" dirty="0" err="1" smtClean="0"/>
              <a:t>т.ч</a:t>
            </a:r>
            <a:r>
              <a:rPr lang="ru-RU" dirty="0" smtClean="0"/>
              <a:t>. кода,</a:t>
            </a:r>
            <a:endParaRPr lang="ru-RU" sz="1600" dirty="0" smtClean="0"/>
          </a:p>
          <a:p>
            <a:pPr lvl="1"/>
            <a:r>
              <a:rPr lang="ru-RU" dirty="0" smtClean="0"/>
              <a:t>языки программирования (например, «Вся бизнес-логика должна быть реализована на языке 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Basic</a:t>
            </a:r>
            <a:r>
              <a:rPr lang="ru-RU" dirty="0" smtClean="0"/>
              <a:t>»),</a:t>
            </a:r>
            <a:endParaRPr lang="ru-RU" sz="1600" dirty="0" smtClean="0"/>
          </a:p>
          <a:p>
            <a:pPr lvl="1"/>
            <a:r>
              <a:rPr lang="ru-RU" dirty="0" smtClean="0"/>
              <a:t>средства разработки («В качестве СУБД должна быть использована </a:t>
            </a:r>
            <a:r>
              <a:rPr lang="ru-RU" dirty="0" err="1" smtClean="0"/>
              <a:t>Oracle</a:t>
            </a:r>
            <a:r>
              <a:rPr lang="ru-RU" dirty="0" smtClean="0"/>
              <a:t> 10g»),</a:t>
            </a:r>
            <a:endParaRPr lang="ru-RU" sz="1600" dirty="0" smtClean="0"/>
          </a:p>
          <a:p>
            <a:pPr lvl="1"/>
            <a:r>
              <a:rPr lang="ru-RU" dirty="0" smtClean="0"/>
              <a:t>ресурсные ограничения,</a:t>
            </a:r>
            <a:endParaRPr lang="ru-RU" sz="1600" dirty="0" smtClean="0"/>
          </a:p>
          <a:p>
            <a:pPr lvl="1"/>
            <a:r>
              <a:rPr lang="ru-RU" dirty="0" smtClean="0"/>
              <a:t>лицензионные ограничения,</a:t>
            </a:r>
            <a:endParaRPr lang="ru-RU" sz="1600" dirty="0" smtClean="0"/>
          </a:p>
          <a:p>
            <a:pPr lvl="1"/>
            <a:r>
              <a:rPr lang="ru-RU" dirty="0" smtClean="0"/>
              <a:t>ограничения на техническое (аппаратное) обеспечение,</a:t>
            </a:r>
            <a:endParaRPr lang="ru-RU" sz="1600" dirty="0" smtClean="0"/>
          </a:p>
          <a:p>
            <a:pPr lvl="1"/>
            <a:r>
              <a:rPr lang="ru-RU" dirty="0" smtClean="0"/>
              <a:t>прочие.</a:t>
            </a:r>
            <a:endParaRPr lang="ru-RU" sz="1600" dirty="0" smtClean="0"/>
          </a:p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17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46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200" dirty="0" smtClean="0">
                <a:latin typeface="Myriad Pro"/>
              </a:rPr>
              <a:t>Основой решения является применение </a:t>
            </a:r>
            <a:r>
              <a:rPr lang="en-US" sz="1200" dirty="0" smtClean="0">
                <a:latin typeface="Myriad Pro"/>
              </a:rPr>
              <a:t>RFID </a:t>
            </a:r>
            <a:r>
              <a:rPr lang="ru-RU" sz="1200" dirty="0" smtClean="0">
                <a:latin typeface="Myriad Pro"/>
              </a:rPr>
              <a:t>меток, обладающих следующими достоинствами:</a:t>
            </a:r>
          </a:p>
          <a:p>
            <a:pPr eaLnBrk="1" hangingPunct="1"/>
            <a:endParaRPr lang="en-US" sz="1200" dirty="0" smtClean="0">
              <a:latin typeface="Myriad Pro"/>
            </a:endParaRPr>
          </a:p>
          <a:p>
            <a:pPr marL="742950" indent="-742950" eaLnBrk="1" hangingPunct="1">
              <a:buAutoNum type="arabicPeriod"/>
            </a:pPr>
            <a:endParaRPr lang="ru-RU" sz="1400" dirty="0" smtClean="0">
              <a:latin typeface="Myriad Pro"/>
            </a:endParaRPr>
          </a:p>
          <a:p>
            <a:pPr marL="742950" indent="-742950" eaLnBrk="1" hangingPunct="1">
              <a:buAutoNum type="arabicPeriod"/>
            </a:pPr>
            <a:endParaRPr lang="ru-RU" sz="1800" dirty="0" smtClean="0">
              <a:latin typeface="Myriad Pro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68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4AC7B-4F33-4BE6-99BC-65E9A8D83729}" type="slidenum">
              <a:rPr lang="ru-RU" smtClean="0">
                <a:ea typeface="MS PGothic" pitchFamily="34" charset="-128"/>
              </a:rPr>
              <a:pPr/>
              <a:t>24</a:t>
            </a:fld>
            <a:endParaRPr lang="ru-RU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1580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00200" lvl="3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Более равномерное распределение покупателей по кассам (индикаторы)</a:t>
            </a:r>
          </a:p>
          <a:p>
            <a:pPr marL="1600200" lvl="3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Сохранение времени покупателей, путем предоставления им всю необходимую информацию о кассе и возможность самостоятельно выбрать ответы на «часто задаваемые» вопросы. (электронный экран)</a:t>
            </a:r>
          </a:p>
          <a:p>
            <a:pPr marL="1600200" lvl="3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Ускорим процесс обработки товара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RFID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- системы)</a:t>
            </a:r>
          </a:p>
          <a:p>
            <a:pPr marL="1600200" lvl="3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Понизим уровень краж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EAS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- системы)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30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28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7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 После оплаты товара покупатель не всегда забирает чек. В этом случае кассир производит операцию отмены чека и забирает деньги себе.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 При покупке большого количества товара кассир пробивает один и тот же продукт дважды. Затем пробивает чек на отмену дважды пробитых позиций и забирает деньги себе.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 При сговоре с покупателем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кас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-сир просто не пробивает часть позиций.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 Кассир приклеивает в укромном месте (например, на ремешке часов) штрих-коды от дешевого товара. Когда сообщник покупает дорогой товар, кассир считывает сканером "свой" штрих-код.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 Если сканер не считывает штрих-код товара, кассир набирает код вручную, нередко - код более дорогого товара.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C14CF1-992D-40CB-A6E8-D9E36850F47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4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10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7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не менее 50% касс (кроме «экспресс-касс») специальными лентами со считывающими устройствами, а товары – специальными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RFID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-метками, позволяющими считать информацию о их стоимости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возможность платить через наличные деньги, банковские карты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Visa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Master Card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NFC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онлайн-кошельки, считывание дисконтных карт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Внедрить на все кассы и на выход специальные устройства, позволяющие отслеживать есть ли у клиента неоплаченный товар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Отслеживать действия клиентов и кассиров посредством видеонаблюдения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11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30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12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Убрать ошибки!</a:t>
            </a:r>
          </a:p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13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6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1C8F61-90D3-4866-BABB-58AD7CDE057C}" type="slidenum">
              <a:rPr lang="ru-RU" smtClean="0">
                <a:cs typeface="Arial" pitchFamily="34" charset="0"/>
              </a:rPr>
              <a:pPr eaLnBrk="1" hangingPunct="1"/>
              <a:t>14</a:t>
            </a:fld>
            <a:endParaRPr 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5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AEFA-6A70-4F29-A409-8E1E2AEDE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3E2C-E54D-4C29-81A0-858D0EA5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40F1-1CF9-41C0-BC9C-CB2228C4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E220-3BFD-45CC-9956-43D0C6274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Conten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>
            <a:spLocks/>
          </p:cNvSpPr>
          <p:nvPr userDrawn="1"/>
        </p:nvSpPr>
        <p:spPr bwMode="auto">
          <a:xfrm>
            <a:off x="-55811" y="638300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1200" b="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Высшая школа экономики, </a:t>
            </a:r>
            <a:r>
              <a:rPr lang="ru-RU" sz="1200" b="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Пермь, </a:t>
            </a:r>
            <a:r>
              <a:rPr lang="ru-RU" sz="1200" b="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2013</a:t>
            </a:r>
            <a:endParaRPr kumimoji="1" lang="ru-RU" sz="1200" b="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 userDrawn="1"/>
        </p:nvSpPr>
        <p:spPr bwMode="auto">
          <a:xfrm>
            <a:off x="8061908" y="6444581"/>
            <a:ext cx="1003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C1F36015-05FD-453D-88FC-C42D1AF8E760}" type="slidenum">
              <a:rPr lang="en-US" sz="2000">
                <a:solidFill>
                  <a:srgbClr val="003F8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 algn="r">
                <a:defRPr/>
              </a:pPr>
              <a:t>‹#›</a:t>
            </a:fld>
            <a:endParaRPr lang="en-US" sz="2000" dirty="0">
              <a:solidFill>
                <a:srgbClr val="003F8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775" y="233081"/>
            <a:ext cx="7673789" cy="842683"/>
          </a:xfrm>
        </p:spPr>
        <p:txBody>
          <a:bodyPr/>
          <a:lstStyle>
            <a:lvl1pPr algn="l">
              <a:defRPr sz="44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9FE12-C37D-4BF2-948E-74F43A8CC910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1649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C06D-2934-4B52-9501-5AFB5C7215E0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741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F066-DD8B-4DAD-9191-10C1140A83D8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45890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269E-13F3-4548-B661-A294788A5C2B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9309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40A5-17C6-4BF5-AF36-812348DE520D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7819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D815-9DD9-4D60-875F-05D2AC17B9CE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96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9485-0BF8-4095-89D0-B3E98A37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127A-A6CD-49D2-AC5E-3E86880B44AD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5958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084E-C286-4317-886D-A8CCF98E1B5E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4412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99343-22CA-47A0-8CE7-E453CDAEAF90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8888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9B63-E44B-4C15-B66F-F827B8056689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7436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3F161-F93F-49A5-8BDF-F4273C32058C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43608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Conten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>
            <a:spLocks/>
          </p:cNvSpPr>
          <p:nvPr userDrawn="1"/>
        </p:nvSpPr>
        <p:spPr bwMode="auto">
          <a:xfrm>
            <a:off x="-55811" y="638300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1200" b="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Высшая школа экономики, </a:t>
            </a:r>
            <a:r>
              <a:rPr lang="ru-RU" sz="1200" b="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Пермь, </a:t>
            </a:r>
            <a:r>
              <a:rPr lang="ru-RU" sz="1200" b="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2013</a:t>
            </a:r>
            <a:endParaRPr kumimoji="1" lang="ru-RU" sz="1200" b="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 userDrawn="1"/>
        </p:nvSpPr>
        <p:spPr bwMode="auto">
          <a:xfrm>
            <a:off x="8061908" y="6444581"/>
            <a:ext cx="1003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C1F36015-05FD-453D-88FC-C42D1AF8E760}" type="slidenum">
              <a:rPr lang="en-US" sz="2000">
                <a:solidFill>
                  <a:srgbClr val="003F8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 algn="r">
                <a:defRPr/>
              </a:pPr>
              <a:t>‹#›</a:t>
            </a:fld>
            <a:endParaRPr lang="en-US" sz="2000" dirty="0">
              <a:solidFill>
                <a:srgbClr val="003F8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775" y="233081"/>
            <a:ext cx="7673789" cy="842683"/>
          </a:xfrm>
        </p:spPr>
        <p:txBody>
          <a:bodyPr/>
          <a:lstStyle>
            <a:lvl1pPr algn="l">
              <a:defRPr sz="4400" b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2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7EDC-4BA2-4E8A-BE8F-5834F0907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EEAA-BFDE-4CFE-8DAD-8EE210067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2D4F-C41F-4803-8757-21955D9CD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6FFD-FA90-43FA-B7FC-3FB2C467F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7140-8799-4607-B1E8-05201388A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67D2-0792-4A88-BA0C-112093B1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F2F4-6B2F-48AB-B618-A935F1677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1D3B9B1-2052-461E-AFF0-7F409E744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6CE41F0-BC6B-480C-AC68-8AA9147C4CAA}" type="datetime1">
              <a:rPr lang="en-US" smtClean="0"/>
              <a:pPr>
                <a:defRPr/>
              </a:pPr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 spd="slow">
    <p:wip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2013</a:t>
            </a:r>
          </a:p>
          <a:p>
            <a:pPr algn="ctr">
              <a:spcBef>
                <a:spcPct val="20000"/>
              </a:spcBef>
            </a:pPr>
            <a:r>
              <a:rPr lang="en-US" sz="800">
                <a:solidFill>
                  <a:schemeClr val="bg1"/>
                </a:solidFill>
              </a:rPr>
              <a:t>www.hse.ru</a:t>
            </a:r>
            <a:r>
              <a:rPr lang="ru-RU" sz="800">
                <a:solidFill>
                  <a:schemeClr val="bg1"/>
                </a:solidFill>
              </a:rPr>
              <a:t> </a:t>
            </a:r>
            <a:endParaRPr kumimoji="1" lang="ru-RU" sz="8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05" y="1786050"/>
            <a:ext cx="8775865" cy="2280210"/>
          </a:xfrm>
        </p:spPr>
        <p:txBody>
          <a:bodyPr>
            <a:normAutofit/>
          </a:bodyPr>
          <a:lstStyle/>
          <a:p>
            <a:r>
              <a:rPr kumimoji="1"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Постановка </a:t>
            </a:r>
            <a:r>
              <a:rPr kumimoji="1"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задачи на разработку проектного решения по внедрению новых </a:t>
            </a:r>
            <a:r>
              <a:rPr kumimoji="1"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1363" y="3880418"/>
            <a:ext cx="5821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Кассовые операции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84067" y="5050835"/>
            <a:ext cx="8775865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Зорин В., Воробьев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А., Воробьева Ю.,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Сафина Д.,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Узунова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Е.,  Агалакова Е., Лысова И.,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Брезгина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Э.,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Вотинцева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В., </a:t>
            </a:r>
          </a:p>
          <a:p>
            <a:pPr algn="ctr" eaLnBrk="1" hangingPunct="1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Сысоева Е., Ерохина Д,. Жигалова М., Морозова С.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300913" y="2255838"/>
            <a:ext cx="728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728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699" y="267011"/>
            <a:ext cx="5610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tabLst>
                <a:tab pos="3857625" algn="l"/>
              </a:tabLst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FURPS+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-646881" y="3458642"/>
            <a:ext cx="8229600" cy="12241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normAutofit/>
          </a:bodyPr>
          <a:lstStyle>
            <a:defPPr>
              <a:defRPr lang="en-US"/>
            </a:defPPr>
            <a:lvl1pPr marL="365760" indent="-256032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>
                <a:latin typeface="+mn-lt"/>
                <a:ea typeface="+mn-ea"/>
                <a:cs typeface="+mn-cs"/>
              </a:defRPr>
            </a:lvl1pPr>
            <a:lvl2pPr marL="658368" lvl="1" indent="-246888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ru-RU" dirty="0"/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669" y="1508919"/>
            <a:ext cx="4022725" cy="63023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F</a:t>
            </a:r>
            <a:r>
              <a:rPr lang="en-US" sz="2800" dirty="0" smtClean="0"/>
              <a:t>unctionality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669" y="2255838"/>
            <a:ext cx="4022725" cy="63023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U</a:t>
            </a:r>
            <a:r>
              <a:rPr lang="en-US" sz="2800" dirty="0" smtClean="0"/>
              <a:t>sability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1669" y="3020219"/>
            <a:ext cx="4022725" cy="63023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R</a:t>
            </a:r>
            <a:r>
              <a:rPr lang="en-US" sz="2800" dirty="0" smtClean="0"/>
              <a:t>eliability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1669" y="3755591"/>
            <a:ext cx="4022725" cy="63023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P</a:t>
            </a:r>
            <a:r>
              <a:rPr lang="en-US" sz="2800" dirty="0" smtClean="0"/>
              <a:t>erformance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1668" y="4556919"/>
            <a:ext cx="4022725" cy="63023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S</a:t>
            </a:r>
            <a:r>
              <a:rPr lang="en-US" sz="2800" dirty="0" smtClean="0"/>
              <a:t>upportability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9400" y="4296569"/>
            <a:ext cx="736600" cy="64409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+</a:t>
            </a:r>
            <a:endParaRPr lang="ru-RU" sz="6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53200" y="3847874"/>
            <a:ext cx="2133600" cy="42025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Design constrains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53200" y="4409848"/>
            <a:ext cx="2133600" cy="54704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Implementation constrains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53200" y="5132388"/>
            <a:ext cx="2133600" cy="42025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Interface constrains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53200" y="5694362"/>
            <a:ext cx="2133600" cy="42025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Physical constrains</a:t>
            </a:r>
          </a:p>
        </p:txBody>
      </p:sp>
    </p:spTree>
    <p:extLst>
      <p:ext uri="{BB962C8B-B14F-4D97-AF65-F5344CB8AC3E}">
        <p14:creationId xmlns:p14="http://schemas.microsoft.com/office/powerpoint/2010/main" val="3621082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7" grpId="0" animBg="1"/>
      <p:bldP spid="8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5610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F.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Функциональность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5419" y="1462648"/>
            <a:ext cx="8272009" cy="336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не менее 50% касс (кроме «экспресс-касс»)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считывающими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RFID-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устройствами, а товары – специальными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RFID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-метками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возможность платить различными средствами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Внедрить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все кассы и на выход специальные устройства,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позволяющие отслеживать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есть ли у клиента неоплаченный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товар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Отслеживать действия клиентов и кассиров посредством видеонаблюдения 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5472752" y="4813862"/>
            <a:ext cx="3205882" cy="1523311"/>
            <a:chOff x="651668" y="1508919"/>
            <a:chExt cx="8053388" cy="3977047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5324581" y="3020220"/>
              <a:ext cx="736601" cy="644090"/>
            </a:xfrm>
            <a:prstGeom prst="roundRect">
              <a:avLst>
                <a:gd name="adj" fmla="val 2567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</a:t>
              </a: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3653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9719" y="1517523"/>
            <a:ext cx="8272009" cy="2355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Добавить перед кассовой зоной индикаторы загруженности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касс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загрузку/выгрузку из касс денежных средств в порядке очереди (не все сразу кассы закрываются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95"/>
              </a:spcBef>
              <a:spcAft>
                <a:spcPts val="800"/>
              </a:spcAft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табло перед кассой отображаются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способы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оплаты на данной кассе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наличные, карточкой, через интернет)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5472752" y="4813862"/>
            <a:ext cx="3205882" cy="1523311"/>
            <a:chOff x="651668" y="1508919"/>
            <a:chExt cx="8053388" cy="3977047"/>
          </a:xfrm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5324581" y="3020220"/>
              <a:ext cx="736601" cy="644090"/>
            </a:xfrm>
            <a:prstGeom prst="roundRect">
              <a:avLst>
                <a:gd name="adj" fmla="val 2567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</a:t>
              </a: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</a:t>
              </a: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5610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F.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Функциональность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66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451" y="1733849"/>
            <a:ext cx="8157330" cy="184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кассового аппарата –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крупные кнопки и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шрифт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Разделение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касс на зоны (экспресс-кассы – используют покупатели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1 корзиной,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кассы для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и более корзинок,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кассы для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тележек)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472752" y="4813862"/>
            <a:ext cx="3205882" cy="1523311"/>
            <a:chOff x="651668" y="1508919"/>
            <a:chExt cx="8053388" cy="3977047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5324581" y="3020220"/>
              <a:ext cx="736601" cy="644090"/>
            </a:xfrm>
            <a:prstGeom prst="roundRect">
              <a:avLst>
                <a:gd name="adj" fmla="val 2567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72570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000" dirty="0" smtClean="0">
                <a:solidFill>
                  <a:prstClr val="white"/>
                </a:solidFill>
                <a:cs typeface="Arial" panose="020B0604020202020204" pitchFamily="34" charset="0"/>
              </a:rPr>
              <a:t>U.</a:t>
            </a:r>
            <a:r>
              <a:rPr kumimoji="1" lang="ru-RU" sz="4000" dirty="0" smtClean="0">
                <a:solidFill>
                  <a:prstClr val="white"/>
                </a:solidFill>
                <a:cs typeface="Arial" panose="020B0604020202020204" pitchFamily="34" charset="0"/>
              </a:rPr>
              <a:t>Удобство использования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295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005" y="1562641"/>
            <a:ext cx="8471395" cy="224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резервной копии данных о продажах (все, что в чеке) – раз в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Точность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вычислений суммы чека (округлять в пользу покупателя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Резервирование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RFID-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сканеров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472752" y="4813862"/>
            <a:ext cx="3205882" cy="1523311"/>
            <a:chOff x="651668" y="1508919"/>
            <a:chExt cx="8053388" cy="3977047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324581" y="3020220"/>
              <a:ext cx="736601" cy="644090"/>
            </a:xfrm>
            <a:prstGeom prst="roundRect">
              <a:avLst>
                <a:gd name="adj" fmla="val 2567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5610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R.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Надежность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26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22216"/>
              </p:ext>
            </p:extLst>
          </p:nvPr>
        </p:nvGraphicFramePr>
        <p:xfrm>
          <a:off x="1948700" y="2124362"/>
          <a:ext cx="5270350" cy="3270869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2960196"/>
                <a:gridCol w="2310154"/>
              </a:tblGrid>
              <a:tr h="5975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(с)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790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Считывание </a:t>
                      </a:r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RFID-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меток товаров из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тележки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57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Распечатывание чеков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57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банковской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картой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790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с помощью электронного кошелька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57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посредством </a:t>
                      </a:r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NFC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790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на отсутствие неоплаченных товаров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72082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P.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Производительность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73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472752" y="4813862"/>
            <a:ext cx="3205882" cy="1523311"/>
            <a:chOff x="651668" y="1508919"/>
            <a:chExt cx="8053388" cy="397704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251661" y="3020220"/>
              <a:ext cx="736601" cy="644090"/>
            </a:xfrm>
            <a:prstGeom prst="roundRect">
              <a:avLst>
                <a:gd name="adj" fmla="val 2567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564963" y="1647628"/>
            <a:ext cx="8216180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 smtClean="0"/>
              <a:t>Наличие тестового режима</a:t>
            </a:r>
            <a:endParaRPr lang="ru-RU" sz="24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/>
              <a:t>Гибко настраиваемое </a:t>
            </a:r>
            <a:r>
              <a:rPr lang="ru-RU" sz="2400" dirty="0" err="1" smtClean="0"/>
              <a:t>логирование</a:t>
            </a:r>
            <a:endParaRPr lang="ru-RU" sz="24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 smtClean="0"/>
              <a:t>Интеграция с </a:t>
            </a:r>
            <a:r>
              <a:rPr lang="en-US" sz="2400" dirty="0" smtClean="0"/>
              <a:t>SAP</a:t>
            </a:r>
            <a:endParaRPr lang="en-US" sz="2400" dirty="0"/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60558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S.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Поддерживаемость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85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500047" y="4818400"/>
            <a:ext cx="3161807" cy="1576055"/>
            <a:chOff x="651668" y="1508919"/>
            <a:chExt cx="8053388" cy="397704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51669" y="1508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F</a:t>
              </a:r>
              <a:r>
                <a:rPr lang="en-US" sz="1050" dirty="0" smtClean="0"/>
                <a:t>unctionality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51669" y="2255838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U</a:t>
              </a:r>
              <a:r>
                <a:rPr lang="en-US" sz="1050" dirty="0" smtClean="0"/>
                <a:t>sability</a:t>
              </a:r>
              <a:endParaRPr lang="ru-RU" sz="105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51669" y="30202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R</a:t>
              </a:r>
              <a:r>
                <a:rPr lang="en-US" sz="1050" dirty="0" smtClean="0"/>
                <a:t>eliability</a:t>
              </a:r>
              <a:endParaRPr lang="ru-RU" sz="105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1669" y="3755591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P</a:t>
              </a:r>
              <a:r>
                <a:rPr lang="en-US" sz="1050" dirty="0" smtClean="0"/>
                <a:t>erformance</a:t>
              </a:r>
              <a:endParaRPr lang="ru-RU" sz="105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51668" y="4556919"/>
              <a:ext cx="4022725" cy="6302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S</a:t>
              </a:r>
              <a:r>
                <a:rPr lang="en-US" sz="1050" dirty="0" smtClean="0"/>
                <a:t>upportability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323563" y="3020220"/>
              <a:ext cx="736599" cy="6440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+</a:t>
              </a:r>
              <a:endParaRPr lang="ru-RU" sz="2800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553200" y="3335337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Design 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571456" y="3907991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dirty="0" smtClean="0"/>
                <a:t>Implementation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571456" y="4503738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Interface</a:t>
              </a:r>
              <a:endParaRPr lang="ru-RU" sz="800" dirty="0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553200" y="5065712"/>
              <a:ext cx="2133600" cy="4202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/>
                <a:t>Physical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03647" y="1474409"/>
            <a:ext cx="8351040" cy="2759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Ограничения на технологии:</a:t>
            </a:r>
          </a:p>
          <a:p>
            <a:pPr marL="342900" indent="-342900">
              <a:lnSpc>
                <a:spcPct val="107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Хранение данных с использованием реляционных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БД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Совместимость приложений с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Windows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SAP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документации на русском и английском языках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1409699" y="230178"/>
            <a:ext cx="5610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kumimoji="1" lang="en-US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+</a:t>
            </a:r>
            <a:r>
              <a:rPr kumimoji="1" lang="ru-RU" sz="4400" dirty="0" smtClean="0">
                <a:solidFill>
                  <a:prstClr val="white"/>
                </a:solidFill>
                <a:cs typeface="Arial" panose="020B0604020202020204" pitchFamily="34" charset="0"/>
              </a:rPr>
              <a:t>Ограничения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92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платформа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1997901" y="1565753"/>
            <a:ext cx="50479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400" b="1" i="1" dirty="0" smtClean="0"/>
              <a:t>- R</a:t>
            </a:r>
            <a:r>
              <a:rPr lang="en-US" sz="2400" i="1" dirty="0" smtClean="0"/>
              <a:t>adio</a:t>
            </a:r>
            <a:r>
              <a:rPr lang="en-US" sz="2400" i="1" dirty="0"/>
              <a:t> </a:t>
            </a:r>
            <a:r>
              <a:rPr lang="en-US" sz="2400" b="1" i="1" dirty="0"/>
              <a:t>F</a:t>
            </a:r>
            <a:r>
              <a:rPr lang="en-US" sz="2400" i="1" dirty="0"/>
              <a:t>requency </a:t>
            </a:r>
            <a:r>
              <a:rPr lang="en-US" sz="2400" b="1" i="1" dirty="0" err="1" smtClean="0"/>
              <a:t>ID</a:t>
            </a:r>
            <a:r>
              <a:rPr lang="en-US" sz="2400" i="1" dirty="0" err="1" smtClean="0"/>
              <a:t>entification</a:t>
            </a:r>
            <a:r>
              <a:rPr lang="en-US" sz="2400" dirty="0" smtClean="0"/>
              <a:t> </a:t>
            </a:r>
            <a:r>
              <a:rPr lang="ru-RU" sz="2400" dirty="0"/>
              <a:t>радиочастотная идентификация</a:t>
            </a:r>
            <a:endParaRPr lang="ru-RU" sz="24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1026" name="Picture 2" descr="http://www.memos.ru/news_partners/IT/img/13039858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074" y="2716995"/>
            <a:ext cx="2857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1896" y="2585801"/>
            <a:ext cx="447866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Возможность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перезаписи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/>
              <a:t>Отсутствие необходимости в прямой </a:t>
            </a:r>
            <a:r>
              <a:rPr lang="ru-RU" sz="2000" dirty="0" smtClean="0"/>
              <a:t>видимости</a:t>
            </a:r>
            <a:endParaRPr lang="en-US" sz="20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/>
              <a:t>Поддержка чтения нескольких </a:t>
            </a:r>
            <a:r>
              <a:rPr lang="ru-RU" sz="2000" dirty="0" smtClean="0"/>
              <a:t>меток</a:t>
            </a:r>
            <a:endParaRPr lang="en-US" sz="20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/>
              <a:t>Считывание данных метки при любом её </a:t>
            </a:r>
            <a:r>
              <a:rPr lang="ru-RU" sz="2000" dirty="0" smtClean="0"/>
              <a:t>расположении</a:t>
            </a:r>
            <a:endParaRPr lang="en-US" sz="20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/>
              <a:t>Устойчивость к воздействию окружающей </a:t>
            </a:r>
            <a:r>
              <a:rPr lang="ru-RU" sz="2000" dirty="0" smtClean="0"/>
              <a:t>среды</a:t>
            </a:r>
            <a:endParaRPr lang="en-US" sz="20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000" dirty="0"/>
              <a:t>Высокая степень безопасности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549014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платформа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184583" y="4053164"/>
            <a:ext cx="816377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Достоинства</a:t>
            </a:r>
          </a:p>
          <a:p>
            <a:pPr eaLnBrk="1" hangingPunct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RFID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-меток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Долговечность</a:t>
            </a:r>
          </a:p>
          <a:p>
            <a:pPr marL="457200" indent="-457200" eaLnBrk="1" hangingPunct="1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Дальность считывания</a:t>
            </a:r>
          </a:p>
          <a:p>
            <a:pPr marL="457200" indent="-457200" eaLnBrk="1" hangingPunct="1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неоднократной записи данных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0296912"/>
              </p:ext>
            </p:extLst>
          </p:nvPr>
        </p:nvGraphicFramePr>
        <p:xfrm>
          <a:off x="1615037" y="1232781"/>
          <a:ext cx="8443356" cy="3935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74035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одержание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9026" y="1655697"/>
            <a:ext cx="8841538" cy="4525963"/>
          </a:xfrm>
        </p:spPr>
        <p:txBody>
          <a:bodyPr/>
          <a:lstStyle/>
          <a:p>
            <a:pPr marL="514350" lvl="0" indent="-514350">
              <a:buFontTx/>
              <a:buAutoNum type="arabicPeriod"/>
              <a:defRPr/>
            </a:pPr>
            <a:r>
              <a:rPr kumimoji="1"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 выполнения проекта</a:t>
            </a:r>
            <a:endParaRPr kumimoji="1"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Tx/>
              <a:buAutoNum type="arabicPeriod"/>
              <a:defRPr/>
            </a:pPr>
            <a:r>
              <a:rPr kumimoji="1"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kumimoji="1"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marL="514350" lvl="0" indent="-514350">
              <a:buFontTx/>
              <a:buAutoNum type="arabicPeriod"/>
              <a:defRPr/>
            </a:pPr>
            <a:r>
              <a:rPr kumimoji="1"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Проектное </a:t>
            </a:r>
            <a:r>
              <a:rPr kumimoji="1"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kumimoji="1"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требований к </a:t>
            </a:r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проектируемой </a:t>
            </a:r>
            <a:r>
              <a:rPr kumimoji="1"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информационной подсистеме (</a:t>
            </a:r>
            <a:r>
              <a:rPr kumimoji="1" lang="en-US" dirty="0">
                <a:latin typeface="Arial" panose="020B0604020202020204" pitchFamily="34" charset="0"/>
                <a:cs typeface="Arial" panose="020B0604020202020204" pitchFamily="34" charset="0"/>
              </a:rPr>
              <a:t>FURPS</a:t>
            </a:r>
            <a:r>
              <a:rPr kumimoji="1"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LcPeriod"/>
              <a:defRPr/>
            </a:pPr>
            <a:r>
              <a:rPr kumimoji="1" lang="ru-RU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выбора технологического </a:t>
            </a:r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endParaRPr kumimoji="1"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kumimoji="1"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Предполагаемые </a:t>
            </a:r>
            <a:r>
              <a:rPr kumimoji="1"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kumimoji="1"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88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схема решения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406" y="1957192"/>
            <a:ext cx="2095500" cy="3657600"/>
          </a:xfrm>
          <a:prstGeom prst="rect">
            <a:avLst/>
          </a:prstGeom>
        </p:spPr>
      </p:pic>
      <p:pic>
        <p:nvPicPr>
          <p:cNvPr id="1030" name="Picture 6" descr="http://www.weblancer.net/files/portfolio/4102/410235/13849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29" y="2552831"/>
            <a:ext cx="2877376" cy="246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28" y="1957192"/>
            <a:ext cx="2095500" cy="36576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8501941"/>
              </p:ext>
            </p:extLst>
          </p:nvPr>
        </p:nvGraphicFramePr>
        <p:xfrm>
          <a:off x="1" y="5295553"/>
          <a:ext cx="9144000" cy="939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58521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1570383"/>
            <a:ext cx="9000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3600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Что произойдет?</a:t>
            </a:r>
            <a:endParaRPr lang="ru-RU" sz="3600" dirty="0">
              <a:solidFill>
                <a:srgbClr val="003F8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345724" y="2216714"/>
            <a:ext cx="83091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Сократится время ожидания в очереди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Снизится число краж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Покупатели станут лояльнее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Руководство получит более продвинутые средства мониторинга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Увеличится выручка торговой сети</a:t>
            </a:r>
          </a:p>
        </p:txBody>
      </p:sp>
    </p:spTree>
    <p:extLst>
      <p:ext uri="{BB962C8B-B14F-4D97-AF65-F5344CB8AC3E}">
        <p14:creationId xmlns:p14="http://schemas.microsoft.com/office/powerpoint/2010/main" val="14434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270494" y="1568862"/>
            <a:ext cx="8445994" cy="319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 выделены основные проблемы в кассовой зоне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 разработаны требования к информационной подсистеме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Проведена оценка рынка существующих решений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 выбраны оптимальные технологии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Разработана ИТ-инфраструктура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предложено Заказчику</a:t>
            </a:r>
          </a:p>
        </p:txBody>
      </p:sp>
    </p:spTree>
    <p:extLst>
      <p:ext uri="{BB962C8B-B14F-4D97-AF65-F5344CB8AC3E}">
        <p14:creationId xmlns:p14="http://schemas.microsoft.com/office/powerpoint/2010/main" val="3977141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614070, г. Пермь, ул. Студенческая, д.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38</a:t>
            </a:r>
          </a:p>
          <a:p>
            <a:r>
              <a:rPr lang="ru-RU" sz="12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(342) 282-58-84, факс: (342)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282-57-52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www.perm.hse.ru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31643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2013</a:t>
            </a:r>
          </a:p>
          <a:p>
            <a:pPr algn="ctr">
              <a:spcBef>
                <a:spcPct val="20000"/>
              </a:spcBef>
            </a:pPr>
            <a:r>
              <a:rPr lang="en-US" sz="800">
                <a:solidFill>
                  <a:schemeClr val="bg1"/>
                </a:solidFill>
              </a:rPr>
              <a:t>www.hse.ru</a:t>
            </a:r>
            <a:r>
              <a:rPr lang="ru-RU" sz="800">
                <a:solidFill>
                  <a:schemeClr val="bg1"/>
                </a:solidFill>
              </a:rPr>
              <a:t> </a:t>
            </a:r>
            <a:endParaRPr kumimoji="1" lang="ru-RU" sz="8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0210"/>
          </a:xfrm>
        </p:spPr>
        <p:txBody>
          <a:bodyPr>
            <a:normAutofit/>
          </a:bodyPr>
          <a:lstStyle/>
          <a:p>
            <a:r>
              <a:rPr kumimoji="1" lang="ru-RU" b="1" dirty="0" smtClean="0"/>
              <a:t>Внедрение </a:t>
            </a:r>
            <a:r>
              <a:rPr kumimoji="1" lang="ru-RU" b="1" dirty="0"/>
              <a:t>проектного </a:t>
            </a:r>
            <a:r>
              <a:rPr kumimoji="1" lang="ru-RU" b="1" dirty="0" smtClean="0"/>
              <a:t>решения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 Автоматизация кассовых операций)</a:t>
            </a:r>
          </a:p>
          <a:p>
            <a:pPr algn="r" eaLnBrk="1" hangingPunct="1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Зорин В., Воробьев А., Воробьева Ю., Сафина Д.,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Узунова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Е.,  Агалакова Е., Лысова И.,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Брезгина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Э.,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Вотинцева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В., </a:t>
            </a:r>
          </a:p>
          <a:p>
            <a:pPr algn="r" eaLnBrk="1" hangingPunct="1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Сысоева Е., Ерохина Д,. Жигалова М., Морозова С.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6607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36427"/>
            <a:ext cx="8229600" cy="4525963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kumimoji="1" lang="ru-RU" sz="3600" dirty="0" smtClean="0"/>
              <a:t>Анализ рынка</a:t>
            </a:r>
            <a:r>
              <a:rPr kumimoji="1" lang="en-US" sz="3600" dirty="0" smtClean="0"/>
              <a:t> </a:t>
            </a:r>
            <a:r>
              <a:rPr kumimoji="1" lang="ru-RU" sz="3600" dirty="0" smtClean="0"/>
              <a:t>ИС</a:t>
            </a:r>
            <a:endParaRPr kumimoji="1" lang="en-US" sz="3600" dirty="0" smtClean="0"/>
          </a:p>
          <a:p>
            <a:pPr marL="514350" indent="-514350">
              <a:buFontTx/>
              <a:buAutoNum type="arabicPeriod"/>
              <a:defRPr/>
            </a:pPr>
            <a:r>
              <a:rPr kumimoji="1" lang="ru-RU" sz="3600" dirty="0" smtClean="0"/>
              <a:t>Критерии выбора ИС</a:t>
            </a:r>
          </a:p>
          <a:p>
            <a:pPr marL="514350" indent="-514350">
              <a:buFontTx/>
              <a:buAutoNum type="arabicPeriod"/>
              <a:defRPr/>
            </a:pPr>
            <a:r>
              <a:rPr kumimoji="1" lang="ru-RU" sz="3600" dirty="0" smtClean="0"/>
              <a:t>Выбор методологии управления проектами</a:t>
            </a:r>
          </a:p>
          <a:p>
            <a:pPr marL="514350" indent="-514350">
              <a:buFontTx/>
              <a:buAutoNum type="arabicPeriod"/>
              <a:defRPr/>
            </a:pPr>
            <a:r>
              <a:rPr kumimoji="1" lang="ru-RU" sz="3600" dirty="0" smtClean="0"/>
              <a:t>Разработка концепции интеграции с </a:t>
            </a:r>
            <a:r>
              <a:rPr kumimoji="1" lang="ru-RU" sz="3600" dirty="0" err="1" smtClean="0"/>
              <a:t>ИТ-инфраструктурой</a:t>
            </a:r>
            <a:endParaRPr lang="ru-RU" sz="3600" dirty="0" smtClean="0"/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329261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рынка ИС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36116"/>
              </p:ext>
            </p:extLst>
          </p:nvPr>
        </p:nvGraphicFramePr>
        <p:xfrm>
          <a:off x="167253" y="1397000"/>
          <a:ext cx="8809494" cy="500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6498"/>
                <a:gridCol w="2936498"/>
                <a:gridCol w="2936498"/>
              </a:tblGrid>
              <a:tr h="49922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  <a:tr h="49922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RFID-</a:t>
                      </a:r>
                      <a:r>
                        <a:rPr lang="ru-RU" sz="2800" b="1" dirty="0" smtClean="0"/>
                        <a:t>система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«Мягкий чек»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Image-</a:t>
                      </a:r>
                      <a:r>
                        <a:rPr lang="ru-RU" sz="2800" b="1" dirty="0" smtClean="0"/>
                        <a:t>касса</a:t>
                      </a:r>
                      <a:endParaRPr lang="ru-RU" sz="2800" b="1" dirty="0"/>
                    </a:p>
                  </a:txBody>
                  <a:tcPr/>
                </a:tc>
              </a:tr>
              <a:tr h="396441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Использование </a:t>
                      </a:r>
                      <a:r>
                        <a:rPr lang="en-US" sz="2000" baseline="0" dirty="0" smtClean="0"/>
                        <a:t>RFID</a:t>
                      </a:r>
                      <a:r>
                        <a:rPr lang="ru-RU" sz="2000" baseline="0" dirty="0" smtClean="0"/>
                        <a:t>(радиочастотных)-меток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Возможность сканирования без прямой видимости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Возможность сканирования до 200 объектов в секунду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Сканирование</a:t>
                      </a:r>
                      <a:r>
                        <a:rPr lang="ru-RU" sz="2000" baseline="0" dirty="0" smtClean="0"/>
                        <a:t> товаров с использованием технологии </a:t>
                      </a:r>
                      <a:r>
                        <a:rPr lang="en-US" sz="2000" baseline="0" dirty="0" err="1" smtClean="0"/>
                        <a:t>PreScan</a:t>
                      </a:r>
                      <a:endParaRPr lang="ru-RU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Единый штрих-код для всех наименований в тележке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smtClean="0"/>
                        <a:t>корзинке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Возможность</a:t>
                      </a:r>
                      <a:r>
                        <a:rPr lang="ru-RU" sz="2000" baseline="0" dirty="0" smtClean="0"/>
                        <a:t> оплаты в «быстрой» кассе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Фотографическое сканирование и интеллектуальное</a:t>
                      </a:r>
                      <a:r>
                        <a:rPr lang="ru-RU" sz="2000" baseline="0" dirty="0" smtClean="0"/>
                        <a:t> распознавание всех товаров</a:t>
                      </a:r>
                      <a:endParaRPr lang="ru-RU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Возможность автоматического формирования чека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Система оснащена функцией самообучения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5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выбора 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752354" y="1637731"/>
            <a:ext cx="763929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Скорость обработки товаров в секунду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Надежность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Возможность подделки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Возможность ошибки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Вероятность поломки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Стоимость системы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1862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выбора ИС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97158"/>
              </p:ext>
            </p:extLst>
          </p:nvPr>
        </p:nvGraphicFramePr>
        <p:xfrm>
          <a:off x="439839" y="1454874"/>
          <a:ext cx="8264322" cy="411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658"/>
                <a:gridCol w="2856332"/>
                <a:gridCol w="2856332"/>
              </a:tblGrid>
              <a:tr h="65512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Технология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Скорость (тов./сек)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Результат</a:t>
                      </a:r>
                      <a:endParaRPr lang="ru-RU" sz="3200" dirty="0"/>
                    </a:p>
                  </a:txBody>
                  <a:tcPr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RFID</a:t>
                      </a:r>
                      <a:endParaRPr lang="ru-RU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«Мягкий чек»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Image -</a:t>
                      </a:r>
                      <a:r>
                        <a:rPr lang="ru-RU" sz="3200" dirty="0" smtClean="0"/>
                        <a:t> касса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91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выбора ИС</a:t>
            </a:r>
            <a:endParaRPr lang="ru-RU" dirty="0"/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82064"/>
              </p:ext>
            </p:extLst>
          </p:nvPr>
        </p:nvGraphicFramePr>
        <p:xfrm>
          <a:off x="488729" y="1454874"/>
          <a:ext cx="8264322" cy="370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658"/>
                <a:gridCol w="2856332"/>
                <a:gridCol w="2856332"/>
              </a:tblGrid>
              <a:tr h="65512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Технология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Надежность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Результат</a:t>
                      </a:r>
                      <a:endParaRPr lang="ru-RU" sz="3200" dirty="0"/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RFID</a:t>
                      </a:r>
                      <a:endParaRPr lang="ru-RU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Высокая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«Мягкий чек»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Низкая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Image -</a:t>
                      </a:r>
                      <a:r>
                        <a:rPr lang="ru-RU" sz="3200" dirty="0" smtClean="0"/>
                        <a:t> касса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Средняя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040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27150" y="233363"/>
            <a:ext cx="7673975" cy="842962"/>
          </a:xfrm>
        </p:spPr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415959" y="2469668"/>
            <a:ext cx="837436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покупателей</a:t>
            </a:r>
            <a:endParaRPr lang="en-U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уходят из магазина,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увидев большую очередь к кассе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39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выбора ПО</a:t>
            </a:r>
            <a:endParaRPr lang="ru-RU" dirty="0"/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95742"/>
              </p:ext>
            </p:extLst>
          </p:nvPr>
        </p:nvGraphicFramePr>
        <p:xfrm>
          <a:off x="439839" y="1460311"/>
          <a:ext cx="8264322" cy="370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658"/>
                <a:gridCol w="2856332"/>
                <a:gridCol w="2856332"/>
              </a:tblGrid>
              <a:tr h="65512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Технология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Стоимость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Результат</a:t>
                      </a:r>
                      <a:endParaRPr lang="ru-RU" sz="3200" dirty="0"/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RFID</a:t>
                      </a:r>
                      <a:endParaRPr lang="ru-RU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2 000 000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«Мягкий чек»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</a:p>
                  </a:txBody>
                  <a:tcPr anchor="ctr"/>
                </a:tc>
              </a:tr>
              <a:tr h="9904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Image -</a:t>
                      </a:r>
                      <a:r>
                        <a:rPr lang="ru-RU" sz="3200" dirty="0" smtClean="0"/>
                        <a:t> касса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6 000 000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528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выбора</a:t>
            </a:r>
            <a:endParaRPr lang="ru-RU" dirty="0"/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31900"/>
              </p:ext>
            </p:extLst>
          </p:nvPr>
        </p:nvGraphicFramePr>
        <p:xfrm>
          <a:off x="152742" y="1651643"/>
          <a:ext cx="8838517" cy="307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496"/>
                <a:gridCol w="1456899"/>
                <a:gridCol w="1981383"/>
                <a:gridCol w="1456899"/>
                <a:gridCol w="1320920"/>
                <a:gridCol w="1320920"/>
              </a:tblGrid>
              <a:tr h="917937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Скорость (тов./сек)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Надежность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Стоимость системы (руб.)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</a:t>
                      </a:r>
                      <a:r>
                        <a:rPr lang="ru-RU" sz="1600" baseline="0" dirty="0" smtClean="0"/>
                        <a:t> выигрышей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Абсолютная сумма</a:t>
                      </a:r>
                      <a:endParaRPr lang="ru-RU" sz="1600" dirty="0"/>
                    </a:p>
                  </a:txBody>
                  <a:tcPr anchor="ctr"/>
                </a:tc>
              </a:tr>
              <a:tr h="5582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RFID</a:t>
                      </a:r>
                      <a:endParaRPr lang="ru-RU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881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«Мягкий чек»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/>
                </a:tc>
              </a:tr>
              <a:tr h="7881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Image -</a:t>
                      </a:r>
                      <a:r>
                        <a:rPr lang="ru-RU" sz="1600" b="1" dirty="0" smtClean="0"/>
                        <a:t> касса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04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Дополнительная функциональность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689212" y="1719618"/>
            <a:ext cx="776557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Индикатор загруженности касс (подсчет количества тележек, находящихся возле каждой кассы)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Электронный экран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NFC-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системы оплаты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EAS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-система контроля оплаты товара</a:t>
            </a:r>
          </a:p>
          <a:p>
            <a:pPr eaLnBrk="1" hangingPunct="1">
              <a:buFont typeface="Arial" pitchFamily="34" charset="0"/>
              <a:buChar char="•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79921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Методологии управления проектами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5634" y="1397001"/>
          <a:ext cx="8532732" cy="455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244"/>
                <a:gridCol w="2844244"/>
                <a:gridCol w="2844244"/>
              </a:tblGrid>
              <a:tr h="39808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r>
                        <a:rPr lang="ru-RU" dirty="0" err="1" smtClean="0"/>
                        <a:t>методолгии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</a:tr>
              <a:tr h="621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IPMA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Международная</a:t>
                      </a:r>
                      <a:r>
                        <a:rPr lang="ru-RU" sz="1600" baseline="0" dirty="0" smtClean="0"/>
                        <a:t> ассоциация управления проектами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привязана к предметной области</a:t>
                      </a:r>
                      <a:endParaRPr lang="ru-RU" sz="1600" dirty="0"/>
                    </a:p>
                  </a:txBody>
                  <a:tcPr/>
                </a:tc>
              </a:tr>
              <a:tr h="14069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Центральное компьютерное и телекоммуникационное агентство Великобритании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настоящий момент не привязана к предметной области (исходно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ориентирвоана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ИТ-проекты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621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MSF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Корпорация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Ориентирована на разработку ПО</a:t>
                      </a:r>
                      <a:endParaRPr lang="ru-RU" sz="1600" dirty="0"/>
                    </a:p>
                  </a:txBody>
                  <a:tcPr/>
                </a:tc>
              </a:tr>
              <a:tr h="621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RUP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Корпорация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Rational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oftware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Оринтирована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разработку ПО</a:t>
                      </a:r>
                      <a:endParaRPr lang="ru-RU" sz="1600" dirty="0"/>
                    </a:p>
                  </a:txBody>
                  <a:tcPr/>
                </a:tc>
              </a:tr>
              <a:tr h="88341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Aglie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Альянс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agile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(глобальная некоммерческая организация)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Оринтирована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разработку ПО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50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 </a:t>
            </a:r>
            <a:r>
              <a:rPr lang="en-US" dirty="0" smtClean="0"/>
              <a:t>PRINCE2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2000" y="1648800"/>
            <a:ext cx="7200000" cy="39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+mn-lt"/>
              </a:rPr>
              <a:t>Основные компоненты: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организация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планирование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контроль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стадийность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 рисками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качество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 конфигурациями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 изменениями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4255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 </a:t>
            </a:r>
            <a:r>
              <a:rPr lang="en-US" dirty="0" smtClean="0"/>
              <a:t>PRINCE2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2000" y="1649230"/>
            <a:ext cx="7200000" cy="39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</a:rPr>
              <a:t>Основные процессы: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начало проекта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инициация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контроль стадий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 продуктом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управление границами стадий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закрытие проекта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планирование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3522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ИТ-инфраструктура</a:t>
            </a:r>
            <a:endParaRPr lang="ru-RU" dirty="0"/>
          </a:p>
        </p:txBody>
      </p:sp>
      <p:pic>
        <p:nvPicPr>
          <p:cNvPr id="2049" name="Picture 1" descr="C:\Users\Sony\Desktop\ИТ инфраст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597" y="1255593"/>
            <a:ext cx="8848560" cy="5278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4837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Результаты внедрения проектного решения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1326775" y="1624084"/>
            <a:ext cx="49054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ru-RU" sz="2400" dirty="0" smtClean="0">
                <a:latin typeface="Myriad Pro"/>
              </a:rPr>
              <a:t>1. Распределение покупателей</a:t>
            </a:r>
          </a:p>
          <a:p>
            <a:pPr eaLnBrk="1" hangingPunct="1"/>
            <a:r>
              <a:rPr lang="ru-RU" sz="2400" dirty="0" smtClean="0">
                <a:latin typeface="Myriad Pro"/>
              </a:rPr>
              <a:t>2. Доступность информации</a:t>
            </a:r>
          </a:p>
          <a:p>
            <a:pPr eaLnBrk="1" hangingPunct="1"/>
            <a:r>
              <a:rPr lang="ru-RU" sz="2400" dirty="0" smtClean="0">
                <a:latin typeface="Myriad Pro"/>
              </a:rPr>
              <a:t>3. Быстрое формирование чека</a:t>
            </a:r>
          </a:p>
          <a:p>
            <a:pPr eaLnBrk="1" hangingPunct="1"/>
            <a:r>
              <a:rPr lang="ru-RU" sz="2400" dirty="0" smtClean="0">
                <a:latin typeface="Myriad Pro"/>
              </a:rPr>
              <a:t>4. Улучшение системы контроля</a:t>
            </a:r>
            <a:endParaRPr lang="ru-RU" sz="24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91511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4000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1736206" y="2855190"/>
            <a:ext cx="61249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u-RU" sz="4400" b="1" dirty="0" smtClean="0">
                <a:latin typeface="+mj-lt"/>
              </a:rPr>
              <a:t>Спасибо за внимание!!!</a:t>
            </a:r>
            <a:endParaRPr lang="ru-RU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59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27150" y="233363"/>
            <a:ext cx="7673975" cy="842962"/>
          </a:xfrm>
        </p:spPr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252057" y="1613141"/>
            <a:ext cx="8641775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супермаркетах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США ежегодно воруют товаров на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$12 млрд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64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27150" y="233363"/>
            <a:ext cx="7673975" cy="842962"/>
          </a:xfrm>
        </p:spPr>
        <p:txBody>
          <a:bodyPr/>
          <a:lstStyle/>
          <a:p>
            <a:r>
              <a:rPr kumimoji="1"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217552" y="1810826"/>
            <a:ext cx="864177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800" dirty="0">
                <a:latin typeface="Arial" pitchFamily="34" charset="0"/>
                <a:cs typeface="Arial" pitchFamily="34" charset="0"/>
              </a:rPr>
              <a:t>Службы безопасности немецких магазинов ежегодно задерживают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около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ru-RU" sz="8000" dirty="0" smtClean="0">
                <a:latin typeface="Arial" pitchFamily="34" charset="0"/>
                <a:cs typeface="Arial" pitchFamily="34" charset="0"/>
              </a:rPr>
              <a:t>650 000 воров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56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dirty="0" smtClean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Myriad Pro" pitchFamily="34" charset="0"/>
              </a:rPr>
              <a:t>Торговая 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27828" y="1319798"/>
            <a:ext cx="8892614" cy="45012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ru-RU" sz="4400" dirty="0" smtClean="0">
                <a:latin typeface="+mj-lt"/>
                <a:cs typeface="+mn-cs"/>
              </a:rPr>
              <a:t>Обновление технологии обслуживания клиентов в кассовой зоне для</a:t>
            </a:r>
            <a:r>
              <a:rPr kumimoji="1" lang="en-US" sz="4400" dirty="0" smtClean="0">
                <a:latin typeface="+mj-lt"/>
                <a:cs typeface="+mn-cs"/>
              </a:rPr>
              <a:t>:</a:t>
            </a:r>
            <a:endParaRPr kumimoji="1" lang="ru-RU" sz="4400" dirty="0" smtClean="0">
              <a:latin typeface="+mj-lt"/>
              <a:cs typeface="+mn-cs"/>
            </a:endParaRP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endParaRPr kumimoji="1" lang="en-US" sz="1050" dirty="0" smtClean="0">
              <a:latin typeface="+mj-lt"/>
              <a:cs typeface="+mn-cs"/>
            </a:endParaRP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kumimoji="1" lang="ru-RU" sz="3600" dirty="0" smtClean="0">
                <a:latin typeface="+mj-lt"/>
                <a:cs typeface="+mn-cs"/>
              </a:rPr>
              <a:t>устранения очередей</a:t>
            </a: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kumimoji="1" lang="ru-RU" sz="3600" dirty="0">
                <a:latin typeface="+mj-lt"/>
                <a:cs typeface="+mn-cs"/>
              </a:rPr>
              <a:t>с</a:t>
            </a:r>
            <a:r>
              <a:rPr kumimoji="1" lang="ru-RU" sz="3600" dirty="0" smtClean="0">
                <a:latin typeface="+mj-lt"/>
                <a:cs typeface="+mn-cs"/>
              </a:rPr>
              <a:t>нижения числа краж</a:t>
            </a: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kumimoji="1" lang="ru-RU" sz="3600" dirty="0">
                <a:latin typeface="+mj-lt"/>
                <a:cs typeface="+mn-cs"/>
              </a:rPr>
              <a:t>с</a:t>
            </a:r>
            <a:r>
              <a:rPr kumimoji="1" lang="ru-RU" sz="3600" dirty="0" smtClean="0">
                <a:latin typeface="+mj-lt"/>
                <a:cs typeface="+mn-cs"/>
              </a:rPr>
              <a:t>нижения издержек</a:t>
            </a:r>
            <a:endParaRPr kumimoji="1" lang="ru-RU" sz="3600" dirty="0">
              <a:latin typeface="+mj-lt"/>
              <a:cs typeface="+mn-cs"/>
            </a:endParaRPr>
          </a:p>
          <a:p>
            <a:pPr marL="1485900" lvl="2" indent="-571500">
              <a:buFont typeface="Arial" panose="020B0604020202020204" pitchFamily="34" charset="0"/>
              <a:buChar char="•"/>
              <a:defRPr/>
            </a:pPr>
            <a:r>
              <a:rPr kumimoji="1" lang="ru-RU" sz="3600" dirty="0">
                <a:latin typeface="+mj-lt"/>
                <a:cs typeface="+mn-cs"/>
              </a:rPr>
              <a:t>п</a:t>
            </a:r>
            <a:r>
              <a:rPr kumimoji="1" lang="ru-RU" sz="3600" dirty="0" smtClean="0">
                <a:latin typeface="+mj-lt"/>
                <a:cs typeface="+mn-cs"/>
              </a:rPr>
              <a:t>овышения лояльности покупателей</a:t>
            </a:r>
          </a:p>
        </p:txBody>
      </p:sp>
    </p:spTree>
    <p:extLst>
      <p:ext uri="{BB962C8B-B14F-4D97-AF65-F5344CB8AC3E}">
        <p14:creationId xmlns:p14="http://schemas.microsoft.com/office/powerpoint/2010/main" val="229003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219177" y="1559024"/>
            <a:ext cx="8639815" cy="448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 smtClean="0">
                <a:latin typeface="Myriad Pro"/>
              </a:rPr>
              <a:t>Исследование существующих проблем торговой сети в кассовой зоне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>
                <a:latin typeface="Myriad Pro"/>
              </a:rPr>
              <a:t>Составление требований к </a:t>
            </a:r>
            <a:r>
              <a:rPr lang="ru-RU" sz="2800" dirty="0" smtClean="0">
                <a:latin typeface="Myriad Pro"/>
              </a:rPr>
              <a:t>проектируемой информационной подсистеме</a:t>
            </a:r>
            <a:endParaRPr lang="ru-RU" sz="2800" dirty="0">
              <a:latin typeface="Myriad Pro"/>
            </a:endParaRP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 smtClean="0">
                <a:latin typeface="Myriad Pro"/>
              </a:rPr>
              <a:t>Исследование рынка существующих решений (оценка достоинств и недостатков)</a:t>
            </a:r>
            <a:endParaRPr lang="en-US" sz="2800" dirty="0" smtClean="0">
              <a:latin typeface="Myriad Pro"/>
            </a:endParaRP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 smtClean="0">
                <a:latin typeface="Myriad Pro"/>
              </a:rPr>
              <a:t>Выбор технологий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 smtClean="0">
                <a:latin typeface="Myriad Pro"/>
              </a:rPr>
              <a:t>Разработка ИТ-инфраструктуры</a:t>
            </a:r>
          </a:p>
          <a:p>
            <a:pPr marL="457200" indent="-457200" eaLnBrk="1" hangingPunct="1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2800" dirty="0" smtClean="0">
                <a:latin typeface="Myriad Pro"/>
              </a:rPr>
              <a:t>Оценка результатов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828618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endParaRPr lang="ru-RU" dirty="0" smtClean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46150" y="2122488"/>
            <a:ext cx="333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Myriad Pro" pitchFamily="34" charset="0"/>
              </a:rPr>
              <a:t>Торговая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3602837"/>
              </p:ext>
            </p:extLst>
          </p:nvPr>
        </p:nvGraphicFramePr>
        <p:xfrm>
          <a:off x="403761" y="1595783"/>
          <a:ext cx="827710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445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130629" y="1543792"/>
            <a:ext cx="8538358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4000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Методология сбора требований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ru-RU" sz="2400" dirty="0" smtClean="0">
                <a:latin typeface="Myriad Pro"/>
              </a:rPr>
              <a:t>Необходима для сбора всех требований: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latin typeface="Myriad Pro"/>
              </a:rPr>
              <a:t>Непротиворечивых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latin typeface="Myriad Pro"/>
              </a:rPr>
              <a:t>Точных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latin typeface="Myriad Pro"/>
              </a:rPr>
              <a:t>Полных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latin typeface="Myriad Pro"/>
              </a:rPr>
              <a:t>Однозначных</a:t>
            </a:r>
            <a:endParaRPr lang="en-US" sz="2400" dirty="0" smtClean="0">
              <a:latin typeface="Myriad Pro"/>
            </a:endParaRPr>
          </a:p>
          <a:p>
            <a:pPr eaLnBrk="1" hangingPunct="1"/>
            <a:endParaRPr lang="en-US" sz="1600" dirty="0">
              <a:latin typeface="Myriad Pro"/>
            </a:endParaRPr>
          </a:p>
          <a:p>
            <a:pPr eaLnBrk="1" hangingPunct="1"/>
            <a:r>
              <a:rPr lang="ru-RU" sz="2400" dirty="0" smtClean="0">
                <a:latin typeface="Myriad Pro"/>
              </a:rPr>
              <a:t>Должна обладать следующими свойствами: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Myriad Pro"/>
              </a:rPr>
              <a:t>Наглядность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Myriad Pro"/>
              </a:rPr>
              <a:t>Структурированность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2456882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defRPr sz="2400" dirty="0">
            <a:solidFill>
              <a:schemeClr val="bg1"/>
            </a:solidFill>
            <a:latin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ontrol xmlns="http://schemas.microsoft.com/VisualStudio/2011/storyboarding/control">
  <Id Name="System.Storyboarding.Icons.Shutdown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Icons.Microphone" Revision="1" Stencil="System.Storyboarding.Icons" StencilVersion="0.1"/>
</Control>
</file>

<file path=customXml/item3.xml><?xml version="1.0" encoding="utf-8"?>
<Control xmlns="http://schemas.microsoft.com/VisualStudio/2011/storyboarding/control">
  <Id Name="System.Storyboarding.Icons.Microphone" Revision="1" Stencil="System.Storyboarding.Icons" StencilVersion="0.1"/>
</Control>
</file>

<file path=customXml/itemProps1.xml><?xml version="1.0" encoding="utf-8"?>
<ds:datastoreItem xmlns:ds="http://schemas.openxmlformats.org/officeDocument/2006/customXml" ds:itemID="{6292DA3A-AF9D-46C7-A3D4-E3C51203E2BA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FC5CFF6F-AFB4-4A3E-8FE3-00425B50EE46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DA4E6ECE-7E2D-43FF-8CFD-E21C7B795831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6046</TotalTime>
  <Words>1546</Words>
  <Application>Microsoft Office PowerPoint</Application>
  <PresentationFormat>Экран (4:3)</PresentationFormat>
  <Paragraphs>423</Paragraphs>
  <Slides>38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  <vt:variant>
        <vt:lpstr>Произвольные показы</vt:lpstr>
      </vt:variant>
      <vt:variant>
        <vt:i4>1</vt:i4>
      </vt:variant>
    </vt:vector>
  </HeadingPairs>
  <TitlesOfParts>
    <vt:vector size="41" baseType="lpstr">
      <vt:lpstr>3</vt:lpstr>
      <vt:lpstr>Office Theme</vt:lpstr>
      <vt:lpstr>Постановка задачи на разработку проектного решения по внедрению новых технологий</vt:lpstr>
      <vt:lpstr>Содержание</vt:lpstr>
      <vt:lpstr>Проблемы</vt:lpstr>
      <vt:lpstr>Проблемы</vt:lpstr>
      <vt:lpstr>Проблемы</vt:lpstr>
      <vt:lpstr>Цель</vt:lpstr>
      <vt:lpstr>Задачи</vt:lpstr>
      <vt:lpstr>Требования</vt:lpstr>
      <vt:lpstr>Требования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платформа</vt:lpstr>
      <vt:lpstr>Технологическая платформа</vt:lpstr>
      <vt:lpstr>Общая схема решения</vt:lpstr>
      <vt:lpstr>Ожидаемые результаты</vt:lpstr>
      <vt:lpstr>Заключение</vt:lpstr>
      <vt:lpstr>Презентация PowerPoint</vt:lpstr>
      <vt:lpstr>Внедрение проектного решения</vt:lpstr>
      <vt:lpstr>Содержание</vt:lpstr>
      <vt:lpstr>Анализ рынка ИС</vt:lpstr>
      <vt:lpstr>Критерии выбора ИС</vt:lpstr>
      <vt:lpstr>Критерии выбора ИС</vt:lpstr>
      <vt:lpstr>Критерии выбора ИС</vt:lpstr>
      <vt:lpstr>Критерии выбора ПО</vt:lpstr>
      <vt:lpstr>Итоги выбора</vt:lpstr>
      <vt:lpstr>Дополнительная функциональность</vt:lpstr>
      <vt:lpstr>Методологии управления проектами</vt:lpstr>
      <vt:lpstr>Методология PRINCE2</vt:lpstr>
      <vt:lpstr>Методология PRINCE2</vt:lpstr>
      <vt:lpstr>ИТ-инфраструктура</vt:lpstr>
      <vt:lpstr>Результаты внедрения проектного решения</vt:lpstr>
      <vt:lpstr>Презентация PowerPoint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процессом одновременного внедрения информационной подсистемы на предприятиях холдинга</dc:title>
  <dc:creator>Alexey</dc:creator>
  <cp:lastModifiedBy>Шестакова Лидия Валентиновна</cp:lastModifiedBy>
  <cp:revision>202</cp:revision>
  <dcterms:created xsi:type="dcterms:W3CDTF">2011-10-16T21:41:40Z</dcterms:created>
  <dcterms:modified xsi:type="dcterms:W3CDTF">2013-10-14T06:32:44Z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\\sserverx\office\Kaf_ITB\Common_2013-2014\2013_осенняя школа\Презентации работ групп\Осенняя школа - Кассы.pptx</vt:lpwstr>
  </property>
</Properties>
</file>