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1" r:id="rId2"/>
    <p:sldMasterId id="2147483687" r:id="rId3"/>
    <p:sldMasterId id="2147483700" r:id="rId4"/>
    <p:sldMasterId id="2147483713" r:id="rId5"/>
    <p:sldMasterId id="2147483739" r:id="rId6"/>
    <p:sldMasterId id="2147483753" r:id="rId7"/>
  </p:sldMasterIdLst>
  <p:notesMasterIdLst>
    <p:notesMasterId r:id="rId28"/>
  </p:notesMasterIdLst>
  <p:sldIdLst>
    <p:sldId id="629" r:id="rId8"/>
    <p:sldId id="633" r:id="rId9"/>
    <p:sldId id="634" r:id="rId10"/>
    <p:sldId id="639" r:id="rId11"/>
    <p:sldId id="635" r:id="rId12"/>
    <p:sldId id="640" r:id="rId13"/>
    <p:sldId id="643" r:id="rId14"/>
    <p:sldId id="636" r:id="rId15"/>
    <p:sldId id="637" r:id="rId16"/>
    <p:sldId id="644" r:id="rId17"/>
    <p:sldId id="645" r:id="rId18"/>
    <p:sldId id="648" r:id="rId19"/>
    <p:sldId id="649" r:id="rId20"/>
    <p:sldId id="661" r:id="rId21"/>
    <p:sldId id="651" r:id="rId22"/>
    <p:sldId id="655" r:id="rId23"/>
    <p:sldId id="659" r:id="rId24"/>
    <p:sldId id="647" r:id="rId25"/>
    <p:sldId id="656" r:id="rId26"/>
    <p:sldId id="657" r:id="rId27"/>
  </p:sldIdLst>
  <p:sldSz cx="9144000" cy="6858000" type="screen4x3"/>
  <p:notesSz cx="6858000" cy="9144000"/>
  <p:defaultTextStyle>
    <a:defPPr>
      <a:defRPr lang="de-DE"/>
    </a:defPPr>
    <a:lvl1pPr algn="ctr" rtl="0" fontAlgn="base">
      <a:lnSpc>
        <a:spcPct val="90000"/>
      </a:lnSpc>
      <a:spcBef>
        <a:spcPct val="20000"/>
      </a:spcBef>
      <a:spcAft>
        <a:spcPct val="0"/>
      </a:spcAft>
      <a:buClr>
        <a:srgbClr val="FFFF66"/>
      </a:buClr>
      <a:buFont typeface="Wingdings" pitchFamily="2" charset="2"/>
      <a:defRPr sz="2400" kern="1200">
        <a:solidFill>
          <a:schemeClr val="tx1"/>
        </a:solidFill>
        <a:latin typeface="Tahoma" pitchFamily="34" charset="0"/>
        <a:ea typeface="+mn-ea"/>
        <a:cs typeface="+mn-cs"/>
      </a:defRPr>
    </a:lvl1pPr>
    <a:lvl2pPr marL="457200" algn="ctr" rtl="0" fontAlgn="base">
      <a:lnSpc>
        <a:spcPct val="90000"/>
      </a:lnSpc>
      <a:spcBef>
        <a:spcPct val="20000"/>
      </a:spcBef>
      <a:spcAft>
        <a:spcPct val="0"/>
      </a:spcAft>
      <a:buClr>
        <a:srgbClr val="FFFF66"/>
      </a:buClr>
      <a:buFont typeface="Wingdings" pitchFamily="2" charset="2"/>
      <a:defRPr sz="2400" kern="1200">
        <a:solidFill>
          <a:schemeClr val="tx1"/>
        </a:solidFill>
        <a:latin typeface="Tahoma" pitchFamily="34" charset="0"/>
        <a:ea typeface="+mn-ea"/>
        <a:cs typeface="+mn-cs"/>
      </a:defRPr>
    </a:lvl2pPr>
    <a:lvl3pPr marL="914400" algn="ctr" rtl="0" fontAlgn="base">
      <a:lnSpc>
        <a:spcPct val="90000"/>
      </a:lnSpc>
      <a:spcBef>
        <a:spcPct val="20000"/>
      </a:spcBef>
      <a:spcAft>
        <a:spcPct val="0"/>
      </a:spcAft>
      <a:buClr>
        <a:srgbClr val="FFFF66"/>
      </a:buClr>
      <a:buFont typeface="Wingdings" pitchFamily="2" charset="2"/>
      <a:defRPr sz="2400" kern="1200">
        <a:solidFill>
          <a:schemeClr val="tx1"/>
        </a:solidFill>
        <a:latin typeface="Tahoma" pitchFamily="34" charset="0"/>
        <a:ea typeface="+mn-ea"/>
        <a:cs typeface="+mn-cs"/>
      </a:defRPr>
    </a:lvl3pPr>
    <a:lvl4pPr marL="1371600" algn="ctr" rtl="0" fontAlgn="base">
      <a:lnSpc>
        <a:spcPct val="90000"/>
      </a:lnSpc>
      <a:spcBef>
        <a:spcPct val="20000"/>
      </a:spcBef>
      <a:spcAft>
        <a:spcPct val="0"/>
      </a:spcAft>
      <a:buClr>
        <a:srgbClr val="FFFF66"/>
      </a:buClr>
      <a:buFont typeface="Wingdings" pitchFamily="2" charset="2"/>
      <a:defRPr sz="2400" kern="1200">
        <a:solidFill>
          <a:schemeClr val="tx1"/>
        </a:solidFill>
        <a:latin typeface="Tahoma" pitchFamily="34" charset="0"/>
        <a:ea typeface="+mn-ea"/>
        <a:cs typeface="+mn-cs"/>
      </a:defRPr>
    </a:lvl4pPr>
    <a:lvl5pPr marL="1828800" algn="ctr" rtl="0" fontAlgn="base">
      <a:lnSpc>
        <a:spcPct val="90000"/>
      </a:lnSpc>
      <a:spcBef>
        <a:spcPct val="20000"/>
      </a:spcBef>
      <a:spcAft>
        <a:spcPct val="0"/>
      </a:spcAft>
      <a:buClr>
        <a:srgbClr val="FFFF66"/>
      </a:buClr>
      <a:buFont typeface="Wingdings" pitchFamily="2" charset="2"/>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11111"/>
    <a:srgbClr val="1C1C1C"/>
    <a:srgbClr val="5F5F5F"/>
    <a:srgbClr val="CCFFFF"/>
    <a:srgbClr val="99CCFF"/>
    <a:srgbClr val="33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4" autoAdjust="0"/>
    <p:restoredTop sz="98693" autoAdjust="0"/>
  </p:normalViewPr>
  <p:slideViewPr>
    <p:cSldViewPr>
      <p:cViewPr>
        <p:scale>
          <a:sx n="74" d="100"/>
          <a:sy n="74" d="100"/>
        </p:scale>
        <p:origin x="-2694" y="-1350"/>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18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200" smtClean="0">
                <a:latin typeface="Arial" charset="0"/>
              </a:defRPr>
            </a:lvl1pPr>
          </a:lstStyle>
          <a:p>
            <a:pPr>
              <a:defRPr/>
            </a:pPr>
            <a:endParaRPr lang="de-DE"/>
          </a:p>
        </p:txBody>
      </p:sp>
      <p:sp>
        <p:nvSpPr>
          <p:cNvPr id="829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smtClean="0">
                <a:latin typeface="Arial" charset="0"/>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FontTx/>
              <a:buNone/>
              <a:defRPr sz="1200" smtClean="0">
                <a:latin typeface="Arial" charset="0"/>
              </a:defRPr>
            </a:lvl1pPr>
          </a:lstStyle>
          <a:p>
            <a:pPr>
              <a:defRPr/>
            </a:pPr>
            <a:endParaRPr lang="de-DE"/>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smtClean="0">
                <a:latin typeface="Arial" charset="0"/>
              </a:defRPr>
            </a:lvl1pPr>
          </a:lstStyle>
          <a:p>
            <a:pPr>
              <a:defRPr/>
            </a:pPr>
            <a:fld id="{5C4FF28E-C327-40CE-961C-11C647E1C944}" type="slidenum">
              <a:rPr lang="de-DE"/>
              <a:pPr>
                <a:defRPr/>
              </a:pPr>
              <a:t>‹#›</a:t>
            </a:fld>
            <a:endParaRPr lang="de-DE"/>
          </a:p>
        </p:txBody>
      </p:sp>
    </p:spTree>
    <p:extLst>
      <p:ext uri="{BB962C8B-B14F-4D97-AF65-F5344CB8AC3E}">
        <p14:creationId xmlns:p14="http://schemas.microsoft.com/office/powerpoint/2010/main" val="2427982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e.wikipedia.org/wiki/9._Oktober" TargetMode="External"/><Relationship Id="rId7" Type="http://schemas.openxmlformats.org/officeDocument/2006/relationships/hyperlink" Target="http://de.wikipedia.org/w/index.php?title=Roland_W%C3%B6tzel&amp;action=edi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de.wikipedia.org/wiki/Bernd-Lutz_Lange" TargetMode="External"/><Relationship Id="rId5" Type="http://schemas.openxmlformats.org/officeDocument/2006/relationships/hyperlink" Target="http://de.wikipedia.org/wiki/Kurt_Masur" TargetMode="External"/><Relationship Id="rId4" Type="http://schemas.openxmlformats.org/officeDocument/2006/relationships/hyperlink" Target="http://de.wikipedia.org/wiki/Platz_des_himmlischen_Frieden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de.wikipedia.org/wiki/Warschauer_Pakt" TargetMode="External"/><Relationship Id="rId13" Type="http://schemas.openxmlformats.org/officeDocument/2006/relationships/hyperlink" Target="http://de.wikipedia.org/wiki/Sozialismus" TargetMode="External"/><Relationship Id="rId18" Type="http://schemas.openxmlformats.org/officeDocument/2006/relationships/hyperlink" Target="http://de.wikipedia.org/wiki/UNO" TargetMode="External"/><Relationship Id="rId3" Type="http://schemas.openxmlformats.org/officeDocument/2006/relationships/hyperlink" Target="http://de.wikipedia.org/wiki/Timi%C5%9Foara" TargetMode="External"/><Relationship Id="rId7" Type="http://schemas.openxmlformats.org/officeDocument/2006/relationships/hyperlink" Target="http://de.wikipedia.org/wiki/Elena_Ceau%C5%9Fescu" TargetMode="External"/><Relationship Id="rId12" Type="http://schemas.openxmlformats.org/officeDocument/2006/relationships/hyperlink" Target="http://de.wikipedia.org/wiki/Weltbank" TargetMode="External"/><Relationship Id="rId17" Type="http://schemas.openxmlformats.org/officeDocument/2006/relationships/hyperlink" Target="http://de.wikipedia.org/wiki/Rum%C3%A4nische_Revolution_1989" TargetMode="External"/><Relationship Id="rId2" Type="http://schemas.openxmlformats.org/officeDocument/2006/relationships/slide" Target="../slides/slide10.xml"/><Relationship Id="rId16" Type="http://schemas.openxmlformats.org/officeDocument/2006/relationships/hyperlink" Target="http://de.wikipedia.org/wiki/Dissident" TargetMode="External"/><Relationship Id="rId1" Type="http://schemas.openxmlformats.org/officeDocument/2006/relationships/notesMaster" Target="../notesMasters/notesMaster1.xml"/><Relationship Id="rId6" Type="http://schemas.openxmlformats.org/officeDocument/2006/relationships/hyperlink" Target="http://de.wikipedia.org/wiki/Nicolae_Ceau%C5%9Fescu" TargetMode="External"/><Relationship Id="rId11" Type="http://schemas.openxmlformats.org/officeDocument/2006/relationships/hyperlink" Target="http://de.wikipedia.org/wiki/IWF" TargetMode="External"/><Relationship Id="rId5" Type="http://schemas.openxmlformats.org/officeDocument/2006/relationships/hyperlink" Target="http://de.wikipedia.org/wiki/Diktator" TargetMode="External"/><Relationship Id="rId15" Type="http://schemas.openxmlformats.org/officeDocument/2006/relationships/hyperlink" Target="http://de.wikipedia.org/wiki/Securitate" TargetMode="External"/><Relationship Id="rId10" Type="http://schemas.openxmlformats.org/officeDocument/2006/relationships/hyperlink" Target="http://de.wikipedia.org/wiki/Bundesrepublik_Deutschland" TargetMode="External"/><Relationship Id="rId19" Type="http://schemas.openxmlformats.org/officeDocument/2006/relationships/hyperlink" Target="http://de.wikipedia.org/wiki/Corneliu_M%C4%83nescu" TargetMode="External"/><Relationship Id="rId4" Type="http://schemas.openxmlformats.org/officeDocument/2006/relationships/hyperlink" Target="http://de.wikipedia.org/wiki/Bukarest" TargetMode="External"/><Relationship Id="rId9" Type="http://schemas.openxmlformats.org/officeDocument/2006/relationships/hyperlink" Target="http://de.wikipedia.org/wiki/%C4%8CSSR" TargetMode="External"/><Relationship Id="rId14" Type="http://schemas.openxmlformats.org/officeDocument/2006/relationships/hyperlink" Target="http://de.wikipedia.org/wiki/Polizeistaa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wikipedia.org/wiki/Dissid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de.wikipedia.org/wiki/Ion_Iliesc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de.wikipedia.org/wiki/Euskadi_Ta_Askatasuna" TargetMode="External"/><Relationship Id="rId13" Type="http://schemas.openxmlformats.org/officeDocument/2006/relationships/hyperlink" Target="http://en.wikipedia.org/wiki/Spanish_miracle" TargetMode="External"/><Relationship Id="rId3" Type="http://schemas.openxmlformats.org/officeDocument/2006/relationships/hyperlink" Target="http://de.wikipedia.org/wiki/Volksfront" TargetMode="External"/><Relationship Id="rId7" Type="http://schemas.openxmlformats.org/officeDocument/2006/relationships/hyperlink" Target="http://de.wikipedia.org/wiki/Transition_in_Spanien" TargetMode="External"/><Relationship Id="rId12" Type="http://schemas.openxmlformats.org/officeDocument/2006/relationships/hyperlink" Target="http://de.wikipedia.org/wiki/PSO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de.wikipedia.org/wiki/Franquismus" TargetMode="External"/><Relationship Id="rId11" Type="http://schemas.openxmlformats.org/officeDocument/2006/relationships/hyperlink" Target="http://de.wikipedia.org/wiki/Felipe_Gonz%C3%A1lez" TargetMode="External"/><Relationship Id="rId5" Type="http://schemas.openxmlformats.org/officeDocument/2006/relationships/hyperlink" Target="http://de.wikipedia.org/wiki/Spanischer_B%C3%BCrgerkrieg" TargetMode="External"/><Relationship Id="rId10" Type="http://schemas.openxmlformats.org/officeDocument/2006/relationships/hyperlink" Target="http://de.wikipedia.org/wiki/Guardia_Civil" TargetMode="External"/><Relationship Id="rId4" Type="http://schemas.openxmlformats.org/officeDocument/2006/relationships/hyperlink" Target="http://de.wikipedia.org/wiki/Francisco_Franco" TargetMode="External"/><Relationship Id="rId9" Type="http://schemas.openxmlformats.org/officeDocument/2006/relationships/hyperlink" Target="http://de.wikipedia.org/wiki/23-F" TargetMode="External"/><Relationship Id="rId14" Type="http://schemas.openxmlformats.org/officeDocument/2006/relationships/hyperlink" Target="http://en.wikipedia.org/wiki/Japa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fld id="{F46890C2-32B6-4E06-9BFE-05793E9713EA}" type="slidenum">
              <a:rPr lang="de-DE" sz="1200">
                <a:latin typeface="Arial" charset="0"/>
              </a:rPr>
              <a:pPr eaLnBrk="1" hangingPunct="1"/>
              <a:t>4</a:t>
            </a:fld>
            <a:endParaRPr lang="de-DE" sz="12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de-DE" b="1" smtClean="0"/>
              <a:t>Sozialer Protest: zusammengesetzt aus Demonstrationen, Streiks, Aufständen, bewaffnete Angriffe</a:t>
            </a:r>
          </a:p>
          <a:p>
            <a:pPr eaLnBrk="1" hangingPunct="1"/>
            <a:r>
              <a:rPr lang="de-DE" b="1" smtClean="0"/>
              <a:t>Politische Sanktionen: politische Restriktionen, die das Regime gegenüber den Akteuren anwendet, die es als Bedrohung ansieht: Zensur gegenüber Journalisten, Verurteilung von Dissidenten, Konfiskation von Pässen von Intelektuellen, die auf internat Konferenzen eingeladen, politische Hinrichtungen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fld id="{6411C411-54B0-4ADE-B171-0AA3A411DDCF}" type="slidenum">
              <a:rPr lang="de-DE" sz="1200">
                <a:latin typeface="Arial" charset="0"/>
              </a:rPr>
              <a:pPr eaLnBrk="1" hangingPunct="1"/>
              <a:t>6</a:t>
            </a:fld>
            <a:endParaRPr lang="de-DE" sz="120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de-DE" smtClean="0"/>
              <a:t>High Noon – Wahlplakat für 4.6.1989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fld id="{F53C8E77-EDEF-4C2C-91F9-D95F8A3B9A9F}" type="slidenum">
              <a:rPr lang="de-DE" sz="1200">
                <a:solidFill>
                  <a:prstClr val="black"/>
                </a:solidFill>
                <a:latin typeface="Arial" charset="0"/>
              </a:rPr>
              <a:pPr eaLnBrk="1" hangingPunct="1"/>
              <a:t>7</a:t>
            </a:fld>
            <a:endParaRPr lang="de-DE" sz="1200">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228600" indent="-228600" eaLnBrk="1" hangingPunct="1"/>
            <a:r>
              <a:rPr lang="de-DE" smtClean="0"/>
              <a:t>Seit 1988 Treffpunkt für Ausreisewillige</a:t>
            </a:r>
          </a:p>
          <a:p>
            <a:pPr marL="228600" indent="-228600" eaLnBrk="1" hangingPunct="1"/>
            <a:r>
              <a:rPr lang="de-DE" smtClean="0"/>
              <a:t>4.9. „Wir wollen raus“ – erstmals: „Ich bleibe hier“ &gt; 11.9. </a:t>
            </a:r>
            <a:r>
              <a:rPr lang="de-DE" b="1" smtClean="0"/>
              <a:t>wir bleiben hier als konkurrierende Parole (was bedeutet das? „damit sich was ändert“/obwohl es uns nicht gefällt/uns werdet ihr nicht los) &gt; zwei separate Gruppen, nach einer Weile gemeinsame Losung: WIR sind das Volk – wichtig: es gibt eben doch keine Identität zwischen Partei und Volk!!</a:t>
            </a:r>
          </a:p>
          <a:p>
            <a:pPr marL="228600" indent="-228600" eaLnBrk="1" hangingPunct="1"/>
            <a:r>
              <a:rPr lang="de-DE" smtClean="0"/>
              <a:t>Vor 9.10. Sicherheitskräfte: behindern/beenden, verhaften</a:t>
            </a:r>
          </a:p>
          <a:p>
            <a:pPr marL="228600" indent="-228600" eaLnBrk="1" hangingPunct="1"/>
            <a:r>
              <a:rPr lang="de-DE" smtClean="0"/>
              <a:t>9.10.: größte Demo seit 17.6., erste, die nicht aufgeöst wurde – gewaltlos und illegal</a:t>
            </a:r>
          </a:p>
          <a:p>
            <a:pPr marL="228600" indent="-228600" eaLnBrk="1" hangingPunct="1"/>
            <a:r>
              <a:rPr lang="de-DE" smtClean="0"/>
              <a:t>Der Wendepunkt der Montagsdemonstrationen war der </a:t>
            </a:r>
            <a:r>
              <a:rPr lang="de-DE" smtClean="0">
                <a:hlinkClick r:id="rId3" tooltip="9. Oktober"/>
              </a:rPr>
              <a:t>9. Oktober</a:t>
            </a:r>
            <a:r>
              <a:rPr lang="de-DE" smtClean="0"/>
              <a:t> 1989 - die erste Montagsdemonstration mit echter Massenbeteiligung, bei der viele Beteiligte aller Seiten die gewaltsame Reaktion der chinesischen Staatsmacht auf dem </a:t>
            </a:r>
            <a:r>
              <a:rPr lang="de-DE" smtClean="0">
                <a:hlinkClick r:id="rId4" tooltip="Platz des himmlischen Friedens"/>
              </a:rPr>
              <a:t>Platz des himmlischen Friedens</a:t>
            </a:r>
            <a:r>
              <a:rPr lang="de-DE" smtClean="0"/>
              <a:t> im Hinterkopf hatten, aber letztlich nichts geschah. Zum friedlichen Ausgang trug auch der abendliche Aufruf sechs prominenter Leipziger um Gewandhauskapellmeister Prof. </a:t>
            </a:r>
            <a:r>
              <a:rPr lang="de-DE" smtClean="0">
                <a:hlinkClick r:id="rId5" tooltip="Kurt Masur"/>
              </a:rPr>
              <a:t>Kurt Masur</a:t>
            </a:r>
            <a:r>
              <a:rPr lang="de-DE" smtClean="0"/>
              <a:t>, Theologe Dr. Peter Zimmermann, Kabarettist </a:t>
            </a:r>
            <a:r>
              <a:rPr lang="de-DE" smtClean="0">
                <a:hlinkClick r:id="rId6" tooltip="Bernd-Lutz Lange"/>
              </a:rPr>
              <a:t>Bernd-Lutz Lange</a:t>
            </a:r>
            <a:r>
              <a:rPr lang="de-DE" smtClean="0"/>
              <a:t> und die Sekretäre der SED-Bezirksleitung Leipzig Dr. Kurt Meyer, Jochen Pommert und Dr. </a:t>
            </a:r>
            <a:r>
              <a:rPr lang="de-DE" smtClean="0">
                <a:hlinkClick r:id="rId7" tooltip="Roland Wötzel"/>
              </a:rPr>
              <a:t>Roland Wötzel</a:t>
            </a:r>
            <a:r>
              <a:rPr lang="de-DE" smtClean="0"/>
              <a:t> bei:</a:t>
            </a:r>
          </a:p>
          <a:p>
            <a:pPr marL="685800" lvl="1" indent="-228600" eaLnBrk="1" hangingPunct="1"/>
            <a:r>
              <a:rPr lang="de-DE" i="1" smtClean="0"/>
              <a:t>Unsere gemeinsame Sorge und Verantwortung haben uns heute zusammengeführt. Wir sind von der Entwicklung in unserer Stadt betroffen und suchen nach einer Lösung. Wir alle brauchen einen freien Meinungsaustausch über die Weiterführung des Sozialismus in unserem Land. Deshalb versprechen die Genannten heute allen Bürgern, ihre ganze Kraft und Autorität dafür einzusetzen, dass dieser Dialog nicht nur im Bezirk Leipzig, sondern auch mit unserer Regierung geführt wird. Wir bitten Sie dringend um Besonnenheit, damit der friedliche Dialog möglich wird.</a:t>
            </a:r>
            <a:r>
              <a:rPr lang="de-DE" smtClean="0"/>
              <a:t> Aufruf der Sechs, verlesen von Kurt Masur am Abend des 9. Oktober 1989 </a:t>
            </a:r>
          </a:p>
          <a:p>
            <a:pPr marL="228600" indent="-228600" eaLnBrk="1" hangingPunct="1"/>
            <a:r>
              <a:rPr lang="de-DE" smtClean="0"/>
              <a:t>&gt;&gt;&gt;</a:t>
            </a:r>
          </a:p>
          <a:p>
            <a:pPr marL="228600" indent="-228600" eaLnBrk="1" hangingPunct="1">
              <a:buFontTx/>
              <a:buAutoNum type="arabicParenBoth"/>
            </a:pPr>
            <a:r>
              <a:rPr lang="de-DE" smtClean="0"/>
              <a:t>Koordinationsproblem – spontan gelöst, auch ohne mächtige Organisation</a:t>
            </a:r>
          </a:p>
          <a:p>
            <a:pPr marL="228600" indent="-228600" eaLnBrk="1" hangingPunct="1">
              <a:buFontTx/>
              <a:buAutoNum type="arabicParenBoth"/>
            </a:pPr>
            <a:r>
              <a:rPr lang="de-DE" smtClean="0"/>
              <a:t>DANACH  wird es richtig massenhaft: Repressivität – Erfolgsaussicht</a:t>
            </a:r>
          </a:p>
          <a:p>
            <a:pPr marL="228600" indent="-228600" eaLnBrk="1" hangingPunct="1">
              <a:buFontTx/>
              <a:buAutoNum type="arabicParenBoth"/>
            </a:pPr>
            <a:endParaRPr lang="de-DE" smtClean="0"/>
          </a:p>
          <a:p>
            <a:pPr marL="228600" indent="-228600" eaLnBrk="1" hangingPunct="1"/>
            <a:r>
              <a:rPr lang="de-DE" smtClean="0"/>
              <a:t>EXKURS: Das Problem der Ausreise – das muß man unbedingt verstehen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fld id="{AFC41E60-6D2D-4741-BBC4-C8CCB4CD93FE}" type="slidenum">
              <a:rPr lang="de-DE" sz="1200">
                <a:solidFill>
                  <a:prstClr val="black"/>
                </a:solidFill>
                <a:latin typeface="Arial" charset="0"/>
              </a:rPr>
              <a:pPr eaLnBrk="1" hangingPunct="1"/>
              <a:t>10</a:t>
            </a:fld>
            <a:endParaRPr lang="de-DE" sz="1200">
              <a:solidFill>
                <a:prstClr val="black"/>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lnSpc>
                <a:spcPct val="80000"/>
              </a:lnSpc>
            </a:pPr>
            <a:r>
              <a:rPr lang="de-DE" sz="800" smtClean="0"/>
              <a:t>Kette von Demonstrationen, Unruhen und blutigen Kämpfen, die vom 16. bis zum 27. Dezember 1989 in </a:t>
            </a:r>
            <a:r>
              <a:rPr lang="de-DE" sz="800" smtClean="0">
                <a:hlinkClick r:id="rId3" tooltip="Timişoara"/>
              </a:rPr>
              <a:t>Timişoara</a:t>
            </a:r>
            <a:r>
              <a:rPr lang="de-DE" sz="800" smtClean="0"/>
              <a:t>, </a:t>
            </a:r>
            <a:r>
              <a:rPr lang="de-DE" sz="800" smtClean="0">
                <a:hlinkClick r:id="rId4" tooltip="Bukarest"/>
              </a:rPr>
              <a:t>Bukarest</a:t>
            </a:r>
            <a:r>
              <a:rPr lang="de-DE" sz="800" smtClean="0"/>
              <a:t> und anderen rumänischen Städten stattfand. Sie führte zum Sturz und zur Hinrichtung des rumänischen </a:t>
            </a:r>
            <a:r>
              <a:rPr lang="de-DE" sz="800" smtClean="0">
                <a:hlinkClick r:id="rId5" tooltip="Diktator"/>
              </a:rPr>
              <a:t>Diktators</a:t>
            </a:r>
            <a:r>
              <a:rPr lang="de-DE" sz="800" smtClean="0"/>
              <a:t> </a:t>
            </a:r>
            <a:r>
              <a:rPr lang="de-DE" sz="800" smtClean="0">
                <a:hlinkClick r:id="rId6" tooltip="Nicolae Ceauşescu"/>
              </a:rPr>
              <a:t>Nicolae Ceauşescu</a:t>
            </a:r>
            <a:r>
              <a:rPr lang="de-DE" sz="800" smtClean="0"/>
              <a:t> und seiner Frau </a:t>
            </a:r>
            <a:r>
              <a:rPr lang="de-DE" sz="800" smtClean="0">
                <a:hlinkClick r:id="rId7" tooltip="Elena Ceauşescu"/>
              </a:rPr>
              <a:t>Elena Ceauşescu</a:t>
            </a:r>
            <a:r>
              <a:rPr lang="de-DE" sz="800" smtClean="0"/>
              <a:t> </a:t>
            </a:r>
          </a:p>
          <a:p>
            <a:pPr eaLnBrk="1" hangingPunct="1">
              <a:lnSpc>
                <a:spcPct val="80000"/>
              </a:lnSpc>
              <a:buFontTx/>
              <a:buChar char="-"/>
            </a:pPr>
            <a:r>
              <a:rPr lang="de-DE" sz="800" smtClean="0"/>
              <a:t>Seit 1965, sehr eigentümliche Politik – „Öffnung nach allen Seiten“: vorsichtige Abgrenzung von SU, dann Nichtteilnahme an der Invasion des </a:t>
            </a:r>
            <a:r>
              <a:rPr lang="de-DE" sz="800" smtClean="0">
                <a:hlinkClick r:id="rId8" tooltip="Warschauer Pakt"/>
              </a:rPr>
              <a:t>Warschauer Paktes</a:t>
            </a:r>
            <a:r>
              <a:rPr lang="de-DE" sz="800" smtClean="0"/>
              <a:t> in der </a:t>
            </a:r>
            <a:r>
              <a:rPr lang="de-DE" sz="800" smtClean="0">
                <a:hlinkClick r:id="rId9" tooltip="ČSSR"/>
              </a:rPr>
              <a:t>ČSSR</a:t>
            </a:r>
            <a:r>
              <a:rPr lang="de-DE" sz="800" smtClean="0"/>
              <a:t> 1968 gipfelte. Rumänien öffnete sich für westliche Touristen und Investoren, nahm diplomatische Beziehungen zur </a:t>
            </a:r>
            <a:r>
              <a:rPr lang="de-DE" sz="800" smtClean="0">
                <a:hlinkClick r:id="rId10" tooltip="Bundesrepublik Deutschland"/>
              </a:rPr>
              <a:t>Bundesrepublik Deutschland</a:t>
            </a:r>
            <a:r>
              <a:rPr lang="de-DE" sz="800" smtClean="0"/>
              <a:t> auf und wurde als einziger Warschauer-Pakt-Staat Mitglied des </a:t>
            </a:r>
            <a:r>
              <a:rPr lang="de-DE" sz="800" smtClean="0">
                <a:hlinkClick r:id="rId11" tooltip="IWF"/>
              </a:rPr>
              <a:t>IWF</a:t>
            </a:r>
            <a:r>
              <a:rPr lang="de-DE" sz="800" smtClean="0"/>
              <a:t> und der </a:t>
            </a:r>
            <a:r>
              <a:rPr lang="de-DE" sz="800" smtClean="0">
                <a:hlinkClick r:id="rId12" tooltip="Weltbank"/>
              </a:rPr>
              <a:t>Weltbank</a:t>
            </a:r>
            <a:r>
              <a:rPr lang="de-DE" sz="800" smtClean="0"/>
              <a:t>. In den 70er Jahren nahm Ceauşescu ein ehrgeiziges, kreditfinanziertes Industrialisierungsprogramm in Angriff. </a:t>
            </a:r>
          </a:p>
          <a:p>
            <a:pPr eaLnBrk="1" hangingPunct="1">
              <a:lnSpc>
                <a:spcPct val="80000"/>
              </a:lnSpc>
              <a:buFont typeface="Wingdings" pitchFamily="2" charset="2"/>
              <a:buChar char="Ø"/>
            </a:pPr>
            <a:r>
              <a:rPr lang="de-DE" sz="800" smtClean="0"/>
              <a:t>sultanistisch: Personenkult, „Führer“, Polizeistaat, verhindert Entstehung innerpartielicher Opposition durch z.B. „Kaderrotation“ (galt für alle außer seiner Familie) und Psychiatrie, größte Komm Partei des Ostblocks. 1974 ließ er sich zum Staatspräsidenten ernennen, dessen Dekrete Gesetzeskraft hatten - einmalig in </a:t>
            </a:r>
            <a:r>
              <a:rPr lang="de-DE" sz="800" smtClean="0">
                <a:hlinkClick r:id="rId13" tooltip="Sozialismus"/>
              </a:rPr>
              <a:t>sozialistischen</a:t>
            </a:r>
            <a:r>
              <a:rPr lang="de-DE" sz="800" smtClean="0"/>
              <a:t> Ländern. Ferner war er Oberbefehlshaber der Armee. Die PCR, die 1987 3,6 Mio. Mitglieder hatte = jeder sechste Rumäne, wurde zum reinen Ausführungsorgan der Befehle Ceauşescus, Politik wurde in ihr nicht mehr betrieben. Rumänien wurde ein </a:t>
            </a:r>
            <a:r>
              <a:rPr lang="de-DE" sz="800" smtClean="0">
                <a:hlinkClick r:id="rId14" tooltip="Polizeistaat"/>
              </a:rPr>
              <a:t>Polizeistaat</a:t>
            </a:r>
            <a:r>
              <a:rPr lang="de-DE" sz="800" smtClean="0"/>
              <a:t>.</a:t>
            </a:r>
          </a:p>
          <a:p>
            <a:pPr eaLnBrk="1" hangingPunct="1">
              <a:lnSpc>
                <a:spcPct val="80000"/>
              </a:lnSpc>
              <a:buFont typeface="Wingdings" pitchFamily="2" charset="2"/>
              <a:buChar char="Ø"/>
            </a:pPr>
            <a:r>
              <a:rPr lang="de-DE" sz="800" smtClean="0">
                <a:hlinkClick r:id="rId15" tooltip="Securitate"/>
              </a:rPr>
              <a:t>Securitate</a:t>
            </a:r>
            <a:r>
              <a:rPr lang="de-DE" sz="800" smtClean="0">
                <a:hlinkClick r:id="rId16" tooltip="Dissident"/>
              </a:rPr>
              <a:t> - 14.259 hauptamtliche Mitarbeiter und zwischen 400.000 und 700.000 Informanten.</a:t>
            </a:r>
            <a:r>
              <a:rPr lang="de-DE" sz="800" smtClean="0">
                <a:hlinkClick r:id="rId17"/>
              </a:rPr>
              <a:t>[2]</a:t>
            </a:r>
            <a:r>
              <a:rPr lang="de-DE" sz="800" smtClean="0"/>
              <a:t> Ihre Abhörzentrale in Bukarest war eine der modernsten der Welt. An das internationale Selbstwählnetz war Rumänien nicht angeschlossen, das erschwerte die Kommunikation mit dem Ausland. Viele Securitate-Offiziere übten einen bürgerlichen Beruf aus. Dadurch war die Securitate in allen Bereichen der Gesellschaft präsent. </a:t>
            </a:r>
          </a:p>
          <a:p>
            <a:pPr eaLnBrk="1" hangingPunct="1">
              <a:lnSpc>
                <a:spcPct val="80000"/>
              </a:lnSpc>
              <a:buFont typeface="Wingdings" pitchFamily="2" charset="2"/>
              <a:buChar char="Ø"/>
            </a:pPr>
            <a:r>
              <a:rPr lang="de-DE" sz="800" smtClean="0"/>
              <a:t>Sehr spezielle Wirtschaftspolitik: bekämpft seit 1982 die Auslandsschulden ziemlich heftig (will das durch lebensmittelexporte erreichen), Lebensmittelrationierung, </a:t>
            </a:r>
            <a:r>
              <a:rPr lang="de-DE" sz="800" smtClean="0">
                <a:hlinkClick r:id="rId16" tooltip="Dissident"/>
              </a:rPr>
              <a:t>Fleisch war so selten zu erhalten, dass es nicht rationiert wurde, und wenn es Fleisch gab, dann meist Schweinefüße, die im Volksmund „Adidas“ genannt wurden, </a:t>
            </a:r>
            <a:r>
              <a:rPr lang="de-DE" sz="800" smtClean="0"/>
              <a:t>für Europa einmalig niedriger Lebensstandard, Stromausfälle, Heizung auf 12 Grad</a:t>
            </a:r>
          </a:p>
          <a:p>
            <a:pPr eaLnBrk="1" hangingPunct="1">
              <a:lnSpc>
                <a:spcPct val="80000"/>
              </a:lnSpc>
              <a:buFont typeface="Wingdings" pitchFamily="2" charset="2"/>
              <a:buChar char="Ø"/>
            </a:pPr>
            <a:r>
              <a:rPr lang="de-DE" sz="800" smtClean="0"/>
              <a:t>kein organisierter Widerstand gegen das kommunistische Regime , ab und zu blutig niedergeschlagene Arbeiterproteste (1977, 1987)</a:t>
            </a:r>
          </a:p>
          <a:p>
            <a:pPr eaLnBrk="1" hangingPunct="1">
              <a:lnSpc>
                <a:spcPct val="80000"/>
              </a:lnSpc>
              <a:buFont typeface="Wingdings" pitchFamily="2" charset="2"/>
              <a:buChar char="Ø"/>
            </a:pPr>
            <a:r>
              <a:rPr lang="de-DE" sz="800" smtClean="0">
                <a:hlinkClick r:id="rId16" tooltip="Dissident"/>
              </a:rPr>
              <a:t>Kritische Intellektuelle wandten sich verstärkt mit Interviews und Offenen Briefen an die westliche Öffentlichkeit. Großes Aufsehen erregte ein Offener Brief von sechs Altkommunisten an Ceauşescu, darunter der frühere Präsident der </a:t>
            </a:r>
            <a:r>
              <a:rPr lang="de-DE" sz="800" smtClean="0">
                <a:hlinkClick r:id="rId18" tooltip="UNO"/>
              </a:rPr>
              <a:t>UNO</a:t>
            </a:r>
            <a:r>
              <a:rPr lang="de-DE" sz="800" smtClean="0">
                <a:hlinkClick r:id="rId16" tooltip="Dissident"/>
              </a:rPr>
              <a:t>-Vollversammlung, </a:t>
            </a:r>
            <a:r>
              <a:rPr lang="de-DE" sz="800" smtClean="0">
                <a:hlinkClick r:id="rId19" tooltip="Corneliu Mănescu"/>
              </a:rPr>
              <a:t>Corneliu Mănescu</a:t>
            </a:r>
            <a:r>
              <a:rPr lang="de-DE" sz="800" smtClean="0">
                <a:hlinkClick r:id="rId16" tooltip="Dissident"/>
              </a:rPr>
              <a:t>, der am 10. März 1989 von der „New York Times“ veröffentlicht wurde. Autor des Briefes war der spätere „Chefideologe“ der „Front zur Nationalen Rettung“, Silviu Brucan. Er erhob schwere Vorwürfe gegen Ceauşescus Politik. Die Unterzeichner, mit denen sich Brucan nur mündlich abgestimmt hatte, erhielten Hausarrest. Ein anderer Altkommunist, dem auch Zusammenarbeit mit der Securitate vorgeworfen wurde, Dumitru Mazilu, schmuggelte im August 1989 einen Bericht über die Lage der rumänischen Jugend aus dem Land, der als UNO-Dokument veröffentlicht wurde. </a:t>
            </a:r>
          </a:p>
          <a:p>
            <a:pPr eaLnBrk="1" hangingPunct="1">
              <a:lnSpc>
                <a:spcPct val="80000"/>
              </a:lnSpc>
              <a:buFont typeface="Wingdings" pitchFamily="2" charset="2"/>
              <a:buChar char="Ø"/>
            </a:pPr>
            <a:r>
              <a:rPr lang="de-DE" sz="800" smtClean="0">
                <a:hlinkClick r:id="rId16" tooltip="Dissident"/>
              </a:rPr>
              <a:t>15.12. Timisoara wg. Zwangsversetzung eines beliebten ungarischen Pfarrers, wird als Akt ausländ Spionage angesehen, schießen; Ein aus 13 Personen bestehendes Komitee der Aufständischen, das sich </a:t>
            </a:r>
            <a:r>
              <a:rPr lang="de-DE" sz="800" i="1" smtClean="0">
                <a:hlinkClick r:id="rId16" tooltip="Dissident"/>
              </a:rPr>
              <a:t>„Frontul Democratic Român“</a:t>
            </a:r>
            <a:r>
              <a:rPr lang="de-DE" sz="800" smtClean="0">
                <a:hlinkClick r:id="rId16" tooltip="Dissident"/>
              </a:rPr>
              <a:t> (Rumänische Demokratische Front) nennt, formuliert deren Forderungen: 1. Rücktritt Ceauşescus, 2. Rücktritt der Regierung, 3. Freie Meinungsäußerung, wahrheitsgemäße Berichterstattung über die Ereignisse in Timişoara, 4. Beachtung der Menschenrechte, 5. Freiheit der Religionsausübung, 6.Öffnung der Grenzen, 7. Freilassung aller seit dem 16. Dezember Inhaftierten, 8. Klärung der Frage, wo die Toten sind, Trauertag für die Toten </a:t>
            </a:r>
          </a:p>
          <a:p>
            <a:pPr eaLnBrk="1" hangingPunct="1">
              <a:lnSpc>
                <a:spcPct val="80000"/>
              </a:lnSpc>
              <a:buFont typeface="Wingdings" pitchFamily="2" charset="2"/>
              <a:buChar char="Ø"/>
            </a:pPr>
            <a:r>
              <a:rPr lang="de-DE" sz="800" smtClean="0">
                <a:hlinkClick r:id="rId16" tooltip="Dissident"/>
              </a:rPr>
              <a:t>Bis 21.12. 150.000 Leute – Staat läßt 20.000 Arbeiter aus anderen regionen ankarren, die aufgehetzt werden – laufen dann aber meistens doch über bzw. gehen einkaufen</a:t>
            </a:r>
          </a:p>
          <a:p>
            <a:pPr eaLnBrk="1" hangingPunct="1">
              <a:lnSpc>
                <a:spcPct val="80000"/>
              </a:lnSpc>
              <a:buFont typeface="Wingdings" pitchFamily="2" charset="2"/>
              <a:buChar char="Ø"/>
            </a:pPr>
            <a:endParaRPr lang="de-DE" sz="800" smtClean="0">
              <a:hlinkClick r:id="rId16" tooltip="Dissident"/>
            </a:endParaRPr>
          </a:p>
          <a:p>
            <a:pPr eaLnBrk="1" hangingPunct="1">
              <a:lnSpc>
                <a:spcPct val="80000"/>
              </a:lnSpc>
              <a:buFont typeface="Wingdings" pitchFamily="2" charset="2"/>
              <a:buChar char="Ø"/>
            </a:pPr>
            <a:endParaRPr lang="de-DE" sz="800" smtClean="0">
              <a:hlinkClick r:id="rId16" tooltip="Dissiden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fld id="{10DDCC7C-5475-459F-8F7B-7EF996EE48DB}" type="slidenum">
              <a:rPr lang="de-DE" sz="1200">
                <a:solidFill>
                  <a:prstClr val="black"/>
                </a:solidFill>
                <a:latin typeface="Arial" charset="0"/>
              </a:rPr>
              <a:pPr eaLnBrk="1" hangingPunct="1"/>
              <a:t>11</a:t>
            </a:fld>
            <a:endParaRPr lang="de-DE" sz="1200">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de-DE" sz="1000" smtClean="0"/>
              <a:t>22.12. Fluchtversuch</a:t>
            </a:r>
          </a:p>
          <a:p>
            <a:pPr eaLnBrk="1" hangingPunct="1"/>
            <a:r>
              <a:rPr lang="de-DE" sz="1000" smtClean="0">
                <a:hlinkClick r:id="rId3" tooltip="Dissident"/>
              </a:rPr>
              <a:t>Um 13.00 Uhr gelingt den Aufständischen die Eroberung des Fernsehens. Der Schauspieler Ion Caramitru kündigt eine Rede des aus dem Hausarrest befreiten Dichters Mircea Dinescu an. Dieser verkündet, dass der Diktator geflohen ist. Von da an sendete das Fernsehen „Revolution live“. Jeder zufällig Anwesende konnte seine Freude über den Sturz der Diktatur und seine Vorstellungen für die Zukunft ausdrücken. Gegen 14.00 Uhr erreichte </a:t>
            </a:r>
            <a:r>
              <a:rPr lang="de-DE" sz="1000" smtClean="0">
                <a:hlinkClick r:id="rId4" tooltip="Ion Iliescu"/>
              </a:rPr>
              <a:t>Ion Iliescu</a:t>
            </a:r>
            <a:r>
              <a:rPr lang="de-DE" sz="1000" smtClean="0">
                <a:hlinkClick r:id="rId3" tooltip="Dissident"/>
              </a:rPr>
              <a:t>, aus seinem Büro beim Bukarester Technischen Verlag kommend, das Gebäude. Er gab die Gründung einer „Front zur Nationalen Rettung“ bekannt, die die Macht in Rumänien übernommen habe. </a:t>
            </a:r>
          </a:p>
          <a:p>
            <a:pPr eaLnBrk="1" hangingPunct="1"/>
            <a:r>
              <a:rPr lang="de-DE" sz="1000" smtClean="0">
                <a:hlinkClick r:id="rId3" tooltip="Dissident"/>
              </a:rPr>
              <a:t>Am 24. Dezember beschließt der Kern der „Rettungsfront“ um Ion Iliescu, den Ceauşescus den Prozess zu machen, der nach Lage der Dinge nur mit der Todesstrafe enden konnte. Mit der Organisation wird General Stănculescu beauftragt. Dieser trifft am 25. Dezember um 13.00 Uhr in Begleitung der Militärs, die Richter und Ankläger im Prozess sein werden, in der Kaserne ein. Nach einem summarischen Prozess, in dem den Ceauşescus Genozid durch Hunger, Kälte und fehlende medizinische Versorgung an 64.000 rumänischen Bürgern, Unterminierung der Staatsmacht und der nationalen Ökonomie vorgeworfen wurden, wurden sie kurz vor 15.00 Uhr am 25. Dezember exekutiert. Prozess und Hinrichtung wurden gefilmt, im Moment der Exekution fiel die Kamera aus, was später zu Spekulationen Anlass gab, es sei nur ein Doppelgänger hingerichtet worden. Der Film von der Hinrichtung sollte zuerst in einer gekürzten Fassung im Fernsehen gezeigt werden, die im Fernsehstudio Anwesenden vermuteten jedoch eine Fälschung und verlangten das Originalvideo. Nachdem eine weitere gekürzte Fassung hergestellt worden war, wurden am 27. Dezember alle drei Fassungen des Videos ausgestrahlt. So erfuhr die Öffentlichkeit erst verspätet von Ceauşescus Hinrichtung. Die Schusswechsel mit den „Terroristen“ endeten am selben Tag.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Aristoteles &gt; </a:t>
            </a:r>
            <a:r>
              <a:rPr lang="de-DE" sz="1400" dirty="0" err="1"/>
              <a:t>Lipset</a:t>
            </a:r>
            <a:endParaRPr lang="de-DE" sz="1400" dirty="0"/>
          </a:p>
          <a:p>
            <a:r>
              <a:rPr lang="de-DE" sz="1400" dirty="0"/>
              <a:t>Ein statistisch nachgewiesener Zusammenhang</a:t>
            </a:r>
          </a:p>
          <a:p>
            <a:pPr marL="175222" indent="-175222">
              <a:buFont typeface="Arial" pitchFamily="34" charset="0"/>
              <a:buChar char="•"/>
            </a:pPr>
            <a:r>
              <a:rPr lang="de-DE" sz="1400" dirty="0"/>
              <a:t>klassische These: sozioökonomische Modernisierung (Industrialisierung, Urbanisierung, Alphabetisierung) als Voraussetzung der Entstehung von demokratischen Regimen </a:t>
            </a:r>
          </a:p>
          <a:p>
            <a:pPr marL="175222" indent="-175222">
              <a:buFont typeface="Arial" pitchFamily="34" charset="0"/>
              <a:buChar char="•"/>
            </a:pPr>
            <a:r>
              <a:rPr lang="de-DE" sz="1400" dirty="0"/>
              <a:t>späte 50er Jahre, Seymour M. </a:t>
            </a:r>
            <a:r>
              <a:rPr lang="de-DE" sz="1400" dirty="0" err="1"/>
              <a:t>Lipset</a:t>
            </a:r>
            <a:r>
              <a:rPr lang="de-DE" sz="1400" dirty="0"/>
              <a:t> – Zusammenhang zwischen sozioökonomischen Modernisierungsprozessen und Demokratisierung als Ursache-Wirkungs-Beziehung</a:t>
            </a:r>
          </a:p>
          <a:p>
            <a:pPr marL="175222" indent="-175222">
              <a:buFont typeface="Arial" pitchFamily="34" charset="0"/>
              <a:buChar char="•"/>
            </a:pPr>
            <a:r>
              <a:rPr lang="de-DE" sz="1400" dirty="0"/>
              <a:t>vier kausale Mechanismen</a:t>
            </a:r>
          </a:p>
          <a:p>
            <a:pPr marL="233629" indent="-233629">
              <a:buFont typeface="Arial" pitchFamily="34" charset="0"/>
              <a:buAutoNum type="alphaLcParenR"/>
            </a:pPr>
            <a:r>
              <a:rPr lang="de-DE" sz="1400" dirty="0"/>
              <a:t>verbreitert wirtschaftliches Wachstum die Mittelklassen, sodass eine zu starke Polarisierung der Gesellschaft verhindert wird. </a:t>
            </a:r>
          </a:p>
          <a:p>
            <a:pPr marL="233629" indent="-233629">
              <a:buFont typeface="Arial" pitchFamily="34" charset="0"/>
              <a:buAutoNum type="alphaLcParenR"/>
            </a:pPr>
            <a:r>
              <a:rPr lang="de-DE" sz="1400" dirty="0"/>
              <a:t>führt die stärker ausgeglichene Verteilung von Konsumgütern in wohlhabenden Gesellschaften zu moderaten und reformistischen Arbeiterorganisationen. </a:t>
            </a:r>
          </a:p>
          <a:p>
            <a:pPr marL="233629" indent="-233629">
              <a:buFont typeface="Arial" pitchFamily="34" charset="0"/>
              <a:buAutoNum type="alphaLcParenR"/>
            </a:pPr>
            <a:r>
              <a:rPr lang="de-DE" sz="1400" dirty="0"/>
              <a:t>Dies führt dann zu einer weniger skeptischen Haltung der Eliten gegenüber der Demokratie: weil niemand wirklich ein Habenichts ist und weil von unten nur maßvolle Reformen gefordert sind, können sie einen gewissen relativen Machtverlust hinnehmen. </a:t>
            </a:r>
          </a:p>
          <a:p>
            <a:pPr marL="233629" indent="-233629">
              <a:buFont typeface="Arial" pitchFamily="34" charset="0"/>
              <a:buAutoNum type="alphaLcParenR"/>
            </a:pPr>
            <a:r>
              <a:rPr lang="de-DE" sz="1400" dirty="0"/>
              <a:t>Ausbau des Bildungssystems, da höhere Bildung dem Menschen ein größeres Maß an Toleranz, Skepsis gegenüber extremistischen Ideologien und insgesamt  einen weiteren Horizont verleiht. </a:t>
            </a:r>
          </a:p>
          <a:p>
            <a:r>
              <a:rPr lang="de-DE" sz="1400" dirty="0"/>
              <a:t>&gt; Sozioökonomische Modernisierung hat also einen mäßigenden Einfluss auf Gesellschaften, sodass ein friedlicher Interessenausgleich über demokratische Verfahren möglich ist.</a:t>
            </a:r>
          </a:p>
          <a:p>
            <a:r>
              <a:rPr lang="de-DE" sz="1400" dirty="0"/>
              <a:t> </a:t>
            </a:r>
          </a:p>
          <a:p>
            <a:r>
              <a:rPr lang="de-DE" sz="1400" b="1" dirty="0"/>
              <a:t>Haben-Seite</a:t>
            </a:r>
          </a:p>
          <a:p>
            <a:pPr marL="175222" indent="-175222">
              <a:buFont typeface="Arial" pitchFamily="34" charset="0"/>
              <a:buChar char="•"/>
            </a:pPr>
            <a:r>
              <a:rPr lang="de-DE" sz="1400" dirty="0"/>
              <a:t>An dieser Erkenntnis führt kein Weg vorbei: eine positive, wenn auch nicht perfekte Korrelation zwischen kapitalistischer Entwicklung und Demokratie &gt; das ist extrem robust</a:t>
            </a:r>
          </a:p>
          <a:p>
            <a:pPr marL="175222" indent="-175222">
              <a:buFont typeface="Arial" pitchFamily="34" charset="0"/>
              <a:buChar char="•"/>
            </a:pPr>
            <a:r>
              <a:rPr lang="de-DE" sz="1400" dirty="0"/>
              <a:t>77% von 4126 Fällen werden erklärt; die Wahrscheinlichkeit, dass die Klassifikation "Regimetyp" zu "Prokopfeinkommen" richtig ist, liegt bei über 0.99; </a:t>
            </a:r>
          </a:p>
          <a:p>
            <a:pPr marL="175222" indent="-175222">
              <a:buFont typeface="Arial" pitchFamily="34" charset="0"/>
              <a:buChar char="•"/>
            </a:pPr>
            <a:r>
              <a:rPr lang="de-DE" sz="1400" dirty="0"/>
              <a:t>Neuere Forschung seit </a:t>
            </a:r>
            <a:r>
              <a:rPr lang="de-DE" sz="1400" dirty="0" err="1"/>
              <a:t>Lipset</a:t>
            </a:r>
            <a:r>
              <a:rPr lang="de-DE" sz="1400" dirty="0"/>
              <a:t>: es ist kein linearer Zusammenhang zwischen Demokratie und Entwicklung</a:t>
            </a:r>
          </a:p>
          <a:p>
            <a:endParaRPr lang="de-DE" dirty="0"/>
          </a:p>
        </p:txBody>
      </p:sp>
      <p:sp>
        <p:nvSpPr>
          <p:cNvPr id="4" name="Foliennummernplatzhalter 3"/>
          <p:cNvSpPr>
            <a:spLocks noGrp="1"/>
          </p:cNvSpPr>
          <p:nvPr>
            <p:ph type="sldNum" sz="quarter" idx="10"/>
          </p:nvPr>
        </p:nvSpPr>
        <p:spPr/>
        <p:txBody>
          <a:bodyPr/>
          <a:lstStyle/>
          <a:p>
            <a:fld id="{FD9E7E56-E030-41CB-BB7F-84E71FBB79C8}"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11614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51C48-7681-491D-83B6-279E40812D38}" type="slidenum">
              <a:rPr lang="de-DE"/>
              <a:pPr/>
              <a:t>14</a:t>
            </a:fld>
            <a:endParaRPr lang="de-DE"/>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pPr>
              <a:lnSpc>
                <a:spcPct val="80000"/>
              </a:lnSpc>
            </a:pPr>
            <a:r>
              <a:rPr lang="de-DE" sz="1400"/>
              <a:t>Beispiel Spanien</a:t>
            </a:r>
          </a:p>
          <a:p>
            <a:pPr>
              <a:lnSpc>
                <a:spcPct val="80000"/>
              </a:lnSpc>
              <a:buFontTx/>
              <a:buChar char="-"/>
            </a:pPr>
            <a:r>
              <a:rPr lang="de-DE" sz="1400"/>
              <a:t>Zu Beginn des 20. Jahrhunderts rückständiges Agrarland geprägt von feudalen Eigentumsverhältnissen</a:t>
            </a:r>
          </a:p>
          <a:p>
            <a:pPr>
              <a:lnSpc>
                <a:spcPct val="80000"/>
              </a:lnSpc>
              <a:buFontTx/>
              <a:buChar char="-"/>
            </a:pPr>
            <a:r>
              <a:rPr lang="de-DE" sz="1400"/>
              <a:t>1923 Militärdiktatur, diese kann sich aber wegen der drängenden gesellschaftlichen Probleme nicht lange halten und 1931 wird Spanien zur Republik - ererbte politische und soziale Konflikte - bereits 1932 erster Putschversuch rechter Militärs,  1934 Reihe von linken Aufständen - politische Instabilität verschärfte sich nach dem Sieg der </a:t>
            </a:r>
            <a:r>
              <a:rPr lang="de-DE" sz="1400">
                <a:hlinkClick r:id="rId3" tooltip="Volksfront"/>
              </a:rPr>
              <a:t>Volksfront</a:t>
            </a:r>
            <a:r>
              <a:rPr lang="de-DE" sz="1400"/>
              <a:t> aus linksliberalen, sozialistischen und kommunistischen Parteien bei den Parlamentswahlen vom 17. Februar 1936.</a:t>
            </a:r>
          </a:p>
          <a:p>
            <a:pPr>
              <a:lnSpc>
                <a:spcPct val="80000"/>
              </a:lnSpc>
              <a:buFontTx/>
              <a:buChar char="-"/>
            </a:pPr>
            <a:r>
              <a:rPr lang="de-DE" sz="1400"/>
              <a:t>General </a:t>
            </a:r>
            <a:r>
              <a:rPr lang="de-DE" sz="1400">
                <a:hlinkClick r:id="rId4" tooltip="Francisco&#10; Franco"/>
              </a:rPr>
              <a:t>Francisco Franco</a:t>
            </a:r>
            <a:r>
              <a:rPr lang="de-DE" sz="1400"/>
              <a:t> (1892-1975): 1936 Putsch gegen Regierung, nur in einigen Landesteilen erfolgreich und scheitert in den wichtigen politischen und industriellen Zentren des Landes - s</a:t>
            </a:r>
            <a:r>
              <a:rPr lang="de-DE" sz="1400">
                <a:hlinkClick r:id="rId5" tooltip="Spanischer Bürgerkrieg"/>
              </a:rPr>
              <a:t>panischer Bürgerkrieg</a:t>
            </a:r>
            <a:r>
              <a:rPr lang="de-DE" sz="1400"/>
              <a:t>, in dessen Verlauf die Putschisten wichtige Hilfe durch das faschistische Italien und das nationalsozialistische Deutschland erhielten, während die liberalen Demokratien Frankreich und Großbritannien eine Nichteinmischungspolitik praktizierten und damit den Siegeszug Francos gegen die Republik begünstigten; 1939 endet der Krieg - </a:t>
            </a:r>
            <a:r>
              <a:rPr lang="de-DE" sz="1400">
                <a:hlinkClick r:id="rId6" tooltip="Franquismus"/>
              </a:rPr>
              <a:t>franquistischen</a:t>
            </a:r>
            <a:r>
              <a:rPr lang="de-DE" sz="1400"/>
              <a:t> Diktatur beginnt mit einer mehrjährigen Phase gewaltsamer Säuberungen und führte das Land in eine langanhaltende politische und gesellschaftliche Lethargie. </a:t>
            </a:r>
          </a:p>
          <a:p>
            <a:pPr>
              <a:lnSpc>
                <a:spcPct val="80000"/>
              </a:lnSpc>
              <a:buFontTx/>
              <a:buChar char="-"/>
            </a:pPr>
            <a:r>
              <a:rPr lang="de-DE" sz="1400"/>
              <a:t>Nach dem Tod Francos (1975) wird König Juan Carlos, als vom Diktator bestimmter Nachfolger, Staatsoberhaupt Spaniens und leitet einen Demokratisierungsprozess (span. </a:t>
            </a:r>
            <a:r>
              <a:rPr lang="de-DE" sz="1400" i="1">
                <a:hlinkClick r:id="rId7" tooltip="Transition in Spanien"/>
              </a:rPr>
              <a:t>Transición</a:t>
            </a:r>
            <a:r>
              <a:rPr lang="de-DE" sz="1400"/>
              <a:t>) ein. Mit der Verabschiedung der Verfassung 1978 wird Spanien zu einer konstitutionellen Monarchie. Seit der Endphase der Diktatur und besonders während der Transition kommt es zu massiver Aktivität der </a:t>
            </a:r>
            <a:r>
              <a:rPr lang="de-DE" sz="1400">
                <a:hlinkClick r:id="rId8" tooltip="Euskadi&#10; Ta Askatasuna"/>
              </a:rPr>
              <a:t>ETA</a:t>
            </a:r>
            <a:r>
              <a:rPr lang="de-DE" sz="1400"/>
              <a:t> und anderer linker wie auch rechter Terrorgruppen. Im Jahr 1981 erfolgt noch einmal ein Putschversuch („</a:t>
            </a:r>
            <a:r>
              <a:rPr lang="de-DE" sz="1400">
                <a:hlinkClick r:id="rId9" tooltip="23-F"/>
              </a:rPr>
              <a:t>23-F</a:t>
            </a:r>
            <a:r>
              <a:rPr lang="de-DE" sz="1400"/>
              <a:t>“) rechter Militärs und Teile der paramilitärischen </a:t>
            </a:r>
            <a:r>
              <a:rPr lang="de-DE" sz="1400">
                <a:hlinkClick r:id="rId10" tooltip="Guardia Civil"/>
              </a:rPr>
              <a:t>Guardia Civil</a:t>
            </a:r>
            <a:r>
              <a:rPr lang="de-DE" sz="1400"/>
              <a:t> gegen die demokratische Regierung.</a:t>
            </a:r>
          </a:p>
          <a:p>
            <a:pPr>
              <a:lnSpc>
                <a:spcPct val="80000"/>
              </a:lnSpc>
              <a:buFontTx/>
              <a:buChar char="-"/>
            </a:pPr>
            <a:r>
              <a:rPr lang="de-DE" sz="1400"/>
              <a:t>Die Transition endet 1982 mit der Regierungsübernahme durch die sozialdemokratische Partei von </a:t>
            </a:r>
            <a:r>
              <a:rPr lang="de-DE" sz="1400">
                <a:hlinkClick r:id="rId11" tooltip="Felipe &#10;González"/>
              </a:rPr>
              <a:t>Felipe González</a:t>
            </a:r>
            <a:r>
              <a:rPr lang="de-DE" sz="1400"/>
              <a:t> (</a:t>
            </a:r>
            <a:r>
              <a:rPr lang="de-DE" sz="1400">
                <a:hlinkClick r:id="rId12" tooltip="PSOE"/>
              </a:rPr>
              <a:t>PSOE</a:t>
            </a:r>
            <a:r>
              <a:rPr lang="de-DE" sz="1400"/>
              <a:t>). Mod-Deutung: </a:t>
            </a:r>
            <a:r>
              <a:rPr lang="de-DE" sz="1400" b="1"/>
              <a:t>Nachdenken über den Kausalmechanismus &gt; strukturfunktionalistische Interpretation</a:t>
            </a:r>
            <a:r>
              <a:rPr lang="de-DE" sz="1400"/>
              <a:t>:</a:t>
            </a:r>
          </a:p>
          <a:p>
            <a:pPr>
              <a:lnSpc>
                <a:spcPct val="80000"/>
              </a:lnSpc>
            </a:pPr>
            <a:r>
              <a:rPr lang="de-DE" sz="1400"/>
              <a:t>= durch Modernisierung wächst die Nachfrage für Partizipation und Rechenschaftspflichtigkeit der Eliten</a:t>
            </a:r>
          </a:p>
          <a:p>
            <a:pPr>
              <a:lnSpc>
                <a:spcPct val="80000"/>
              </a:lnSpc>
            </a:pPr>
            <a:r>
              <a:rPr lang="de-DE" sz="1400"/>
              <a:t>&gt; tatsächlich: "</a:t>
            </a:r>
            <a:r>
              <a:rPr lang="de-DE" sz="1400">
                <a:hlinkClick r:id="rId13" tooltip="Spanish miracle"/>
              </a:rPr>
              <a:t>Spanish miracle</a:t>
            </a:r>
            <a:r>
              <a:rPr lang="de-DE" sz="1400"/>
              <a:t>", between 1950 and 1975 Spain had the second faster economic grow after </a:t>
            </a:r>
            <a:r>
              <a:rPr lang="de-DE" sz="1400">
                <a:hlinkClick r:id="rId14" tooltip="Japan"/>
              </a:rPr>
              <a:t>Japan</a:t>
            </a:r>
            <a:r>
              <a:rPr lang="de-DE" sz="1400"/>
              <a:t>; 1975 per capita 3140 (1960: 400) </a:t>
            </a:r>
          </a:p>
          <a:p>
            <a:pPr>
              <a:lnSpc>
                <a:spcPct val="80000"/>
              </a:lnSpc>
            </a:pPr>
            <a:r>
              <a:rPr lang="de-DE" sz="1400"/>
              <a:t>Behauptet wird nicht, dass der sozioökonomische Entwicklungsstand unmittelbar zu mehr Demokratie führt, sondern dass in Wohlstandsgesellschaften die Menschen eher von demokratischen Werten und Normen überzeugt sind, daher sowohl an der Politik partizipieren als auch Rechenschaft von den Eliten verlangen, ohne auf Demagogen und Populisten reinzufallen, dass sie tolerant sind gegenüber Unterschiedlichkeit, darunter ethnischer oder sozialer – und nicht alle, die anders oder reicher sind, bekämpfen und enteignen wollen. Eine Gesellschaft mit einer großen Masse verarmter Leute und einer kleinen privilegierten Elite hingegen wird entweder eine Oligarchie sein – Herrschaft der Wenigen – oder eine Tyrannei, in der die Herrschenden die Beherrschten gewaltsam unterdrücken</a:t>
            </a:r>
          </a:p>
          <a:p>
            <a:pPr>
              <a:lnSpc>
                <a:spcPct val="80000"/>
              </a:lnSpc>
            </a:pPr>
            <a:r>
              <a:rPr lang="de-DE" sz="1400"/>
              <a:t>&gt; aber: Francos Tod? Rolle Juan Carlos? Putschversuche???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1015F-1085-4726-832E-FA213E024E9A}" type="slidenum">
              <a:rPr lang="de-DE">
                <a:solidFill>
                  <a:prstClr val="black"/>
                </a:solidFill>
              </a:rPr>
              <a:pPr/>
              <a:t>15</a:t>
            </a:fld>
            <a:endParaRPr lang="de-DE">
              <a:solidFill>
                <a:prstClr val="black"/>
              </a:solidFill>
            </a:endParaRP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lnSpc>
                <a:spcPct val="80000"/>
              </a:lnSpc>
            </a:pPr>
            <a:r>
              <a:rPr lang="de-DE" sz="1400" b="1" dirty="0"/>
              <a:t>Was ändert sich im Laufe der Jahrzehnte? </a:t>
            </a:r>
          </a:p>
          <a:p>
            <a:pPr>
              <a:lnSpc>
                <a:spcPct val="80000"/>
              </a:lnSpc>
            </a:pPr>
            <a:r>
              <a:rPr lang="de-DE" sz="1400" b="1" dirty="0"/>
              <a:t>Aufgabe der Annahme eines linearen Zusammenhangs</a:t>
            </a:r>
          </a:p>
          <a:p>
            <a:pPr>
              <a:lnSpc>
                <a:spcPct val="80000"/>
              </a:lnSpc>
            </a:pPr>
            <a:r>
              <a:rPr lang="de-DE" sz="1400" dirty="0"/>
              <a:t>- S-förmig/Stufe: hier gibt es eine Schwelle, an der eine mehr o weniger ausgedehnte Übergangszone – dort am Wahrscheinlichsten - jenseits davon: Wahrscheinlichkeit nimmt nicht mehr zu Der aktuelle Stand ist eher so: </a:t>
            </a:r>
          </a:p>
          <a:p>
            <a:pPr>
              <a:lnSpc>
                <a:spcPct val="80000"/>
              </a:lnSpc>
            </a:pPr>
            <a:r>
              <a:rPr lang="de-DE" sz="1400" dirty="0"/>
              <a:t>oberhalb eines bestimmten Entwicklungsniveaus ist die Wahrscheinlichkeit, dass ein Land dem ist, nahe 100%; </a:t>
            </a:r>
            <a:r>
              <a:rPr lang="de-DE" sz="1400" b="1" i="1" dirty="0"/>
              <a:t>Ein Land mit einem Prokopfeinkommen von über $ 6055 (Kaufkraftparität 1985?) kann davon ausgehen, </a:t>
            </a:r>
            <a:r>
              <a:rPr lang="de-DE" sz="1400" b="1" i="1" dirty="0" err="1"/>
              <a:t>daß</a:t>
            </a:r>
            <a:r>
              <a:rPr lang="de-DE" sz="1400" b="1" i="1" dirty="0"/>
              <a:t> es "für immer" demokratisch ist. </a:t>
            </a:r>
            <a:r>
              <a:rPr lang="en-GB" sz="1400" b="1" i="1" dirty="0"/>
              <a:t>= </a:t>
            </a:r>
            <a:r>
              <a:rPr lang="en-GB" sz="1400" b="1" i="1" dirty="0" err="1"/>
              <a:t>kein</a:t>
            </a:r>
            <a:r>
              <a:rPr lang="en-GB" sz="1400" b="1" i="1" dirty="0"/>
              <a:t> </a:t>
            </a:r>
            <a:r>
              <a:rPr lang="en-GB" sz="1400" b="1" i="1" dirty="0" err="1"/>
              <a:t>Gesetz</a:t>
            </a:r>
            <a:r>
              <a:rPr lang="en-GB" sz="1400" b="1" i="1" dirty="0"/>
              <a:t>! </a:t>
            </a:r>
            <a:r>
              <a:rPr lang="en-GB" sz="1400" b="1" i="1" dirty="0" err="1"/>
              <a:t>Eine</a:t>
            </a:r>
            <a:r>
              <a:rPr lang="en-GB" sz="1400" b="1" i="1" dirty="0"/>
              <a:t> </a:t>
            </a:r>
            <a:r>
              <a:rPr lang="en-GB" sz="1400" b="1" i="1" dirty="0" err="1"/>
              <a:t>empirische</a:t>
            </a:r>
            <a:r>
              <a:rPr lang="en-GB" sz="1400" b="1" i="1" dirty="0"/>
              <a:t> </a:t>
            </a:r>
            <a:r>
              <a:rPr lang="en-GB" sz="1400" b="1" i="1" dirty="0" err="1"/>
              <a:t>Beobachtung</a:t>
            </a:r>
            <a:r>
              <a:rPr lang="en-GB" sz="1400" dirty="0"/>
              <a:t> </a:t>
            </a:r>
            <a:r>
              <a:rPr lang="de-DE" sz="1400" dirty="0"/>
              <a:t> </a:t>
            </a:r>
          </a:p>
          <a:p>
            <a:pPr marL="175222" indent="-175222">
              <a:lnSpc>
                <a:spcPct val="80000"/>
              </a:lnSpc>
              <a:buFontTx/>
              <a:buChar char="-"/>
            </a:pPr>
            <a:r>
              <a:rPr lang="de-DE" sz="1400" dirty="0"/>
              <a:t>und unterhalb eines bestimmten Niveaus trifft das für Autokratie zu; heutzutage sind nur noch wenige Länder unterhalb dieses Levels </a:t>
            </a:r>
          </a:p>
          <a:p>
            <a:pPr marL="175222" indent="-175222">
              <a:lnSpc>
                <a:spcPct val="80000"/>
              </a:lnSpc>
              <a:buFontTx/>
              <a:buChar char="-"/>
            </a:pPr>
            <a:r>
              <a:rPr lang="de-DE" sz="1400" b="1" dirty="0"/>
              <a:t>im mittleren Bereich sieht es interessanter aus: hier ist die Wahrscheinlichkeit bei nahezu 50% (bei per </a:t>
            </a:r>
            <a:r>
              <a:rPr lang="de-DE" sz="1400" b="1" dirty="0" err="1"/>
              <a:t>capita</a:t>
            </a:r>
            <a:r>
              <a:rPr lang="de-DE" sz="1400" b="1" dirty="0"/>
              <a:t> von 4115 $) und diese Länder tendieren dazu, dass sie alternieren zwischen A und D, hier gibt es die meisten Systemwechsel </a:t>
            </a:r>
          </a:p>
          <a:p>
            <a:pPr marL="175222" indent="-175222">
              <a:lnSpc>
                <a:spcPct val="80000"/>
              </a:lnSpc>
              <a:buFontTx/>
              <a:buChar char="-"/>
            </a:pPr>
            <a:endParaRPr lang="de-DE" sz="1400" b="1" dirty="0"/>
          </a:p>
          <a:p>
            <a:pPr>
              <a:lnSpc>
                <a:spcPct val="80000"/>
              </a:lnSpc>
            </a:pPr>
            <a:r>
              <a:rPr lang="de-DE" sz="1400" b="1" dirty="0"/>
              <a:t>Ist das nun eine gute Ursachendeutung?</a:t>
            </a:r>
          </a:p>
          <a:p>
            <a:pPr marL="233629" indent="-233629" defTabSz="934517">
              <a:lnSpc>
                <a:spcPct val="80000"/>
              </a:lnSpc>
              <a:buFontTx/>
              <a:buAutoNum type="alphaLcParenBoth"/>
            </a:pPr>
            <a:r>
              <a:rPr lang="de-DE" sz="1400" b="1" dirty="0"/>
              <a:t>Probabilismus</a:t>
            </a:r>
          </a:p>
          <a:p>
            <a:pPr marL="175222" indent="-175222" defTabSz="934517">
              <a:lnSpc>
                <a:spcPct val="80000"/>
              </a:lnSpc>
              <a:buFontTx/>
              <a:buChar char="-"/>
            </a:pPr>
            <a:r>
              <a:rPr lang="de-DE" sz="1400" b="1" dirty="0"/>
              <a:t>Also nicht deterministisch: </a:t>
            </a:r>
            <a:r>
              <a:rPr lang="de-DE" sz="1400" dirty="0"/>
              <a:t>Indien ist relativ arm, aber D, Singapur reich, aber A - klar, weil Akteure im strukturfunktionalistischen Modell der "Wohlstandstheorie der Demokratie" keine Rolle spielen, in der </a:t>
            </a:r>
            <a:r>
              <a:rPr lang="de-DE" sz="1400" dirty="0" err="1"/>
              <a:t>realität</a:t>
            </a:r>
            <a:r>
              <a:rPr lang="de-DE" sz="1400" dirty="0"/>
              <a:t> aber wohl – vielleicht sogar so sehr, dass sie das vollständig kompensieren können, wenn ein Land schlecht aus der Box kommt (</a:t>
            </a:r>
            <a:r>
              <a:rPr lang="de-DE" sz="1400" dirty="0" err="1"/>
              <a:t>Transitionsforschung</a:t>
            </a:r>
            <a:r>
              <a:rPr lang="de-DE" sz="1400" dirty="0"/>
              <a:t>)</a:t>
            </a:r>
            <a:endParaRPr lang="de-DE" sz="1400" b="1" dirty="0"/>
          </a:p>
          <a:p>
            <a:pPr marL="175222" indent="-175222" defTabSz="934517">
              <a:lnSpc>
                <a:spcPct val="80000"/>
              </a:lnSpc>
              <a:buFontTx/>
              <a:buChar char="-"/>
            </a:pPr>
            <a:r>
              <a:rPr lang="de-DE" sz="1400" b="1" dirty="0"/>
              <a:t>die interessante mittlere Gruppe: interessant, weil dort beides möglich ist – wovon hängt das ab? Zufälle, das politische Geschick von Schlüsselakteuren, ihr Wille am ehesten Bedeutung haben – eben weil die strukturellen Gegebenheiten relativ ausbalanciert sind = der interessanteste Bereich, und hier ist dann diese strukturalistische Erklärung eben nicht so stark (, weil deren beobachtete Faktoren beides zulassen!!! Frage, ob überhaupt theoriefähig</a:t>
            </a:r>
          </a:p>
          <a:p>
            <a:pPr marL="233629" indent="-233629" defTabSz="934517">
              <a:lnSpc>
                <a:spcPct val="80000"/>
              </a:lnSpc>
              <a:buFontTx/>
              <a:buAutoNum type="alphaLcParenBoth"/>
            </a:pPr>
            <a:r>
              <a:rPr lang="de-DE" sz="1400" b="1" dirty="0"/>
              <a:t>Demokratie passiert nicht – sondern wird von Akteuren geschaffen: welche, wann, warum machen die das? I/W: das Volk erzwingt es &gt; hier kommen also Theorien ins Spiel, die Akteure in den Blick nehmen</a:t>
            </a:r>
          </a:p>
          <a:p>
            <a:pPr marL="233629" indent="-233629">
              <a:lnSpc>
                <a:spcPct val="80000"/>
              </a:lnSpc>
              <a:buFontTx/>
              <a:buAutoNum type="alphaLcParenBoth"/>
            </a:pPr>
            <a:endParaRPr lang="de-DE" sz="1400" b="1" dirty="0"/>
          </a:p>
          <a:p>
            <a:pPr>
              <a:lnSpc>
                <a:spcPct val="80000"/>
              </a:lnSpc>
            </a:pPr>
            <a:endParaRPr lang="de-DE" sz="1400" b="1" dirty="0"/>
          </a:p>
          <a:p>
            <a:pPr>
              <a:lnSpc>
                <a:spcPct val="80000"/>
              </a:lnSpc>
            </a:pPr>
            <a:r>
              <a:rPr lang="de-DE" sz="1400" b="1" dirty="0"/>
              <a:t>Man kann sich das so vorstellen: Modernisierungstheorie ist ein Grand </a:t>
            </a:r>
            <a:r>
              <a:rPr lang="de-DE" sz="1400" b="1" dirty="0" err="1"/>
              <a:t>Theory</a:t>
            </a:r>
            <a:r>
              <a:rPr lang="de-DE" sz="1400" b="1" dirty="0"/>
              <a:t> – universeller Anspruch &amp; Makro aus Makro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fld id="{97702464-5FEB-478B-A497-D182BF9C5DB5}" type="slidenum">
              <a:rPr lang="de-DE" sz="1200">
                <a:latin typeface="Arial" charset="0"/>
              </a:rPr>
              <a:pPr eaLnBrk="1" hangingPunct="1"/>
              <a:t>20</a:t>
            </a:fld>
            <a:endParaRPr lang="de-DE"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buFont typeface="Wingdings" pitchFamily="2" charset="2"/>
              <a:buChar char="Ø"/>
            </a:pPr>
            <a:endParaRPr lang="de-DE"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97A0EC0A-4F71-4D2F-B17A-856C1C75BFBB}" type="slidenum">
              <a:rPr lang="de-DE"/>
              <a:pPr>
                <a:defRPr/>
              </a:pPr>
              <a:t>‹#›</a:t>
            </a:fld>
            <a:endParaRPr lang="de-DE"/>
          </a:p>
        </p:txBody>
      </p:sp>
    </p:spTree>
    <p:extLst>
      <p:ext uri="{BB962C8B-B14F-4D97-AF65-F5344CB8AC3E}">
        <p14:creationId xmlns:p14="http://schemas.microsoft.com/office/powerpoint/2010/main" val="355703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245ABB6B-EE3C-427C-A4FA-C0D87FD2CA6F}" type="slidenum">
              <a:rPr lang="de-DE"/>
              <a:pPr>
                <a:defRPr/>
              </a:pPr>
              <a:t>‹#›</a:t>
            </a:fld>
            <a:endParaRPr lang="de-DE"/>
          </a:p>
        </p:txBody>
      </p:sp>
    </p:spTree>
    <p:extLst>
      <p:ext uri="{BB962C8B-B14F-4D97-AF65-F5344CB8AC3E}">
        <p14:creationId xmlns:p14="http://schemas.microsoft.com/office/powerpoint/2010/main" val="359121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C8959E08-CB2C-4A21-AABE-816E526472CF}" type="slidenum">
              <a:rPr lang="de-DE"/>
              <a:pPr>
                <a:defRPr/>
              </a:pPr>
              <a:t>‹#›</a:t>
            </a:fld>
            <a:endParaRPr lang="de-DE"/>
          </a:p>
        </p:txBody>
      </p:sp>
    </p:spTree>
    <p:extLst>
      <p:ext uri="{BB962C8B-B14F-4D97-AF65-F5344CB8AC3E}">
        <p14:creationId xmlns:p14="http://schemas.microsoft.com/office/powerpoint/2010/main" val="335279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64AC0980-56FA-46AB-8F5A-3D0CD9B3F278}" type="slidenum">
              <a:rPr lang="de-DE"/>
              <a:pPr>
                <a:defRPr/>
              </a:pPr>
              <a:t>‹#›</a:t>
            </a:fld>
            <a:endParaRPr lang="de-DE"/>
          </a:p>
        </p:txBody>
      </p:sp>
    </p:spTree>
    <p:extLst>
      <p:ext uri="{BB962C8B-B14F-4D97-AF65-F5344CB8AC3E}">
        <p14:creationId xmlns:p14="http://schemas.microsoft.com/office/powerpoint/2010/main" val="1875372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751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pPr lvl="0"/>
            <a:endParaRPr lang="de-DE"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89DFF978-2B2A-4820-967A-4E3D81BFDFB4}" type="slidenum">
              <a:rPr lang="de-DE"/>
              <a:pPr>
                <a:defRPr/>
              </a:pPr>
              <a:t>‹#›</a:t>
            </a:fld>
            <a:endParaRPr lang="de-DE"/>
          </a:p>
        </p:txBody>
      </p:sp>
    </p:spTree>
    <p:extLst>
      <p:ext uri="{BB962C8B-B14F-4D97-AF65-F5344CB8AC3E}">
        <p14:creationId xmlns:p14="http://schemas.microsoft.com/office/powerpoint/2010/main" val="358221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A6792A3-376A-49D9-AF6F-506CA60470A3}" type="slidenum">
              <a:rPr lang="de-DE"/>
              <a:pPr>
                <a:defRPr/>
              </a:pPr>
              <a:t>‹#›</a:t>
            </a:fld>
            <a:endParaRPr lang="de-DE"/>
          </a:p>
        </p:txBody>
      </p:sp>
    </p:spTree>
    <p:extLst>
      <p:ext uri="{BB962C8B-B14F-4D97-AF65-F5344CB8AC3E}">
        <p14:creationId xmlns:p14="http://schemas.microsoft.com/office/powerpoint/2010/main" val="335353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04DBB1F-F2F6-4E94-BD2F-12EE74B0AA94}" type="slidenum">
              <a:rPr lang="de-DE"/>
              <a:pPr>
                <a:defRPr/>
              </a:pPr>
              <a:t>‹#›</a:t>
            </a:fld>
            <a:endParaRPr lang="de-DE"/>
          </a:p>
        </p:txBody>
      </p:sp>
    </p:spTree>
    <p:extLst>
      <p:ext uri="{BB962C8B-B14F-4D97-AF65-F5344CB8AC3E}">
        <p14:creationId xmlns:p14="http://schemas.microsoft.com/office/powerpoint/2010/main" val="2414505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F08B73F-F4EC-441D-B872-B00F898C1273}" type="slidenum">
              <a:rPr lang="de-DE"/>
              <a:pPr>
                <a:defRPr/>
              </a:pPr>
              <a:t>‹#›</a:t>
            </a:fld>
            <a:endParaRPr lang="de-DE"/>
          </a:p>
        </p:txBody>
      </p:sp>
    </p:spTree>
    <p:extLst>
      <p:ext uri="{BB962C8B-B14F-4D97-AF65-F5344CB8AC3E}">
        <p14:creationId xmlns:p14="http://schemas.microsoft.com/office/powerpoint/2010/main" val="322457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4069FFC-511D-4434-8508-E1CF2B720D6C}" type="slidenum">
              <a:rPr lang="de-DE"/>
              <a:pPr>
                <a:defRPr/>
              </a:pPr>
              <a:t>‹#›</a:t>
            </a:fld>
            <a:endParaRPr lang="de-DE"/>
          </a:p>
        </p:txBody>
      </p:sp>
    </p:spTree>
    <p:extLst>
      <p:ext uri="{BB962C8B-B14F-4D97-AF65-F5344CB8AC3E}">
        <p14:creationId xmlns:p14="http://schemas.microsoft.com/office/powerpoint/2010/main" val="48136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5CA8D6D1-9AE8-491B-9EDA-8B09FF02C709}" type="slidenum">
              <a:rPr lang="de-DE"/>
              <a:pPr>
                <a:defRPr/>
              </a:pPr>
              <a:t>‹#›</a:t>
            </a:fld>
            <a:endParaRPr lang="de-DE"/>
          </a:p>
        </p:txBody>
      </p:sp>
    </p:spTree>
    <p:extLst>
      <p:ext uri="{BB962C8B-B14F-4D97-AF65-F5344CB8AC3E}">
        <p14:creationId xmlns:p14="http://schemas.microsoft.com/office/powerpoint/2010/main" val="788850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ACA21223-41C2-43FE-8C27-954B10861B89}" type="slidenum">
              <a:rPr lang="de-DE"/>
              <a:pPr>
                <a:defRPr/>
              </a:pPr>
              <a:t>‹#›</a:t>
            </a:fld>
            <a:endParaRPr lang="de-DE"/>
          </a:p>
        </p:txBody>
      </p:sp>
    </p:spTree>
    <p:extLst>
      <p:ext uri="{BB962C8B-B14F-4D97-AF65-F5344CB8AC3E}">
        <p14:creationId xmlns:p14="http://schemas.microsoft.com/office/powerpoint/2010/main" val="213965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A1EDCC74-7D68-4906-A794-2AC7B076F4B8}" type="slidenum">
              <a:rPr lang="de-DE"/>
              <a:pPr>
                <a:defRPr/>
              </a:pPr>
              <a:t>‹#›</a:t>
            </a:fld>
            <a:endParaRPr lang="de-DE"/>
          </a:p>
        </p:txBody>
      </p:sp>
    </p:spTree>
    <p:extLst>
      <p:ext uri="{BB962C8B-B14F-4D97-AF65-F5344CB8AC3E}">
        <p14:creationId xmlns:p14="http://schemas.microsoft.com/office/powerpoint/2010/main" val="812919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861780EB-D320-454B-A917-5E76104DAA7C}" type="slidenum">
              <a:rPr lang="de-DE"/>
              <a:pPr>
                <a:defRPr/>
              </a:pPr>
              <a:t>‹#›</a:t>
            </a:fld>
            <a:endParaRPr lang="de-DE"/>
          </a:p>
        </p:txBody>
      </p:sp>
    </p:spTree>
    <p:extLst>
      <p:ext uri="{BB962C8B-B14F-4D97-AF65-F5344CB8AC3E}">
        <p14:creationId xmlns:p14="http://schemas.microsoft.com/office/powerpoint/2010/main" val="1080450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2CF2F86-492C-414A-B561-4A877B874017}" type="slidenum">
              <a:rPr lang="de-DE"/>
              <a:pPr>
                <a:defRPr/>
              </a:pPr>
              <a:t>‹#›</a:t>
            </a:fld>
            <a:endParaRPr lang="de-DE"/>
          </a:p>
        </p:txBody>
      </p:sp>
    </p:spTree>
    <p:extLst>
      <p:ext uri="{BB962C8B-B14F-4D97-AF65-F5344CB8AC3E}">
        <p14:creationId xmlns:p14="http://schemas.microsoft.com/office/powerpoint/2010/main" val="4087320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AA743FB-6B21-4423-824F-53176ADE9014}" type="slidenum">
              <a:rPr lang="de-DE"/>
              <a:pPr>
                <a:defRPr/>
              </a:pPr>
              <a:t>‹#›</a:t>
            </a:fld>
            <a:endParaRPr lang="de-DE"/>
          </a:p>
        </p:txBody>
      </p:sp>
    </p:spTree>
    <p:extLst>
      <p:ext uri="{BB962C8B-B14F-4D97-AF65-F5344CB8AC3E}">
        <p14:creationId xmlns:p14="http://schemas.microsoft.com/office/powerpoint/2010/main" val="3050782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2279A0B-2104-4D27-A087-D69422C37DF3}" type="slidenum">
              <a:rPr lang="de-DE"/>
              <a:pPr>
                <a:defRPr/>
              </a:pPr>
              <a:t>‹#›</a:t>
            </a:fld>
            <a:endParaRPr lang="de-DE"/>
          </a:p>
        </p:txBody>
      </p:sp>
    </p:spTree>
    <p:extLst>
      <p:ext uri="{BB962C8B-B14F-4D97-AF65-F5344CB8AC3E}">
        <p14:creationId xmlns:p14="http://schemas.microsoft.com/office/powerpoint/2010/main" val="458408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FA7497F-1C41-4B4F-ABB4-467FE19AE5B6}" type="slidenum">
              <a:rPr lang="de-DE"/>
              <a:pPr>
                <a:defRPr/>
              </a:pPr>
              <a:t>‹#›</a:t>
            </a:fld>
            <a:endParaRPr lang="de-DE"/>
          </a:p>
        </p:txBody>
      </p:sp>
    </p:spTree>
    <p:extLst>
      <p:ext uri="{BB962C8B-B14F-4D97-AF65-F5344CB8AC3E}">
        <p14:creationId xmlns:p14="http://schemas.microsoft.com/office/powerpoint/2010/main" val="3612996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BEC5162-FA2D-4E8D-BCB1-AA0528DB11AA}" type="slidenum">
              <a:rPr lang="de-DE"/>
              <a:pPr>
                <a:defRPr/>
              </a:pPr>
              <a:t>‹#›</a:t>
            </a:fld>
            <a:endParaRPr lang="de-DE"/>
          </a:p>
        </p:txBody>
      </p:sp>
    </p:spTree>
    <p:extLst>
      <p:ext uri="{BB962C8B-B14F-4D97-AF65-F5344CB8AC3E}">
        <p14:creationId xmlns:p14="http://schemas.microsoft.com/office/powerpoint/2010/main" val="3435953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70" descr="st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subTitle" idx="1"/>
          </p:nvPr>
        </p:nvSpPr>
        <p:spPr>
          <a:xfrm>
            <a:off x="1143000" y="4495800"/>
            <a:ext cx="6445250" cy="990600"/>
          </a:xfrm>
          <a:ln w="12700"/>
        </p:spPr>
        <p:txBody>
          <a:bodyPr/>
          <a:lstStyle>
            <a:lvl1pPr marL="0" indent="0">
              <a:defRPr sz="1800"/>
            </a:lvl1pPr>
          </a:lstStyle>
          <a:p>
            <a:r>
              <a:rPr lang="de-DE"/>
              <a:t>Master-Untertitelformat bearbeiten</a:t>
            </a:r>
          </a:p>
        </p:txBody>
      </p:sp>
      <p:sp>
        <p:nvSpPr>
          <p:cNvPr id="87044" name="Rectangle 4"/>
          <p:cNvSpPr>
            <a:spLocks noGrp="1" noChangeArrowheads="1"/>
          </p:cNvSpPr>
          <p:nvPr>
            <p:ph type="ctrTitle"/>
          </p:nvPr>
        </p:nvSpPr>
        <p:spPr>
          <a:xfrm>
            <a:off x="1143000" y="3200400"/>
            <a:ext cx="6445250" cy="1066800"/>
          </a:xfrm>
          <a:ln w="12700"/>
        </p:spPr>
        <p:txBody>
          <a:bodyPr/>
          <a:lstStyle>
            <a:lvl1pPr>
              <a:lnSpc>
                <a:spcPct val="80000"/>
              </a:lnSpc>
              <a:defRPr sz="3600" b="1"/>
            </a:lvl1pPr>
          </a:lstStyle>
          <a:p>
            <a:r>
              <a:rPr lang="de-DE"/>
              <a:t>Mastertitelformat bearbeiten</a:t>
            </a:r>
          </a:p>
        </p:txBody>
      </p:sp>
      <p:sp>
        <p:nvSpPr>
          <p:cNvPr id="5" name="Rectangle 61"/>
          <p:cNvSpPr>
            <a:spLocks noGrp="1" noChangeArrowheads="1"/>
          </p:cNvSpPr>
          <p:nvPr>
            <p:ph type="ftr" sz="quarter" idx="10"/>
          </p:nvPr>
        </p:nvSpPr>
        <p:spPr>
          <a:xfrm>
            <a:off x="1143000" y="2144713"/>
            <a:ext cx="4716463" cy="476250"/>
          </a:xfrm>
        </p:spPr>
        <p:txBody>
          <a:bodyPr/>
          <a:lstStyle>
            <a:lvl1pPr>
              <a:defRPr sz="1800"/>
            </a:lvl1pPr>
          </a:lstStyle>
          <a:p>
            <a:r>
              <a:rPr lang="de-DE"/>
              <a:t>Referat Markus Mustermann</a:t>
            </a:r>
            <a:endParaRPr lang="de-DE" sz="2000"/>
          </a:p>
        </p:txBody>
      </p:sp>
    </p:spTree>
    <p:extLst>
      <p:ext uri="{BB962C8B-B14F-4D97-AF65-F5344CB8AC3E}">
        <p14:creationId xmlns:p14="http://schemas.microsoft.com/office/powerpoint/2010/main" val="30030124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p:txBody>
          <a:bodyPr/>
          <a:lstStyle>
            <a:lvl1pPr>
              <a:defRPr/>
            </a:lvl1pPr>
          </a:lstStyle>
          <a:p>
            <a:r>
              <a:rPr lang="de-DE"/>
              <a:t># </a:t>
            </a:r>
            <a:fld id="{50F2FFE3-A828-4A81-8CEC-72BB3D3AB5EC}" type="slidenum">
              <a:rPr lang="de-DE"/>
              <a:pPr/>
              <a:t>‹#›</a:t>
            </a:fld>
            <a:endParaRPr lang="de-DE"/>
          </a:p>
        </p:txBody>
      </p:sp>
    </p:spTree>
    <p:extLst>
      <p:ext uri="{BB962C8B-B14F-4D97-AF65-F5344CB8AC3E}">
        <p14:creationId xmlns:p14="http://schemas.microsoft.com/office/powerpoint/2010/main" val="107604453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sldNum" sz="quarter" idx="10"/>
          </p:nvPr>
        </p:nvSpPr>
        <p:spPr/>
        <p:txBody>
          <a:bodyPr/>
          <a:lstStyle>
            <a:lvl1pPr>
              <a:defRPr/>
            </a:lvl1pPr>
          </a:lstStyle>
          <a:p>
            <a:r>
              <a:rPr lang="de-DE"/>
              <a:t># </a:t>
            </a:r>
            <a:fld id="{CAAA2198-326D-47A4-8129-61DB4558CD9C}" type="slidenum">
              <a:rPr lang="de-DE"/>
              <a:pPr/>
              <a:t>‹#›</a:t>
            </a:fld>
            <a:endParaRPr lang="de-DE"/>
          </a:p>
        </p:txBody>
      </p:sp>
      <p:sp>
        <p:nvSpPr>
          <p:cNvPr id="5"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DE966428-07F1-45F1-A245-2B7AA4F9CF3B}"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6"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210017077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066800" y="15240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67300" y="15240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p:txBody>
          <a:bodyPr/>
          <a:lstStyle>
            <a:lvl1pPr>
              <a:defRPr/>
            </a:lvl1pPr>
          </a:lstStyle>
          <a:p>
            <a:r>
              <a:rPr lang="de-DE"/>
              <a:t># </a:t>
            </a:r>
            <a:fld id="{E002A97A-76D0-4DAC-90C4-9018934EEF8F}" type="slidenum">
              <a:rPr lang="de-DE"/>
              <a:pPr/>
              <a:t>‹#›</a:t>
            </a:fld>
            <a:endParaRPr lang="de-DE"/>
          </a:p>
        </p:txBody>
      </p:sp>
      <p:sp>
        <p:nvSpPr>
          <p:cNvPr id="6"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567A4713-6E25-44AE-BE5F-87E880A3737F}"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7"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404090076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38931D08-86D1-4588-87CC-94AA89A1AC5F}" type="slidenum">
              <a:rPr lang="de-DE"/>
              <a:pPr>
                <a:defRPr/>
              </a:pPr>
              <a:t>‹#›</a:t>
            </a:fld>
            <a:endParaRPr lang="de-DE"/>
          </a:p>
        </p:txBody>
      </p:sp>
    </p:spTree>
    <p:extLst>
      <p:ext uri="{BB962C8B-B14F-4D97-AF65-F5344CB8AC3E}">
        <p14:creationId xmlns:p14="http://schemas.microsoft.com/office/powerpoint/2010/main" val="343212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p:txBody>
          <a:bodyPr/>
          <a:lstStyle>
            <a:lvl1pPr>
              <a:defRPr/>
            </a:lvl1pPr>
          </a:lstStyle>
          <a:p>
            <a:r>
              <a:rPr lang="de-DE"/>
              <a:t># </a:t>
            </a:r>
            <a:fld id="{5B1409A9-BD10-488A-BD24-AF18783F29E6}" type="slidenum">
              <a:rPr lang="de-DE"/>
              <a:pPr/>
              <a:t>‹#›</a:t>
            </a:fld>
            <a:endParaRPr lang="de-DE"/>
          </a:p>
        </p:txBody>
      </p:sp>
      <p:sp>
        <p:nvSpPr>
          <p:cNvPr id="8"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9AC94F6A-3279-45E6-B5D5-15360512A1CD}"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9"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141877426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sldNum" sz="quarter" idx="10"/>
          </p:nvPr>
        </p:nvSpPr>
        <p:spPr/>
        <p:txBody>
          <a:bodyPr/>
          <a:lstStyle>
            <a:lvl1pPr>
              <a:defRPr/>
            </a:lvl1pPr>
          </a:lstStyle>
          <a:p>
            <a:r>
              <a:rPr lang="de-DE"/>
              <a:t># </a:t>
            </a:r>
            <a:fld id="{9515A2A8-E067-4AD7-95CB-3236E39C552C}" type="slidenum">
              <a:rPr lang="de-DE"/>
              <a:pPr/>
              <a:t>‹#›</a:t>
            </a:fld>
            <a:endParaRPr lang="de-DE"/>
          </a:p>
        </p:txBody>
      </p:sp>
      <p:sp>
        <p:nvSpPr>
          <p:cNvPr id="4"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26A97771-DDF0-481D-AA8E-68257F7C963D}"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5"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391254700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r>
              <a:rPr lang="de-DE"/>
              <a:t># </a:t>
            </a:r>
            <a:fld id="{B5BD7795-DC6D-47C9-BBB7-F1E69513E9EC}" type="slidenum">
              <a:rPr lang="de-DE"/>
              <a:pPr/>
              <a:t>‹#›</a:t>
            </a:fld>
            <a:endParaRPr lang="de-DE"/>
          </a:p>
        </p:txBody>
      </p:sp>
      <p:sp>
        <p:nvSpPr>
          <p:cNvPr id="3"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4F7BDBB9-63E3-4E42-9D05-446EE3924C5D}"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4"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109563378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sldNum" sz="quarter" idx="10"/>
          </p:nvPr>
        </p:nvSpPr>
        <p:spPr/>
        <p:txBody>
          <a:bodyPr/>
          <a:lstStyle>
            <a:lvl1pPr>
              <a:defRPr/>
            </a:lvl1pPr>
          </a:lstStyle>
          <a:p>
            <a:r>
              <a:rPr lang="de-DE"/>
              <a:t># </a:t>
            </a:r>
            <a:fld id="{B1A02F13-57DB-4DFF-A517-0EB0532074EB}" type="slidenum">
              <a:rPr lang="de-DE"/>
              <a:pPr/>
              <a:t>‹#›</a:t>
            </a:fld>
            <a:endParaRPr lang="de-DE"/>
          </a:p>
        </p:txBody>
      </p:sp>
      <p:sp>
        <p:nvSpPr>
          <p:cNvPr id="6"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1CB649A3-918D-4744-941D-088AAACD4EC0}"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7"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239144853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sldNum" sz="quarter" idx="10"/>
          </p:nvPr>
        </p:nvSpPr>
        <p:spPr/>
        <p:txBody>
          <a:bodyPr/>
          <a:lstStyle>
            <a:lvl1pPr>
              <a:defRPr/>
            </a:lvl1pPr>
          </a:lstStyle>
          <a:p>
            <a:r>
              <a:rPr lang="de-DE"/>
              <a:t># </a:t>
            </a:r>
            <a:fld id="{DC2BDAB9-4B58-412C-BF85-CA082A394301}" type="slidenum">
              <a:rPr lang="de-DE"/>
              <a:pPr/>
              <a:t>‹#›</a:t>
            </a:fld>
            <a:endParaRPr lang="de-DE"/>
          </a:p>
        </p:txBody>
      </p:sp>
      <p:sp>
        <p:nvSpPr>
          <p:cNvPr id="6"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AC9C8EFE-C43B-48F0-9B24-2851D73C3150}"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7"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80948352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p:txBody>
          <a:bodyPr/>
          <a:lstStyle>
            <a:lvl1pPr>
              <a:defRPr/>
            </a:lvl1pPr>
          </a:lstStyle>
          <a:p>
            <a:r>
              <a:rPr lang="de-DE"/>
              <a:t># </a:t>
            </a:r>
            <a:fld id="{1487C68A-ADA5-4D8D-8FDC-5BC24C9B0CC6}" type="slidenum">
              <a:rPr lang="de-DE"/>
              <a:pPr/>
              <a:t>‹#›</a:t>
            </a:fld>
            <a:endParaRPr lang="de-DE"/>
          </a:p>
        </p:txBody>
      </p:sp>
      <p:sp>
        <p:nvSpPr>
          <p:cNvPr id="5"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19B3D6B9-E83F-4A8E-9D66-BFD55CD2A037}"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6"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162008484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53250" y="657225"/>
            <a:ext cx="1962150" cy="559117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1066800" y="657225"/>
            <a:ext cx="5734050" cy="559117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p:txBody>
          <a:bodyPr/>
          <a:lstStyle>
            <a:lvl1pPr>
              <a:defRPr/>
            </a:lvl1pPr>
          </a:lstStyle>
          <a:p>
            <a:r>
              <a:rPr lang="de-DE"/>
              <a:t># </a:t>
            </a:r>
            <a:fld id="{5E139589-ADDA-44C9-A804-45B90B54279B}" type="slidenum">
              <a:rPr lang="de-DE"/>
              <a:pPr/>
              <a:t>‹#›</a:t>
            </a:fld>
            <a:endParaRPr lang="de-DE"/>
          </a:p>
        </p:txBody>
      </p:sp>
      <p:sp>
        <p:nvSpPr>
          <p:cNvPr id="5" name="Rectangle 5"/>
          <p:cNvSpPr>
            <a:spLocks noGrp="1" noChangeArrowheads="1"/>
          </p:cNvSpPr>
          <p:nvPr>
            <p:ph type="dt" sz="half" idx="11"/>
          </p:nvPr>
        </p:nvSpPr>
        <p:spPr>
          <a:xfrm>
            <a:off x="5976938" y="6477000"/>
            <a:ext cx="2087562"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l" eaLnBrk="0" hangingPunct="0">
              <a:lnSpc>
                <a:spcPct val="100000"/>
              </a:lnSpc>
              <a:spcBef>
                <a:spcPct val="0"/>
              </a:spcBef>
              <a:buClrTx/>
              <a:buFontTx/>
              <a:buNone/>
            </a:pPr>
            <a:fld id="{75B86522-0A76-4371-A4F2-B956E18102BD}" type="datetime1">
              <a:rPr lang="de-DE" sz="1400">
                <a:solidFill>
                  <a:srgbClr val="000000"/>
                </a:solidFill>
                <a:latin typeface="LMU CompatilFact"/>
                <a:ea typeface="ＭＳ Ｐゴシック" charset="-128"/>
              </a:rPr>
              <a:pPr algn="l" eaLnBrk="0" hangingPunct="0">
                <a:lnSpc>
                  <a:spcPct val="100000"/>
                </a:lnSpc>
                <a:spcBef>
                  <a:spcPct val="0"/>
                </a:spcBef>
                <a:buClrTx/>
                <a:buFontTx/>
                <a:buNone/>
              </a:pPr>
              <a:t>14.12.2012</a:t>
            </a:fld>
            <a:endParaRPr lang="de-DE" sz="1400">
              <a:solidFill>
                <a:srgbClr val="000000"/>
              </a:solidFill>
              <a:latin typeface="LMU CompatilFact"/>
              <a:ea typeface="ＭＳ Ｐゴシック" charset="-128"/>
            </a:endParaRPr>
          </a:p>
        </p:txBody>
      </p:sp>
      <p:sp>
        <p:nvSpPr>
          <p:cNvPr id="6" name="Rectangle 23"/>
          <p:cNvSpPr>
            <a:spLocks noGrp="1" noChangeArrowheads="1"/>
          </p:cNvSpPr>
          <p:nvPr>
            <p:ph type="ftr" sz="quarter" idx="12"/>
          </p:nvPr>
        </p:nvSpPr>
        <p:spPr/>
        <p:txBody>
          <a:bodyPr/>
          <a:lstStyle>
            <a:lvl1pPr>
              <a:defRPr/>
            </a:lvl1pPr>
          </a:lstStyle>
          <a:p>
            <a:pPr>
              <a:defRPr/>
            </a:pPr>
            <a:r>
              <a:rPr lang="de-DE"/>
              <a:t>Referat Markus Mustermann</a:t>
            </a:r>
          </a:p>
        </p:txBody>
      </p:sp>
    </p:spTree>
    <p:extLst>
      <p:ext uri="{BB962C8B-B14F-4D97-AF65-F5344CB8AC3E}">
        <p14:creationId xmlns:p14="http://schemas.microsoft.com/office/powerpoint/2010/main" val="102885846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468313" y="6381750"/>
            <a:ext cx="7488237" cy="260350"/>
          </a:xfrm>
        </p:spPr>
        <p:txBody>
          <a:bodyPr/>
          <a:lstStyle>
            <a:lvl1pPr>
              <a:defRPr/>
            </a:lvl1pPr>
          </a:lstStyle>
          <a:p>
            <a:endParaRPr lang="de-DE"/>
          </a:p>
        </p:txBody>
      </p:sp>
      <p:sp>
        <p:nvSpPr>
          <p:cNvPr id="4" name="Foliennummernplatzhalter 3"/>
          <p:cNvSpPr>
            <a:spLocks noGrp="1"/>
          </p:cNvSpPr>
          <p:nvPr>
            <p:ph type="sldNum" sz="quarter" idx="11"/>
          </p:nvPr>
        </p:nvSpPr>
        <p:spPr>
          <a:xfrm>
            <a:off x="8101013" y="6381750"/>
            <a:ext cx="585787" cy="215900"/>
          </a:xfrm>
        </p:spPr>
        <p:txBody>
          <a:bodyPr/>
          <a:lstStyle>
            <a:lvl1pPr>
              <a:defRPr/>
            </a:lvl1pPr>
          </a:lstStyle>
          <a:p>
            <a:fld id="{6A72E0C0-DA10-424F-BFA8-CF5DA2330831}" type="slidenum">
              <a:rPr lang="de-DE"/>
              <a:pPr/>
              <a:t>‹#›</a:t>
            </a:fld>
            <a:endParaRPr lang="de-DE"/>
          </a:p>
        </p:txBody>
      </p:sp>
    </p:spTree>
    <p:extLst>
      <p:ext uri="{BB962C8B-B14F-4D97-AF65-F5344CB8AC3E}">
        <p14:creationId xmlns:p14="http://schemas.microsoft.com/office/powerpoint/2010/main" val="1896284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84477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90667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155D5BA3-922A-4616-A0F7-F6B94F19BEB9}" type="slidenum">
              <a:rPr lang="de-DE"/>
              <a:pPr>
                <a:defRPr/>
              </a:pPr>
              <a:t>‹#›</a:t>
            </a:fld>
            <a:endParaRPr lang="de-DE"/>
          </a:p>
        </p:txBody>
      </p:sp>
    </p:spTree>
    <p:extLst>
      <p:ext uri="{BB962C8B-B14F-4D97-AF65-F5344CB8AC3E}">
        <p14:creationId xmlns:p14="http://schemas.microsoft.com/office/powerpoint/2010/main" val="480679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15755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121998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456018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23616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15253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539499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0532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55543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204896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8387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51C77402-70FD-4080-8146-D7C529D949FF}" type="slidenum">
              <a:rPr lang="de-DE"/>
              <a:pPr>
                <a:defRPr/>
              </a:pPr>
              <a:t>‹#›</a:t>
            </a:fld>
            <a:endParaRPr lang="de-DE"/>
          </a:p>
        </p:txBody>
      </p:sp>
    </p:spTree>
    <p:extLst>
      <p:ext uri="{BB962C8B-B14F-4D97-AF65-F5344CB8AC3E}">
        <p14:creationId xmlns:p14="http://schemas.microsoft.com/office/powerpoint/2010/main" val="350260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850694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029928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128450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09727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41317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46893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725622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212058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62537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666DA3-3D3E-4F9E-9E8D-E284C5D7A755}" type="datetimeFigureOut">
              <a:rPr lang="de-DE" smtClean="0">
                <a:solidFill>
                  <a:prstClr val="black">
                    <a:tint val="75000"/>
                  </a:prstClr>
                </a:solidFill>
              </a:rPr>
              <a:pPr/>
              <a:t>14.12.2012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480279A-EC8F-4747-8FC9-26887992CD8E}"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2429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03919308-8B2E-4A79-B05C-7C0842E55EFF}" type="slidenum">
              <a:rPr lang="de-DE"/>
              <a:pPr>
                <a:defRPr/>
              </a:pPr>
              <a:t>‹#›</a:t>
            </a:fld>
            <a:endParaRPr lang="de-DE"/>
          </a:p>
        </p:txBody>
      </p:sp>
    </p:spTree>
    <p:extLst>
      <p:ext uri="{BB962C8B-B14F-4D97-AF65-F5344CB8AC3E}">
        <p14:creationId xmlns:p14="http://schemas.microsoft.com/office/powerpoint/2010/main" val="7929947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7A0EC0A-4F71-4D2F-B17A-856C1C75BFB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643836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1EDCC74-7D68-4906-A794-2AC7B076F4B8}"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5738732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8931D08-86D1-4588-87CC-94AA89A1AC5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764158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55D5BA3-922A-4616-A0F7-F6B94F19BEB9}"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8062460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51C77402-70FD-4080-8146-D7C529D949F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8409249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3919308-8B2E-4A79-B05C-7C0842E55EF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569403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7674EC36-6FCE-4FEB-B39C-8C643A05D3B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199205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C04F0A7-2A2C-42D1-AB23-D72E82B4127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396700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CD2BA86-FCDE-4C1E-96A8-DAD6B652E441}"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882323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45ABB6B-EE3C-427C-A4FA-C0D87FD2CA6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56394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7674EC36-6FCE-4FEB-B39C-8C643A05D3BB}" type="slidenum">
              <a:rPr lang="de-DE"/>
              <a:pPr>
                <a:defRPr/>
              </a:pPr>
              <a:t>‹#›</a:t>
            </a:fld>
            <a:endParaRPr lang="de-DE"/>
          </a:p>
        </p:txBody>
      </p:sp>
    </p:spTree>
    <p:extLst>
      <p:ext uri="{BB962C8B-B14F-4D97-AF65-F5344CB8AC3E}">
        <p14:creationId xmlns:p14="http://schemas.microsoft.com/office/powerpoint/2010/main" val="2316237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8959E08-CB2C-4A21-AABE-816E526472C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234231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4AC0980-56FA-46AB-8F5A-3D0CD9B3F278}"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545069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751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pPr lvl="0"/>
            <a:endParaRPr lang="de-DE"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9DFF978-2B2A-4820-967A-4E3D81BFDFB4}"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623121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sz="quarter" idx="10"/>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pPr>
              <a:defRPr/>
            </a:pPr>
            <a:fld id="{966DF984-70DE-4C39-9763-7B6438002294}"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627213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pPr>
              <a:defRPr/>
            </a:pPr>
            <a:fld id="{70B6EB74-4B23-441E-B02B-549716E3F34D}"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865082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pPr>
              <a:defRPr/>
            </a:pPr>
            <a:fld id="{9EA0B108-4E24-4B7C-AF5F-0DB970B2852A}"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097185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1"/>
          </p:nvPr>
        </p:nvSpPr>
        <p:spPr/>
        <p:txBody>
          <a:bodyPr/>
          <a:lstStyle>
            <a:lvl1pPr>
              <a:defRPr/>
            </a:lvl1pPr>
          </a:lstStyle>
          <a:p>
            <a:pPr>
              <a:defRPr/>
            </a:pPr>
            <a:fld id="{E34E4CD2-ABEA-489A-A4AF-56FAC4D0C4A6}"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521268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endParaRPr lang="de-DE">
              <a:solidFill>
                <a:srgbClr val="000000"/>
              </a:solidFill>
            </a:endParaRPr>
          </a:p>
        </p:txBody>
      </p:sp>
      <p:sp>
        <p:nvSpPr>
          <p:cNvPr id="8" name="Foliennummernplatzhalter 7"/>
          <p:cNvSpPr>
            <a:spLocks noGrp="1"/>
          </p:cNvSpPr>
          <p:nvPr>
            <p:ph type="sldNum" sz="quarter" idx="11"/>
          </p:nvPr>
        </p:nvSpPr>
        <p:spPr/>
        <p:txBody>
          <a:bodyPr/>
          <a:lstStyle>
            <a:lvl1pPr>
              <a:defRPr/>
            </a:lvl1pPr>
          </a:lstStyle>
          <a:p>
            <a:pPr>
              <a:defRPr/>
            </a:pPr>
            <a:fld id="{F3319FC7-1993-4882-A65A-386FC22BB7A7}"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643611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endParaRPr lang="de-DE">
              <a:solidFill>
                <a:srgbClr val="000000"/>
              </a:solidFill>
            </a:endParaRPr>
          </a:p>
        </p:txBody>
      </p:sp>
      <p:sp>
        <p:nvSpPr>
          <p:cNvPr id="4" name="Foliennummernplatzhalter 3"/>
          <p:cNvSpPr>
            <a:spLocks noGrp="1"/>
          </p:cNvSpPr>
          <p:nvPr>
            <p:ph type="sldNum" sz="quarter" idx="11"/>
          </p:nvPr>
        </p:nvSpPr>
        <p:spPr/>
        <p:txBody>
          <a:bodyPr/>
          <a:lstStyle>
            <a:lvl1pPr>
              <a:defRPr/>
            </a:lvl1pPr>
          </a:lstStyle>
          <a:p>
            <a:pPr>
              <a:defRPr/>
            </a:pPr>
            <a:fld id="{9F4FC243-82FA-40F3-834E-5F3136D07C8B}"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481924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endParaRPr lang="de-DE">
              <a:solidFill>
                <a:srgbClr val="000000"/>
              </a:solidFill>
            </a:endParaRPr>
          </a:p>
        </p:txBody>
      </p:sp>
      <p:sp>
        <p:nvSpPr>
          <p:cNvPr id="3" name="Foliennummernplatzhalter 2"/>
          <p:cNvSpPr>
            <a:spLocks noGrp="1"/>
          </p:cNvSpPr>
          <p:nvPr>
            <p:ph type="sldNum" sz="quarter" idx="11"/>
          </p:nvPr>
        </p:nvSpPr>
        <p:spPr/>
        <p:txBody>
          <a:bodyPr/>
          <a:lstStyle>
            <a:lvl1pPr>
              <a:defRPr/>
            </a:lvl1pPr>
          </a:lstStyle>
          <a:p>
            <a:pPr>
              <a:defRPr/>
            </a:pPr>
            <a:fld id="{046D1ACE-F656-4C00-940B-6E842999E257}"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28260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C04F0A7-2A2C-42D1-AB23-D72E82B41273}" type="slidenum">
              <a:rPr lang="de-DE"/>
              <a:pPr>
                <a:defRPr/>
              </a:pPr>
              <a:t>‹#›</a:t>
            </a:fld>
            <a:endParaRPr lang="de-DE"/>
          </a:p>
        </p:txBody>
      </p:sp>
    </p:spTree>
    <p:extLst>
      <p:ext uri="{BB962C8B-B14F-4D97-AF65-F5344CB8AC3E}">
        <p14:creationId xmlns:p14="http://schemas.microsoft.com/office/powerpoint/2010/main" val="41129936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1"/>
          </p:nvPr>
        </p:nvSpPr>
        <p:spPr/>
        <p:txBody>
          <a:bodyPr/>
          <a:lstStyle>
            <a:lvl1pPr>
              <a:defRPr/>
            </a:lvl1pPr>
          </a:lstStyle>
          <a:p>
            <a:pPr>
              <a:defRPr/>
            </a:pPr>
            <a:fld id="{BB4BA06E-86D4-4F9B-AF7B-BFFB74FEED8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466674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1"/>
          </p:nvPr>
        </p:nvSpPr>
        <p:spPr/>
        <p:txBody>
          <a:bodyPr/>
          <a:lstStyle>
            <a:lvl1pPr>
              <a:defRPr/>
            </a:lvl1pPr>
          </a:lstStyle>
          <a:p>
            <a:pPr>
              <a:defRPr/>
            </a:pPr>
            <a:fld id="{CCADA949-FE9B-4B1F-9C53-FC2201DF7986}"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509655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pPr>
              <a:defRPr/>
            </a:pPr>
            <a:fld id="{F2EB9F4D-2A31-4759-BEBA-4AE8A89E2CB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291604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1"/>
          </p:nvPr>
        </p:nvSpPr>
        <p:spPr/>
        <p:txBody>
          <a:bodyPr/>
          <a:lstStyle>
            <a:lvl1pPr>
              <a:defRPr/>
            </a:lvl1pPr>
          </a:lstStyle>
          <a:p>
            <a:pPr>
              <a:defRPr/>
            </a:pPr>
            <a:fld id="{F656FBBE-FD49-4922-B3FC-33B201BF4B78}"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0629798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751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468313" y="6381750"/>
            <a:ext cx="7488237" cy="260350"/>
          </a:xfrm>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1"/>
          </p:nvPr>
        </p:nvSpPr>
        <p:spPr>
          <a:xfrm>
            <a:off x="8101013" y="6381750"/>
            <a:ext cx="585787" cy="215900"/>
          </a:xfrm>
        </p:spPr>
        <p:txBody>
          <a:bodyPr/>
          <a:lstStyle>
            <a:lvl1pPr>
              <a:defRPr/>
            </a:lvl1pPr>
          </a:lstStyle>
          <a:p>
            <a:fld id="{B4EAC2B3-3581-4550-BC55-CEC9649E81FD}" type="slidenum">
              <a:rPr lang="de-DE">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85553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1CD2BA86-FCDE-4C1E-96A8-DAD6B652E441}" type="slidenum">
              <a:rPr lang="de-DE"/>
              <a:pPr>
                <a:defRPr/>
              </a:pPr>
              <a:t>‹#›</a:t>
            </a:fld>
            <a:endParaRPr lang="de-DE"/>
          </a:p>
        </p:txBody>
      </p:sp>
    </p:spTree>
    <p:extLst>
      <p:ext uri="{BB962C8B-B14F-4D97-AF65-F5344CB8AC3E}">
        <p14:creationId xmlns:p14="http://schemas.microsoft.com/office/powerpoint/2010/main" val="11638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5365" name="Rectangle 5"/>
          <p:cNvSpPr>
            <a:spLocks noGrp="1" noChangeArrowheads="1"/>
          </p:cNvSpPr>
          <p:nvPr>
            <p:ph type="ftr" sz="quarter" idx="3"/>
          </p:nvPr>
        </p:nvSpPr>
        <p:spPr bwMode="auto">
          <a:xfrm>
            <a:off x="468313" y="6381750"/>
            <a:ext cx="748823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400" smtClean="0">
                <a:latin typeface="+mn-lt"/>
              </a:defRPr>
            </a:lvl1pPr>
          </a:lstStyle>
          <a:p>
            <a:pPr>
              <a:defRPr/>
            </a:pPr>
            <a:endParaRPr lang="de-DE"/>
          </a:p>
        </p:txBody>
      </p:sp>
      <p:sp>
        <p:nvSpPr>
          <p:cNvPr id="15366" name="Rectangle 6"/>
          <p:cNvSpPr>
            <a:spLocks noGrp="1" noChangeArrowheads="1"/>
          </p:cNvSpPr>
          <p:nvPr>
            <p:ph type="sldNum" sz="quarter" idx="4"/>
          </p:nvPr>
        </p:nvSpPr>
        <p:spPr bwMode="auto">
          <a:xfrm>
            <a:off x="8101013" y="6381750"/>
            <a:ext cx="585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atin typeface="+mn-lt"/>
              </a:defRPr>
            </a:lvl1pPr>
          </a:lstStyle>
          <a:p>
            <a:pPr>
              <a:defRPr/>
            </a:pPr>
            <a:fld id="{DC2E0E48-8AB6-4DDF-9D19-6DBBBD1E5BFD}" type="slidenum">
              <a:rPr lang="de-DE"/>
              <a:pPr>
                <a:defRPr/>
              </a:pPr>
              <a:t>‹#›</a:t>
            </a:fld>
            <a:endParaRPr lang="de-DE"/>
          </a:p>
        </p:txBody>
      </p:sp>
      <p:sp>
        <p:nvSpPr>
          <p:cNvPr id="1030" name="Line 7"/>
          <p:cNvSpPr>
            <a:spLocks noChangeShapeType="1"/>
          </p:cNvSpPr>
          <p:nvPr/>
        </p:nvSpPr>
        <p:spPr bwMode="auto">
          <a:xfrm>
            <a:off x="468313" y="692150"/>
            <a:ext cx="820737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1600">
          <a:solidFill>
            <a:srgbClr val="006699"/>
          </a:solidFill>
          <a:latin typeface="+mj-lt"/>
          <a:ea typeface="+mj-ea"/>
          <a:cs typeface="+mj-cs"/>
        </a:defRPr>
      </a:lvl1pPr>
      <a:lvl2pPr algn="l" rtl="0" eaLnBrk="0" fontAlgn="base" hangingPunct="0">
        <a:spcBef>
          <a:spcPct val="0"/>
        </a:spcBef>
        <a:spcAft>
          <a:spcPct val="0"/>
        </a:spcAft>
        <a:defRPr sz="1600">
          <a:solidFill>
            <a:srgbClr val="006699"/>
          </a:solidFill>
          <a:latin typeface="Arial" charset="0"/>
        </a:defRPr>
      </a:lvl2pPr>
      <a:lvl3pPr algn="l" rtl="0" eaLnBrk="0" fontAlgn="base" hangingPunct="0">
        <a:spcBef>
          <a:spcPct val="0"/>
        </a:spcBef>
        <a:spcAft>
          <a:spcPct val="0"/>
        </a:spcAft>
        <a:defRPr sz="1600">
          <a:solidFill>
            <a:srgbClr val="006699"/>
          </a:solidFill>
          <a:latin typeface="Arial" charset="0"/>
        </a:defRPr>
      </a:lvl3pPr>
      <a:lvl4pPr algn="l" rtl="0" eaLnBrk="0" fontAlgn="base" hangingPunct="0">
        <a:spcBef>
          <a:spcPct val="0"/>
        </a:spcBef>
        <a:spcAft>
          <a:spcPct val="0"/>
        </a:spcAft>
        <a:defRPr sz="1600">
          <a:solidFill>
            <a:srgbClr val="006699"/>
          </a:solidFill>
          <a:latin typeface="Arial" charset="0"/>
        </a:defRPr>
      </a:lvl4pPr>
      <a:lvl5pPr algn="l" rtl="0" eaLnBrk="0" fontAlgn="base" hangingPunct="0">
        <a:spcBef>
          <a:spcPct val="0"/>
        </a:spcBef>
        <a:spcAft>
          <a:spcPct val="0"/>
        </a:spcAft>
        <a:defRPr sz="1600">
          <a:solidFill>
            <a:srgbClr val="006699"/>
          </a:solidFill>
          <a:latin typeface="Arial" charset="0"/>
        </a:defRPr>
      </a:lvl5pPr>
      <a:lvl6pPr marL="457200" algn="l" rtl="0" fontAlgn="base">
        <a:spcBef>
          <a:spcPct val="0"/>
        </a:spcBef>
        <a:spcAft>
          <a:spcPct val="0"/>
        </a:spcAft>
        <a:defRPr sz="1600">
          <a:solidFill>
            <a:srgbClr val="006699"/>
          </a:solidFill>
          <a:latin typeface="Arial" charset="0"/>
        </a:defRPr>
      </a:lvl6pPr>
      <a:lvl7pPr marL="914400" algn="l" rtl="0" fontAlgn="base">
        <a:spcBef>
          <a:spcPct val="0"/>
        </a:spcBef>
        <a:spcAft>
          <a:spcPct val="0"/>
        </a:spcAft>
        <a:defRPr sz="1600">
          <a:solidFill>
            <a:srgbClr val="006699"/>
          </a:solidFill>
          <a:latin typeface="Arial" charset="0"/>
        </a:defRPr>
      </a:lvl7pPr>
      <a:lvl8pPr marL="1371600" algn="l" rtl="0" fontAlgn="base">
        <a:spcBef>
          <a:spcPct val="0"/>
        </a:spcBef>
        <a:spcAft>
          <a:spcPct val="0"/>
        </a:spcAft>
        <a:defRPr sz="1600">
          <a:solidFill>
            <a:srgbClr val="006699"/>
          </a:solidFill>
          <a:latin typeface="Arial" charset="0"/>
        </a:defRPr>
      </a:lvl8pPr>
      <a:lvl9pPr marL="1828800" algn="l" rtl="0" fontAlgn="base">
        <a:spcBef>
          <a:spcPct val="0"/>
        </a:spcBef>
        <a:spcAft>
          <a:spcPct val="0"/>
        </a:spcAft>
        <a:defRPr sz="1600">
          <a:solidFill>
            <a:srgbClr val="006699"/>
          </a:solidFill>
          <a:latin typeface="Arial" charset="0"/>
        </a:defRPr>
      </a:lvl9pPr>
    </p:titleStyle>
    <p:bodyStyle>
      <a:lvl1pPr marL="342900" indent="-342900" algn="l" rtl="0" eaLnBrk="0" fontAlgn="base" hangingPunct="0">
        <a:spcBef>
          <a:spcPct val="20000"/>
        </a:spcBef>
        <a:spcAft>
          <a:spcPct val="0"/>
        </a:spcAft>
        <a:buClr>
          <a:schemeClr val="accent1"/>
        </a:buClr>
        <a:buSzPct val="17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35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4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125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14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87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400" smtClean="0">
                <a:latin typeface="+mn-lt"/>
              </a:defRPr>
            </a:lvl1pPr>
          </a:lstStyle>
          <a:p>
            <a:pPr>
              <a:defRPr/>
            </a:pPr>
            <a:endParaRPr lang="de-DE"/>
          </a:p>
        </p:txBody>
      </p:sp>
      <p:sp>
        <p:nvSpPr>
          <p:cNvPr id="787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400" smtClean="0">
                <a:latin typeface="+mn-lt"/>
              </a:defRPr>
            </a:lvl1pPr>
          </a:lstStyle>
          <a:p>
            <a:pPr>
              <a:defRPr/>
            </a:pPr>
            <a:endParaRPr lang="de-DE"/>
          </a:p>
        </p:txBody>
      </p:sp>
      <p:sp>
        <p:nvSpPr>
          <p:cNvPr id="787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atin typeface="+mn-lt"/>
              </a:defRPr>
            </a:lvl1pPr>
          </a:lstStyle>
          <a:p>
            <a:pPr>
              <a:defRPr/>
            </a:pPr>
            <a:fld id="{1EB7C0A4-86F7-4773-97BA-F0303E34F0A0}"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standar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4"/>
          <p:cNvSpPr>
            <a:spLocks noGrp="1" noChangeArrowheads="1"/>
          </p:cNvSpPr>
          <p:nvPr>
            <p:ph type="sldNum" sz="quarter" idx="4"/>
          </p:nvPr>
        </p:nvSpPr>
        <p:spPr bwMode="auto">
          <a:xfrm>
            <a:off x="8245475" y="6477000"/>
            <a:ext cx="790575"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rgbClr val="777777"/>
                </a:solidFill>
              </a:defRPr>
            </a:lvl1pPr>
          </a:lstStyle>
          <a:p>
            <a:pPr eaLnBrk="0" hangingPunct="0">
              <a:lnSpc>
                <a:spcPct val="100000"/>
              </a:lnSpc>
              <a:spcBef>
                <a:spcPct val="0"/>
              </a:spcBef>
              <a:buClrTx/>
              <a:buFontTx/>
              <a:buNone/>
            </a:pPr>
            <a:r>
              <a:rPr lang="de-DE" sz="1400">
                <a:latin typeface="LMU CompatilFact"/>
                <a:ea typeface="ＭＳ Ｐゴシック" charset="-128"/>
              </a:rPr>
              <a:t># </a:t>
            </a:r>
            <a:fld id="{CFA17C41-8FED-44D2-94F8-B6DD9E7CFDC1}" type="slidenum">
              <a:rPr lang="de-DE" sz="1400">
                <a:latin typeface="LMU CompatilFact"/>
                <a:ea typeface="ＭＳ Ｐゴシック" charset="-128"/>
              </a:rPr>
              <a:pPr eaLnBrk="0" hangingPunct="0">
                <a:lnSpc>
                  <a:spcPct val="100000"/>
                </a:lnSpc>
                <a:spcBef>
                  <a:spcPct val="0"/>
                </a:spcBef>
                <a:buClrTx/>
                <a:buFontTx/>
                <a:buNone/>
              </a:pPr>
              <a:t>‹#›</a:t>
            </a:fld>
            <a:endParaRPr lang="de-DE" sz="1400">
              <a:latin typeface="LMU CompatilFact"/>
              <a:ea typeface="ＭＳ Ｐゴシック" charset="-128"/>
            </a:endParaRPr>
          </a:p>
        </p:txBody>
      </p:sp>
      <p:sp>
        <p:nvSpPr>
          <p:cNvPr id="1028" name="Rectangle 12"/>
          <p:cNvSpPr>
            <a:spLocks noGrp="1" noChangeArrowheads="1"/>
          </p:cNvSpPr>
          <p:nvPr>
            <p:ph type="body" idx="1"/>
          </p:nvPr>
        </p:nvSpPr>
        <p:spPr bwMode="auto">
          <a:xfrm>
            <a:off x="1066800" y="15240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6039" name="Rectangle 23"/>
          <p:cNvSpPr>
            <a:spLocks noGrp="1" noChangeArrowheads="1"/>
          </p:cNvSpPr>
          <p:nvPr>
            <p:ph type="ftr" sz="quarter" idx="3"/>
          </p:nvPr>
        </p:nvSpPr>
        <p:spPr bwMode="auto">
          <a:xfrm>
            <a:off x="381000" y="6491288"/>
            <a:ext cx="5414963" cy="36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777777"/>
                </a:solidFill>
              </a:defRPr>
            </a:lvl1pPr>
          </a:lstStyle>
          <a:p>
            <a:pPr algn="l" eaLnBrk="0" hangingPunct="0">
              <a:lnSpc>
                <a:spcPct val="100000"/>
              </a:lnSpc>
              <a:spcBef>
                <a:spcPct val="0"/>
              </a:spcBef>
              <a:buClrTx/>
              <a:buFontTx/>
              <a:buNone/>
            </a:pPr>
            <a:r>
              <a:rPr lang="de-DE" sz="1400">
                <a:latin typeface="LMU CompatilFact"/>
                <a:ea typeface="ＭＳ Ｐゴシック" charset="-128"/>
              </a:rPr>
              <a:t>Prof. Dr. Petra Stykow</a:t>
            </a:r>
          </a:p>
        </p:txBody>
      </p:sp>
      <p:sp>
        <p:nvSpPr>
          <p:cNvPr id="1030" name="Rectangle 3"/>
          <p:cNvSpPr>
            <a:spLocks noGrp="1" noChangeArrowheads="1"/>
          </p:cNvSpPr>
          <p:nvPr>
            <p:ph type="title"/>
          </p:nvPr>
        </p:nvSpPr>
        <p:spPr bwMode="auto">
          <a:xfrm>
            <a:off x="2078038" y="657225"/>
            <a:ext cx="394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Tree>
    <p:extLst>
      <p:ext uri="{BB962C8B-B14F-4D97-AF65-F5344CB8AC3E}">
        <p14:creationId xmlns:p14="http://schemas.microsoft.com/office/powerpoint/2010/main" val="29631646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med">
    <p:fade/>
  </p:transition>
  <p:hf hdr="0"/>
  <p:txStyles>
    <p:titleStyle>
      <a:lvl1pPr algn="l" rtl="0" eaLnBrk="0" fontAlgn="base" hangingPunct="0">
        <a:spcBef>
          <a:spcPct val="0"/>
        </a:spcBef>
        <a:spcAft>
          <a:spcPct val="0"/>
        </a:spcAft>
        <a:defRPr sz="1600">
          <a:solidFill>
            <a:srgbClr val="006C30"/>
          </a:solidFill>
          <a:latin typeface="+mj-lt"/>
          <a:ea typeface="ＭＳ Ｐゴシック" charset="-128"/>
          <a:cs typeface="ＭＳ Ｐゴシック" charset="-128"/>
        </a:defRPr>
      </a:lvl1pPr>
      <a:lvl2pPr algn="l" rtl="0" eaLnBrk="0" fontAlgn="base" hangingPunct="0">
        <a:spcBef>
          <a:spcPct val="0"/>
        </a:spcBef>
        <a:spcAft>
          <a:spcPct val="0"/>
        </a:spcAft>
        <a:defRPr sz="1600">
          <a:solidFill>
            <a:srgbClr val="006C30"/>
          </a:solidFill>
          <a:latin typeface="LMU CompatilFact" pitchFamily="2" charset="0"/>
          <a:ea typeface="ＭＳ Ｐゴシック" charset="-128"/>
          <a:cs typeface="ＭＳ Ｐゴシック" charset="-128"/>
        </a:defRPr>
      </a:lvl2pPr>
      <a:lvl3pPr algn="l" rtl="0" eaLnBrk="0" fontAlgn="base" hangingPunct="0">
        <a:spcBef>
          <a:spcPct val="0"/>
        </a:spcBef>
        <a:spcAft>
          <a:spcPct val="0"/>
        </a:spcAft>
        <a:defRPr sz="1600">
          <a:solidFill>
            <a:srgbClr val="006C30"/>
          </a:solidFill>
          <a:latin typeface="LMU CompatilFact" pitchFamily="2" charset="0"/>
          <a:ea typeface="ＭＳ Ｐゴシック" charset="-128"/>
          <a:cs typeface="ＭＳ Ｐゴシック" charset="-128"/>
        </a:defRPr>
      </a:lvl3pPr>
      <a:lvl4pPr algn="l" rtl="0" eaLnBrk="0" fontAlgn="base" hangingPunct="0">
        <a:spcBef>
          <a:spcPct val="0"/>
        </a:spcBef>
        <a:spcAft>
          <a:spcPct val="0"/>
        </a:spcAft>
        <a:defRPr sz="1600">
          <a:solidFill>
            <a:srgbClr val="006C30"/>
          </a:solidFill>
          <a:latin typeface="LMU CompatilFact" pitchFamily="2" charset="0"/>
          <a:ea typeface="ＭＳ Ｐゴシック" charset="-128"/>
          <a:cs typeface="ＭＳ Ｐゴシック" charset="-128"/>
        </a:defRPr>
      </a:lvl4pPr>
      <a:lvl5pPr algn="l" rtl="0" eaLnBrk="0" fontAlgn="base" hangingPunct="0">
        <a:spcBef>
          <a:spcPct val="0"/>
        </a:spcBef>
        <a:spcAft>
          <a:spcPct val="0"/>
        </a:spcAft>
        <a:defRPr sz="1600">
          <a:solidFill>
            <a:srgbClr val="006C30"/>
          </a:solidFill>
          <a:latin typeface="LMU CompatilFact" pitchFamily="2" charset="0"/>
          <a:ea typeface="ＭＳ Ｐゴシック" charset="-128"/>
          <a:cs typeface="ＭＳ Ｐゴシック" charset="-128"/>
        </a:defRPr>
      </a:lvl5pPr>
      <a:lvl6pPr marL="457200" algn="l" rtl="0" fontAlgn="base">
        <a:spcBef>
          <a:spcPct val="0"/>
        </a:spcBef>
        <a:spcAft>
          <a:spcPct val="0"/>
        </a:spcAft>
        <a:defRPr sz="1600">
          <a:solidFill>
            <a:srgbClr val="006C30"/>
          </a:solidFill>
          <a:latin typeface="LMU CompatilFact" pitchFamily="2" charset="0"/>
        </a:defRPr>
      </a:lvl6pPr>
      <a:lvl7pPr marL="914400" algn="l" rtl="0" fontAlgn="base">
        <a:spcBef>
          <a:spcPct val="0"/>
        </a:spcBef>
        <a:spcAft>
          <a:spcPct val="0"/>
        </a:spcAft>
        <a:defRPr sz="1600">
          <a:solidFill>
            <a:srgbClr val="006C30"/>
          </a:solidFill>
          <a:latin typeface="LMU CompatilFact" pitchFamily="2" charset="0"/>
        </a:defRPr>
      </a:lvl7pPr>
      <a:lvl8pPr marL="1371600" algn="l" rtl="0" fontAlgn="base">
        <a:spcBef>
          <a:spcPct val="0"/>
        </a:spcBef>
        <a:spcAft>
          <a:spcPct val="0"/>
        </a:spcAft>
        <a:defRPr sz="1600">
          <a:solidFill>
            <a:srgbClr val="006C30"/>
          </a:solidFill>
          <a:latin typeface="LMU CompatilFact" pitchFamily="2" charset="0"/>
        </a:defRPr>
      </a:lvl8pPr>
      <a:lvl9pPr marL="1828800" algn="l" rtl="0" fontAlgn="base">
        <a:spcBef>
          <a:spcPct val="0"/>
        </a:spcBef>
        <a:spcAft>
          <a:spcPct val="0"/>
        </a:spcAft>
        <a:defRPr sz="1600">
          <a:solidFill>
            <a:srgbClr val="006C30"/>
          </a:solidFill>
          <a:latin typeface="LMU CompatilFact" pitchFamily="2" charset="0"/>
        </a:defRPr>
      </a:lvl9pPr>
    </p:titleStyle>
    <p:bodyStyle>
      <a:lvl1pPr marL="342900" indent="-342900" algn="l" rtl="0" eaLnBrk="0" fontAlgn="base" hangingPunct="0">
        <a:spcBef>
          <a:spcPct val="20000"/>
        </a:spcBef>
        <a:spcAft>
          <a:spcPct val="0"/>
        </a:spcAft>
        <a:buClr>
          <a:srgbClr val="009900"/>
        </a:buClr>
        <a:buFont typeface="Wingdings" charset="2"/>
        <a:defRPr sz="2400">
          <a:solidFill>
            <a:srgbClr val="006C30"/>
          </a:solidFill>
          <a:latin typeface="+mn-lt"/>
          <a:ea typeface="ＭＳ Ｐゴシック" charset="-128"/>
          <a:cs typeface="ＭＳ Ｐゴシック" charset="-128"/>
        </a:defRPr>
      </a:lvl1pPr>
      <a:lvl2pPr marL="742950" indent="-285750" algn="l" rtl="0" eaLnBrk="0" fontAlgn="base" hangingPunct="0">
        <a:lnSpc>
          <a:spcPct val="140000"/>
        </a:lnSpc>
        <a:spcBef>
          <a:spcPct val="20000"/>
        </a:spcBef>
        <a:spcAft>
          <a:spcPct val="0"/>
        </a:spcAft>
        <a:buClr>
          <a:srgbClr val="006600"/>
        </a:buClr>
        <a:buFont typeface="Times" charset="0"/>
        <a:buChar char="•"/>
        <a:defRPr sz="1600">
          <a:solidFill>
            <a:srgbClr val="006C30"/>
          </a:solidFill>
          <a:latin typeface="+mn-lt"/>
          <a:ea typeface="ＭＳ Ｐゴシック" charset="-128"/>
        </a:defRPr>
      </a:lvl2pPr>
      <a:lvl3pPr marL="1143000" indent="-228600" algn="l" rtl="0" eaLnBrk="0" fontAlgn="base" hangingPunct="0">
        <a:spcBef>
          <a:spcPct val="20000"/>
        </a:spcBef>
        <a:spcAft>
          <a:spcPct val="0"/>
        </a:spcAft>
        <a:buClr>
          <a:srgbClr val="006600"/>
        </a:buClr>
        <a:buFont typeface="LMU CompatilFact" pitchFamily="2" charset="0"/>
        <a:buChar char="–"/>
        <a:defRPr sz="1600">
          <a:solidFill>
            <a:srgbClr val="006C30"/>
          </a:solidFill>
          <a:latin typeface="+mn-lt"/>
          <a:ea typeface="ＭＳ Ｐゴシック" charset="-128"/>
        </a:defRPr>
      </a:lvl3pPr>
      <a:lvl4pPr marL="1562100" indent="-228600" algn="l" rtl="0" eaLnBrk="0" fontAlgn="base" hangingPunct="0">
        <a:spcBef>
          <a:spcPct val="20000"/>
        </a:spcBef>
        <a:spcAft>
          <a:spcPct val="0"/>
        </a:spcAft>
        <a:buClr>
          <a:srgbClr val="006600"/>
        </a:buClr>
        <a:buChar char="-"/>
        <a:defRPr sz="1600">
          <a:solidFill>
            <a:srgbClr val="006C30"/>
          </a:solidFill>
          <a:latin typeface="+mn-lt"/>
          <a:ea typeface="ＭＳ Ｐゴシック" charset="-128"/>
        </a:defRPr>
      </a:lvl4pPr>
      <a:lvl5pPr marL="1981200" indent="-228600" algn="l" rtl="0" eaLnBrk="0" fontAlgn="base" hangingPunct="0">
        <a:spcBef>
          <a:spcPct val="20000"/>
        </a:spcBef>
        <a:spcAft>
          <a:spcPct val="0"/>
        </a:spcAft>
        <a:defRPr sz="1600">
          <a:solidFill>
            <a:srgbClr val="006C30"/>
          </a:solidFill>
          <a:latin typeface="+mn-lt"/>
          <a:ea typeface="ＭＳ Ｐゴシック" charset="-128"/>
        </a:defRPr>
      </a:lvl5pPr>
      <a:lvl6pPr marL="2438400" indent="-228600" algn="l" rtl="0" fontAlgn="base">
        <a:spcBef>
          <a:spcPct val="20000"/>
        </a:spcBef>
        <a:spcAft>
          <a:spcPct val="0"/>
        </a:spcAft>
        <a:defRPr sz="1600">
          <a:solidFill>
            <a:srgbClr val="006C30"/>
          </a:solidFill>
          <a:latin typeface="+mn-lt"/>
          <a:ea typeface="ＭＳ Ｐゴシック" charset="-128"/>
        </a:defRPr>
      </a:lvl6pPr>
      <a:lvl7pPr marL="2895600" indent="-228600" algn="l" rtl="0" fontAlgn="base">
        <a:spcBef>
          <a:spcPct val="20000"/>
        </a:spcBef>
        <a:spcAft>
          <a:spcPct val="0"/>
        </a:spcAft>
        <a:defRPr sz="1600">
          <a:solidFill>
            <a:srgbClr val="006C30"/>
          </a:solidFill>
          <a:latin typeface="+mn-lt"/>
          <a:ea typeface="ＭＳ Ｐゴシック" charset="-128"/>
        </a:defRPr>
      </a:lvl7pPr>
      <a:lvl8pPr marL="3352800" indent="-228600" algn="l" rtl="0" fontAlgn="base">
        <a:spcBef>
          <a:spcPct val="20000"/>
        </a:spcBef>
        <a:spcAft>
          <a:spcPct val="0"/>
        </a:spcAft>
        <a:defRPr sz="1600">
          <a:solidFill>
            <a:srgbClr val="006C30"/>
          </a:solidFill>
          <a:latin typeface="+mn-lt"/>
          <a:ea typeface="ＭＳ Ｐゴシック" charset="-128"/>
        </a:defRPr>
      </a:lvl8pPr>
      <a:lvl9pPr marL="3810000" indent="-228600" algn="l" rtl="0" fontAlgn="base">
        <a:spcBef>
          <a:spcPct val="20000"/>
        </a:spcBef>
        <a:spcAft>
          <a:spcPct val="0"/>
        </a:spcAft>
        <a:defRPr sz="1600">
          <a:solidFill>
            <a:srgbClr val="006C30"/>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buClrTx/>
              <a:buFontTx/>
              <a:buNone/>
            </a:pPr>
            <a:fld id="{43666DA3-3D3E-4F9E-9E8D-E284C5D7A755}" type="datetimeFigureOut">
              <a:rPr lang="de-DE" smtClean="0">
                <a:solidFill>
                  <a:prstClr val="black">
                    <a:tint val="75000"/>
                  </a:prstClr>
                </a:solidFill>
                <a:latin typeface="Calibri"/>
              </a:rPr>
              <a:pPr fontAlgn="auto">
                <a:lnSpc>
                  <a:spcPct val="100000"/>
                </a:lnSpc>
                <a:spcBef>
                  <a:spcPts val="0"/>
                </a:spcBef>
                <a:spcAft>
                  <a:spcPts val="0"/>
                </a:spcAft>
                <a:buClrTx/>
                <a:buFontTx/>
                <a:buNone/>
              </a:pPr>
              <a:t>14.12.2012</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buClrTx/>
              <a:buFontTx/>
              <a:buNone/>
            </a:pPr>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buClrTx/>
              <a:buFontTx/>
              <a:buNone/>
            </a:pPr>
            <a:fld id="{5480279A-EC8F-4747-8FC9-26887992CD8E}" type="slidenum">
              <a:rPr lang="de-DE" smtClean="0">
                <a:solidFill>
                  <a:prstClr val="black">
                    <a:tint val="75000"/>
                  </a:prstClr>
                </a:solidFill>
                <a:latin typeface="Calibri"/>
              </a:rPr>
              <a:pPr fontAlgn="auto">
                <a:lnSpc>
                  <a:spcPct val="100000"/>
                </a:lnSpc>
                <a:spcBef>
                  <a:spcPts val="0"/>
                </a:spcBef>
                <a:spcAft>
                  <a:spcPts val="0"/>
                </a:spcAft>
                <a:buClrTx/>
                <a:buFontTx/>
                <a:buNone/>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21240082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buClrTx/>
              <a:buFontTx/>
              <a:buNone/>
            </a:pPr>
            <a:fld id="{43666DA3-3D3E-4F9E-9E8D-E284C5D7A755}" type="datetimeFigureOut">
              <a:rPr lang="de-DE" smtClean="0">
                <a:solidFill>
                  <a:prstClr val="black">
                    <a:tint val="75000"/>
                  </a:prstClr>
                </a:solidFill>
                <a:latin typeface="Calibri"/>
              </a:rPr>
              <a:pPr fontAlgn="auto">
                <a:lnSpc>
                  <a:spcPct val="100000"/>
                </a:lnSpc>
                <a:spcBef>
                  <a:spcPts val="0"/>
                </a:spcBef>
                <a:spcAft>
                  <a:spcPts val="0"/>
                </a:spcAft>
                <a:buClrTx/>
                <a:buFontTx/>
                <a:buNone/>
              </a:pPr>
              <a:t>14.12.2012</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buClrTx/>
              <a:buFontTx/>
              <a:buNone/>
            </a:pPr>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buClrTx/>
              <a:buFontTx/>
              <a:buNone/>
            </a:pPr>
            <a:fld id="{5480279A-EC8F-4747-8FC9-26887992CD8E}" type="slidenum">
              <a:rPr lang="de-DE" smtClean="0">
                <a:solidFill>
                  <a:prstClr val="black">
                    <a:tint val="75000"/>
                  </a:prstClr>
                </a:solidFill>
                <a:latin typeface="Calibri"/>
              </a:rPr>
              <a:pPr fontAlgn="auto">
                <a:lnSpc>
                  <a:spcPct val="100000"/>
                </a:lnSpc>
                <a:spcBef>
                  <a:spcPts val="0"/>
                </a:spcBef>
                <a:spcAft>
                  <a:spcPts val="0"/>
                </a:spcAft>
                <a:buClrTx/>
                <a:buFontTx/>
                <a:buNone/>
              </a:pPr>
              <a:t>‹#›</a:t>
            </a:fld>
            <a:endParaRPr lang="de-DE">
              <a:solidFill>
                <a:prstClr val="black">
                  <a:tint val="75000"/>
                </a:prstClr>
              </a:solidFill>
              <a:latin typeface="Calibri"/>
            </a:endParaRPr>
          </a:p>
        </p:txBody>
      </p:sp>
    </p:spTree>
    <p:extLst>
      <p:ext uri="{BB962C8B-B14F-4D97-AF65-F5344CB8AC3E}">
        <p14:creationId xmlns:p14="http://schemas.microsoft.com/office/powerpoint/2010/main" val="27192925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5365" name="Rectangle 5"/>
          <p:cNvSpPr>
            <a:spLocks noGrp="1" noChangeArrowheads="1"/>
          </p:cNvSpPr>
          <p:nvPr>
            <p:ph type="ftr" sz="quarter" idx="3"/>
          </p:nvPr>
        </p:nvSpPr>
        <p:spPr bwMode="auto">
          <a:xfrm>
            <a:off x="468313" y="6381750"/>
            <a:ext cx="748823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400" smtClean="0">
                <a:latin typeface="+mn-lt"/>
              </a:defRPr>
            </a:lvl1pPr>
          </a:lstStyle>
          <a:p>
            <a:pPr>
              <a:defRPr/>
            </a:pPr>
            <a:endParaRPr lang="de-DE">
              <a:solidFill>
                <a:srgbClr val="000000"/>
              </a:solidFill>
            </a:endParaRPr>
          </a:p>
        </p:txBody>
      </p:sp>
      <p:sp>
        <p:nvSpPr>
          <p:cNvPr id="15366" name="Rectangle 6"/>
          <p:cNvSpPr>
            <a:spLocks noGrp="1" noChangeArrowheads="1"/>
          </p:cNvSpPr>
          <p:nvPr>
            <p:ph type="sldNum" sz="quarter" idx="4"/>
          </p:nvPr>
        </p:nvSpPr>
        <p:spPr bwMode="auto">
          <a:xfrm>
            <a:off x="8101013" y="6381750"/>
            <a:ext cx="585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atin typeface="+mn-lt"/>
              </a:defRPr>
            </a:lvl1pPr>
          </a:lstStyle>
          <a:p>
            <a:pPr>
              <a:defRPr/>
            </a:pPr>
            <a:fld id="{DC2E0E48-8AB6-4DDF-9D19-6DBBBD1E5BFD}" type="slidenum">
              <a:rPr lang="de-DE">
                <a:solidFill>
                  <a:srgbClr val="000000"/>
                </a:solidFill>
              </a:rPr>
              <a:pPr>
                <a:defRPr/>
              </a:pPr>
              <a:t>‹#›</a:t>
            </a:fld>
            <a:endParaRPr lang="de-DE">
              <a:solidFill>
                <a:srgbClr val="000000"/>
              </a:solidFill>
            </a:endParaRPr>
          </a:p>
        </p:txBody>
      </p:sp>
      <p:sp>
        <p:nvSpPr>
          <p:cNvPr id="1030" name="Line 7"/>
          <p:cNvSpPr>
            <a:spLocks noChangeShapeType="1"/>
          </p:cNvSpPr>
          <p:nvPr/>
        </p:nvSpPr>
        <p:spPr bwMode="auto">
          <a:xfrm>
            <a:off x="468313" y="692150"/>
            <a:ext cx="820737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Tree>
    <p:extLst>
      <p:ext uri="{BB962C8B-B14F-4D97-AF65-F5344CB8AC3E}">
        <p14:creationId xmlns:p14="http://schemas.microsoft.com/office/powerpoint/2010/main" val="237298482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l" rtl="0" eaLnBrk="0" fontAlgn="base" hangingPunct="0">
        <a:spcBef>
          <a:spcPct val="0"/>
        </a:spcBef>
        <a:spcAft>
          <a:spcPct val="0"/>
        </a:spcAft>
        <a:defRPr sz="1600">
          <a:solidFill>
            <a:srgbClr val="006699"/>
          </a:solidFill>
          <a:latin typeface="+mj-lt"/>
          <a:ea typeface="+mj-ea"/>
          <a:cs typeface="+mj-cs"/>
        </a:defRPr>
      </a:lvl1pPr>
      <a:lvl2pPr algn="l" rtl="0" eaLnBrk="0" fontAlgn="base" hangingPunct="0">
        <a:spcBef>
          <a:spcPct val="0"/>
        </a:spcBef>
        <a:spcAft>
          <a:spcPct val="0"/>
        </a:spcAft>
        <a:defRPr sz="1600">
          <a:solidFill>
            <a:srgbClr val="006699"/>
          </a:solidFill>
          <a:latin typeface="Arial" charset="0"/>
        </a:defRPr>
      </a:lvl2pPr>
      <a:lvl3pPr algn="l" rtl="0" eaLnBrk="0" fontAlgn="base" hangingPunct="0">
        <a:spcBef>
          <a:spcPct val="0"/>
        </a:spcBef>
        <a:spcAft>
          <a:spcPct val="0"/>
        </a:spcAft>
        <a:defRPr sz="1600">
          <a:solidFill>
            <a:srgbClr val="006699"/>
          </a:solidFill>
          <a:latin typeface="Arial" charset="0"/>
        </a:defRPr>
      </a:lvl3pPr>
      <a:lvl4pPr algn="l" rtl="0" eaLnBrk="0" fontAlgn="base" hangingPunct="0">
        <a:spcBef>
          <a:spcPct val="0"/>
        </a:spcBef>
        <a:spcAft>
          <a:spcPct val="0"/>
        </a:spcAft>
        <a:defRPr sz="1600">
          <a:solidFill>
            <a:srgbClr val="006699"/>
          </a:solidFill>
          <a:latin typeface="Arial" charset="0"/>
        </a:defRPr>
      </a:lvl4pPr>
      <a:lvl5pPr algn="l" rtl="0" eaLnBrk="0" fontAlgn="base" hangingPunct="0">
        <a:spcBef>
          <a:spcPct val="0"/>
        </a:spcBef>
        <a:spcAft>
          <a:spcPct val="0"/>
        </a:spcAft>
        <a:defRPr sz="1600">
          <a:solidFill>
            <a:srgbClr val="006699"/>
          </a:solidFill>
          <a:latin typeface="Arial" charset="0"/>
        </a:defRPr>
      </a:lvl5pPr>
      <a:lvl6pPr marL="457200" algn="l" rtl="0" fontAlgn="base">
        <a:spcBef>
          <a:spcPct val="0"/>
        </a:spcBef>
        <a:spcAft>
          <a:spcPct val="0"/>
        </a:spcAft>
        <a:defRPr sz="1600">
          <a:solidFill>
            <a:srgbClr val="006699"/>
          </a:solidFill>
          <a:latin typeface="Arial" charset="0"/>
        </a:defRPr>
      </a:lvl6pPr>
      <a:lvl7pPr marL="914400" algn="l" rtl="0" fontAlgn="base">
        <a:spcBef>
          <a:spcPct val="0"/>
        </a:spcBef>
        <a:spcAft>
          <a:spcPct val="0"/>
        </a:spcAft>
        <a:defRPr sz="1600">
          <a:solidFill>
            <a:srgbClr val="006699"/>
          </a:solidFill>
          <a:latin typeface="Arial" charset="0"/>
        </a:defRPr>
      </a:lvl7pPr>
      <a:lvl8pPr marL="1371600" algn="l" rtl="0" fontAlgn="base">
        <a:spcBef>
          <a:spcPct val="0"/>
        </a:spcBef>
        <a:spcAft>
          <a:spcPct val="0"/>
        </a:spcAft>
        <a:defRPr sz="1600">
          <a:solidFill>
            <a:srgbClr val="006699"/>
          </a:solidFill>
          <a:latin typeface="Arial" charset="0"/>
        </a:defRPr>
      </a:lvl8pPr>
      <a:lvl9pPr marL="1828800" algn="l" rtl="0" fontAlgn="base">
        <a:spcBef>
          <a:spcPct val="0"/>
        </a:spcBef>
        <a:spcAft>
          <a:spcPct val="0"/>
        </a:spcAft>
        <a:defRPr sz="1600">
          <a:solidFill>
            <a:srgbClr val="006699"/>
          </a:solidFill>
          <a:latin typeface="Arial" charset="0"/>
        </a:defRPr>
      </a:lvl9pPr>
    </p:titleStyle>
    <p:bodyStyle>
      <a:lvl1pPr marL="342900" indent="-342900" algn="l" rtl="0" eaLnBrk="0" fontAlgn="base" hangingPunct="0">
        <a:spcBef>
          <a:spcPct val="20000"/>
        </a:spcBef>
        <a:spcAft>
          <a:spcPct val="0"/>
        </a:spcAft>
        <a:buClr>
          <a:schemeClr val="accent1"/>
        </a:buClr>
        <a:buSzPct val="17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35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4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125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14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bwMode="auto">
          <a:xfrm>
            <a:off x="457200" y="274638"/>
            <a:ext cx="82296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208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88" name="Rectangle 4"/>
          <p:cNvSpPr>
            <a:spLocks noGrp="1" noChangeArrowheads="1"/>
          </p:cNvSpPr>
          <p:nvPr>
            <p:ph type="ftr" sz="quarter" idx="3"/>
          </p:nvPr>
        </p:nvSpPr>
        <p:spPr bwMode="auto">
          <a:xfrm>
            <a:off x="468313" y="6381750"/>
            <a:ext cx="748823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400">
                <a:latin typeface="+mn-lt"/>
              </a:defRPr>
            </a:lvl1pPr>
          </a:lstStyle>
          <a:p>
            <a:endParaRPr lang="de-DE">
              <a:solidFill>
                <a:srgbClr val="000000"/>
              </a:solidFill>
            </a:endParaRPr>
          </a:p>
        </p:txBody>
      </p:sp>
      <p:sp>
        <p:nvSpPr>
          <p:cNvPr id="16389" name="Rectangle 5"/>
          <p:cNvSpPr>
            <a:spLocks noGrp="1" noChangeArrowheads="1"/>
          </p:cNvSpPr>
          <p:nvPr>
            <p:ph type="sldNum" sz="quarter" idx="4"/>
          </p:nvPr>
        </p:nvSpPr>
        <p:spPr bwMode="auto">
          <a:xfrm>
            <a:off x="8101013" y="6381750"/>
            <a:ext cx="585787"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atin typeface="+mn-lt"/>
              </a:defRPr>
            </a:lvl1pPr>
          </a:lstStyle>
          <a:p>
            <a:pPr>
              <a:defRPr/>
            </a:pPr>
            <a:fld id="{DB9E1999-CB8F-4AB4-9367-A9ACA682A1D7}" type="slidenum">
              <a:rPr lang="de-DE">
                <a:solidFill>
                  <a:srgbClr val="000000"/>
                </a:solidFill>
              </a:rPr>
              <a:pPr>
                <a:defRPr/>
              </a:pPr>
              <a:t>‹#›</a:t>
            </a:fld>
            <a:endParaRPr lang="de-DE">
              <a:solidFill>
                <a:srgbClr val="000000"/>
              </a:solidFill>
            </a:endParaRPr>
          </a:p>
        </p:txBody>
      </p:sp>
      <p:sp>
        <p:nvSpPr>
          <p:cNvPr id="16390" name="Line 6"/>
          <p:cNvSpPr>
            <a:spLocks noChangeShapeType="1"/>
          </p:cNvSpPr>
          <p:nvPr/>
        </p:nvSpPr>
        <p:spPr bwMode="auto">
          <a:xfrm>
            <a:off x="468313" y="692150"/>
            <a:ext cx="8207375" cy="0"/>
          </a:xfrm>
          <a:prstGeom prst="line">
            <a:avLst/>
          </a:prstGeom>
          <a:noFill/>
          <a:ln w="9525">
            <a:solidFill>
              <a:schemeClr val="bg2"/>
            </a:solidFill>
            <a:round/>
            <a:headEnd/>
            <a:tailEnd/>
          </a:ln>
          <a:effectLst/>
        </p:spPr>
        <p:txBody>
          <a:bodyPr/>
          <a:lstStyle/>
          <a:p>
            <a:pPr algn="l">
              <a:lnSpc>
                <a:spcPct val="100000"/>
              </a:lnSpc>
              <a:spcBef>
                <a:spcPct val="0"/>
              </a:spcBef>
              <a:buClrTx/>
              <a:buFontTx/>
              <a:buNone/>
              <a:defRPr/>
            </a:pPr>
            <a:endParaRPr lang="de-DE" sz="1800">
              <a:solidFill>
                <a:srgbClr val="000000"/>
              </a:solidFill>
              <a:latin typeface="Arial" charset="0"/>
            </a:endParaRPr>
          </a:p>
        </p:txBody>
      </p:sp>
    </p:spTree>
    <p:extLst>
      <p:ext uri="{BB962C8B-B14F-4D97-AF65-F5344CB8AC3E}">
        <p14:creationId xmlns:p14="http://schemas.microsoft.com/office/powerpoint/2010/main" val="16716900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rtl="0" fontAlgn="base">
        <a:spcBef>
          <a:spcPct val="0"/>
        </a:spcBef>
        <a:spcAft>
          <a:spcPct val="0"/>
        </a:spcAft>
        <a:defRPr sz="1600">
          <a:solidFill>
            <a:srgbClr val="006699"/>
          </a:solidFill>
          <a:latin typeface="+mj-lt"/>
          <a:ea typeface="+mj-ea"/>
          <a:cs typeface="+mj-cs"/>
        </a:defRPr>
      </a:lvl1pPr>
      <a:lvl2pPr algn="l" rtl="0" fontAlgn="base">
        <a:spcBef>
          <a:spcPct val="0"/>
        </a:spcBef>
        <a:spcAft>
          <a:spcPct val="0"/>
        </a:spcAft>
        <a:defRPr sz="1600">
          <a:solidFill>
            <a:srgbClr val="006699"/>
          </a:solidFill>
          <a:latin typeface="Arial" charset="0"/>
        </a:defRPr>
      </a:lvl2pPr>
      <a:lvl3pPr algn="l" rtl="0" fontAlgn="base">
        <a:spcBef>
          <a:spcPct val="0"/>
        </a:spcBef>
        <a:spcAft>
          <a:spcPct val="0"/>
        </a:spcAft>
        <a:defRPr sz="1600">
          <a:solidFill>
            <a:srgbClr val="006699"/>
          </a:solidFill>
          <a:latin typeface="Arial" charset="0"/>
        </a:defRPr>
      </a:lvl3pPr>
      <a:lvl4pPr algn="l" rtl="0" fontAlgn="base">
        <a:spcBef>
          <a:spcPct val="0"/>
        </a:spcBef>
        <a:spcAft>
          <a:spcPct val="0"/>
        </a:spcAft>
        <a:defRPr sz="1600">
          <a:solidFill>
            <a:srgbClr val="006699"/>
          </a:solidFill>
          <a:latin typeface="Arial" charset="0"/>
        </a:defRPr>
      </a:lvl4pPr>
      <a:lvl5pPr algn="l" rtl="0" fontAlgn="base">
        <a:spcBef>
          <a:spcPct val="0"/>
        </a:spcBef>
        <a:spcAft>
          <a:spcPct val="0"/>
        </a:spcAft>
        <a:defRPr sz="1600">
          <a:solidFill>
            <a:srgbClr val="006699"/>
          </a:solidFill>
          <a:latin typeface="Arial" charset="0"/>
        </a:defRPr>
      </a:lvl5pPr>
      <a:lvl6pPr marL="457200" algn="l" rtl="0" fontAlgn="base">
        <a:spcBef>
          <a:spcPct val="0"/>
        </a:spcBef>
        <a:spcAft>
          <a:spcPct val="0"/>
        </a:spcAft>
        <a:defRPr sz="1600">
          <a:solidFill>
            <a:srgbClr val="006699"/>
          </a:solidFill>
          <a:latin typeface="Arial" charset="0"/>
        </a:defRPr>
      </a:lvl6pPr>
      <a:lvl7pPr marL="914400" algn="l" rtl="0" fontAlgn="base">
        <a:spcBef>
          <a:spcPct val="0"/>
        </a:spcBef>
        <a:spcAft>
          <a:spcPct val="0"/>
        </a:spcAft>
        <a:defRPr sz="1600">
          <a:solidFill>
            <a:srgbClr val="006699"/>
          </a:solidFill>
          <a:latin typeface="Arial" charset="0"/>
        </a:defRPr>
      </a:lvl7pPr>
      <a:lvl8pPr marL="1371600" algn="l" rtl="0" fontAlgn="base">
        <a:spcBef>
          <a:spcPct val="0"/>
        </a:spcBef>
        <a:spcAft>
          <a:spcPct val="0"/>
        </a:spcAft>
        <a:defRPr sz="1600">
          <a:solidFill>
            <a:srgbClr val="006699"/>
          </a:solidFill>
          <a:latin typeface="Arial" charset="0"/>
        </a:defRPr>
      </a:lvl8pPr>
      <a:lvl9pPr marL="1828800" algn="l" rtl="0" fontAlgn="base">
        <a:spcBef>
          <a:spcPct val="0"/>
        </a:spcBef>
        <a:spcAft>
          <a:spcPct val="0"/>
        </a:spcAft>
        <a:defRPr sz="1600">
          <a:solidFill>
            <a:srgbClr val="006699"/>
          </a:solidFill>
          <a:latin typeface="Arial" charset="0"/>
        </a:defRPr>
      </a:lvl9pPr>
    </p:titleStyle>
    <p:bodyStyle>
      <a:lvl1pPr marL="342900" indent="-342900" algn="l" rtl="0" fontAlgn="base">
        <a:spcBef>
          <a:spcPct val="20000"/>
        </a:spcBef>
        <a:spcAft>
          <a:spcPct val="0"/>
        </a:spcAft>
        <a:buClr>
          <a:schemeClr val="accent1"/>
        </a:buClr>
        <a:buSzPct val="17000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135000"/>
        <a:buChar char="•"/>
        <a:defRPr sz="2800">
          <a:solidFill>
            <a:schemeClr val="tx1"/>
          </a:solidFill>
          <a:latin typeface="+mn-lt"/>
        </a:defRPr>
      </a:lvl2pPr>
      <a:lvl3pPr marL="1143000" indent="-228600" algn="l" rtl="0" fontAlgn="base">
        <a:spcBef>
          <a:spcPct val="20000"/>
        </a:spcBef>
        <a:spcAft>
          <a:spcPct val="0"/>
        </a:spcAft>
        <a:buClr>
          <a:schemeClr val="accent2"/>
        </a:buClr>
        <a:buSzPct val="140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accent1"/>
        </a:buClr>
        <a:buSzPct val="125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SzPct val="14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1"/>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LMU CompatilFact" pitchFamily="2" charset="0"/>
                <a:ea typeface="ＭＳ Ｐゴシック" charset="-128"/>
              </a:defRPr>
            </a:lvl1pPr>
            <a:lvl2pPr marL="37931725" indent="-37474525">
              <a:defRPr sz="1400">
                <a:solidFill>
                  <a:schemeClr val="tx1"/>
                </a:solidFill>
                <a:latin typeface="LMU CompatilFact" pitchFamily="2" charset="0"/>
                <a:ea typeface="ＭＳ Ｐゴシック" charset="-128"/>
              </a:defRPr>
            </a:lvl2pPr>
            <a:lvl3pPr>
              <a:defRPr sz="1400">
                <a:solidFill>
                  <a:schemeClr val="tx1"/>
                </a:solidFill>
                <a:latin typeface="LMU CompatilFact" pitchFamily="2" charset="0"/>
                <a:ea typeface="ＭＳ Ｐゴシック" charset="-128"/>
              </a:defRPr>
            </a:lvl3pPr>
            <a:lvl4pPr>
              <a:defRPr sz="1400">
                <a:solidFill>
                  <a:schemeClr val="tx1"/>
                </a:solidFill>
                <a:latin typeface="LMU CompatilFact" pitchFamily="2" charset="0"/>
                <a:ea typeface="ＭＳ Ｐゴシック" charset="-128"/>
              </a:defRPr>
            </a:lvl4pPr>
            <a:lvl5pPr>
              <a:defRPr sz="1400">
                <a:solidFill>
                  <a:schemeClr val="tx1"/>
                </a:solidFill>
                <a:latin typeface="LMU CompatilFact" pitchFamily="2" charset="0"/>
                <a:ea typeface="ＭＳ Ｐゴシック" charset="-128"/>
              </a:defRPr>
            </a:lvl5pPr>
            <a:lvl6pPr marL="457200" eaLnBrk="0" fontAlgn="base" hangingPunct="0">
              <a:spcBef>
                <a:spcPct val="0"/>
              </a:spcBef>
              <a:spcAft>
                <a:spcPct val="0"/>
              </a:spcAft>
              <a:defRPr sz="1400">
                <a:solidFill>
                  <a:schemeClr val="tx1"/>
                </a:solidFill>
                <a:latin typeface="LMU CompatilFact" pitchFamily="2" charset="0"/>
                <a:ea typeface="ＭＳ Ｐゴシック" charset="-128"/>
              </a:defRPr>
            </a:lvl6pPr>
            <a:lvl7pPr marL="914400" eaLnBrk="0" fontAlgn="base" hangingPunct="0">
              <a:spcBef>
                <a:spcPct val="0"/>
              </a:spcBef>
              <a:spcAft>
                <a:spcPct val="0"/>
              </a:spcAft>
              <a:defRPr sz="1400">
                <a:solidFill>
                  <a:schemeClr val="tx1"/>
                </a:solidFill>
                <a:latin typeface="LMU CompatilFact" pitchFamily="2" charset="0"/>
                <a:ea typeface="ＭＳ Ｐゴシック" charset="-128"/>
              </a:defRPr>
            </a:lvl7pPr>
            <a:lvl8pPr marL="1371600" eaLnBrk="0" fontAlgn="base" hangingPunct="0">
              <a:spcBef>
                <a:spcPct val="0"/>
              </a:spcBef>
              <a:spcAft>
                <a:spcPct val="0"/>
              </a:spcAft>
              <a:defRPr sz="1400">
                <a:solidFill>
                  <a:schemeClr val="tx1"/>
                </a:solidFill>
                <a:latin typeface="LMU CompatilFact" pitchFamily="2" charset="0"/>
                <a:ea typeface="ＭＳ Ｐゴシック" charset="-128"/>
              </a:defRPr>
            </a:lvl8pPr>
            <a:lvl9pPr marL="1828800" eaLnBrk="0" fontAlgn="base" hangingPunct="0">
              <a:spcBef>
                <a:spcPct val="0"/>
              </a:spcBef>
              <a:spcAft>
                <a:spcPct val="0"/>
              </a:spcAft>
              <a:defRPr sz="1400">
                <a:solidFill>
                  <a:schemeClr val="tx1"/>
                </a:solidFill>
                <a:latin typeface="LMU CompatilFact" pitchFamily="2" charset="0"/>
                <a:ea typeface="ＭＳ Ｐゴシック" charset="-128"/>
              </a:defRPr>
            </a:lvl9pPr>
          </a:lstStyle>
          <a:p>
            <a:r>
              <a:rPr lang="de-DE" sz="2000" dirty="0">
                <a:solidFill>
                  <a:srgbClr val="777777"/>
                </a:solidFill>
              </a:rPr>
              <a:t>Prof. Dr. Petra </a:t>
            </a:r>
            <a:r>
              <a:rPr lang="de-DE" sz="2000" dirty="0" err="1">
                <a:solidFill>
                  <a:srgbClr val="777777"/>
                </a:solidFill>
              </a:rPr>
              <a:t>Stykow</a:t>
            </a:r>
            <a:endParaRPr lang="de-DE" sz="2000" dirty="0">
              <a:solidFill>
                <a:srgbClr val="777777"/>
              </a:solidFill>
            </a:endParaRPr>
          </a:p>
        </p:txBody>
      </p:sp>
      <p:sp>
        <p:nvSpPr>
          <p:cNvPr id="15363" name="Rectangle 2"/>
          <p:cNvSpPr>
            <a:spLocks noGrp="1" noChangeArrowheads="1"/>
          </p:cNvSpPr>
          <p:nvPr>
            <p:ph type="ctrTitle"/>
          </p:nvPr>
        </p:nvSpPr>
        <p:spPr>
          <a:ln w="9525"/>
        </p:spPr>
        <p:txBody>
          <a:bodyPr/>
          <a:lstStyle/>
          <a:p>
            <a:pPr eaLnBrk="1" hangingPunct="1"/>
            <a:r>
              <a:rPr lang="ru-RU" sz="2400" dirty="0">
                <a:latin typeface="Calibri"/>
                <a:ea typeface="Times New Roman"/>
                <a:cs typeface="Calibri"/>
              </a:rPr>
              <a:t>Крушение социализма: Пути преодоления господства коммунистических партий</a:t>
            </a:r>
            <a:endParaRPr lang="en-US" sz="2400" dirty="0" smtClean="0"/>
          </a:p>
        </p:txBody>
      </p:sp>
    </p:spTree>
    <p:extLst>
      <p:ext uri="{BB962C8B-B14F-4D97-AF65-F5344CB8AC3E}">
        <p14:creationId xmlns:p14="http://schemas.microsoft.com/office/powerpoint/2010/main" val="355600671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dirty="0" err="1" smtClean="0"/>
              <a:t>December</a:t>
            </a:r>
            <a:r>
              <a:rPr lang="de-DE" dirty="0" smtClean="0"/>
              <a:t>, 16-27, Romania</a:t>
            </a:r>
          </a:p>
        </p:txBody>
      </p:sp>
      <p:pic>
        <p:nvPicPr>
          <p:cNvPr id="174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128713"/>
            <a:ext cx="72390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643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smtClean="0"/>
              <a:t>16.-27. Dezember 1989, Rumänien</a:t>
            </a: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908050"/>
            <a:ext cx="36004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8"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5734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Nicolai Ceausescu: Sein kalt-pompöses Heim stellt Autor York auch vor. (Bild: 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908050"/>
            <a:ext cx="20447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62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70594034"/>
              </p:ext>
            </p:extLst>
          </p:nvPr>
        </p:nvGraphicFramePr>
        <p:xfrm>
          <a:off x="457200" y="1600200"/>
          <a:ext cx="8229600" cy="3860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Split</a:t>
                      </a:r>
                      <a:r>
                        <a:rPr lang="de-DE" sz="1600" b="1" baseline="0" dirty="0" smtClean="0">
                          <a:solidFill>
                            <a:schemeClr val="tx1"/>
                          </a:solidFill>
                        </a:rPr>
                        <a:t> </a:t>
                      </a:r>
                      <a:r>
                        <a:rPr lang="de-DE" sz="1600" b="1" baseline="0" dirty="0" err="1" smtClean="0">
                          <a:solidFill>
                            <a:schemeClr val="tx1"/>
                          </a:solidFill>
                        </a:rPr>
                        <a:t>within</a:t>
                      </a:r>
                      <a:r>
                        <a:rPr lang="de-DE" sz="1600" b="1" baseline="0" dirty="0" smtClean="0">
                          <a:solidFill>
                            <a:schemeClr val="tx1"/>
                          </a:solidFill>
                        </a:rPr>
                        <a:t> </a:t>
                      </a:r>
                      <a:r>
                        <a:rPr lang="de-DE" sz="1600" b="1" baseline="0" dirty="0" err="1" smtClean="0">
                          <a:solidFill>
                            <a:schemeClr val="tx1"/>
                          </a:solidFill>
                        </a:rPr>
                        <a:t>regime</a:t>
                      </a:r>
                      <a:r>
                        <a:rPr lang="de-DE" sz="1600" b="1" baseline="0" dirty="0" smtClean="0">
                          <a:solidFill>
                            <a:schemeClr val="tx1"/>
                          </a:solidFill>
                        </a:rPr>
                        <a:t> (Hard-liners vs. Soft-liners) </a:t>
                      </a:r>
                      <a:r>
                        <a:rPr lang="de-DE" sz="1600" b="1" baseline="0" dirty="0" err="1" smtClean="0">
                          <a:solidFill>
                            <a:schemeClr val="tx1"/>
                          </a:solidFill>
                        </a:rPr>
                        <a:t>prior</a:t>
                      </a:r>
                      <a:r>
                        <a:rPr lang="de-DE" sz="1600" b="1" baseline="0" dirty="0" smtClean="0">
                          <a:solidFill>
                            <a:schemeClr val="tx1"/>
                          </a:solidFill>
                        </a:rPr>
                        <a:t> </a:t>
                      </a:r>
                      <a:r>
                        <a:rPr lang="de-DE" sz="1600" b="1" baseline="0" dirty="0" err="1" smtClean="0">
                          <a:solidFill>
                            <a:schemeClr val="tx1"/>
                          </a:solidFill>
                        </a:rPr>
                        <a:t>to</a:t>
                      </a:r>
                      <a:r>
                        <a:rPr lang="de-DE" sz="1600" b="1" baseline="0" dirty="0" smtClean="0">
                          <a:solidFill>
                            <a:schemeClr val="tx1"/>
                          </a:solidFill>
                        </a:rPr>
                        <a:t> </a:t>
                      </a:r>
                      <a:r>
                        <a:rPr lang="de-DE" sz="1600" b="1" baseline="0" dirty="0" err="1" smtClean="0">
                          <a:solidFill>
                            <a:schemeClr val="tx1"/>
                          </a:solidFill>
                        </a:rPr>
                        <a:t>mobilization</a:t>
                      </a:r>
                      <a:r>
                        <a:rPr lang="de-DE" sz="1600" b="1" baseline="0" dirty="0" smtClean="0">
                          <a:solidFill>
                            <a:schemeClr val="tx1"/>
                          </a:solidFill>
                        </a:rPr>
                        <a:t> </a:t>
                      </a:r>
                      <a:r>
                        <a:rPr lang="de-DE" sz="1600" b="1" baseline="0" dirty="0" err="1" smtClean="0">
                          <a:solidFill>
                            <a:schemeClr val="tx1"/>
                          </a:solidFill>
                        </a:rPr>
                        <a:t>from</a:t>
                      </a:r>
                      <a:r>
                        <a:rPr lang="de-DE" sz="1600" b="1" baseline="0" dirty="0" smtClean="0">
                          <a:solidFill>
                            <a:schemeClr val="tx1"/>
                          </a:solidFill>
                        </a:rPr>
                        <a:t> </a:t>
                      </a:r>
                      <a:r>
                        <a:rPr lang="de-DE" sz="1600" b="1" baseline="0" dirty="0" err="1" smtClean="0">
                          <a:solidFill>
                            <a:schemeClr val="tx1"/>
                          </a:solidFill>
                        </a:rPr>
                        <a:t>below</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err="1" smtClean="0">
                          <a:solidFill>
                            <a:schemeClr val="tx1"/>
                          </a:solidFill>
                        </a:rPr>
                        <a:t>Mobilization</a:t>
                      </a:r>
                      <a:r>
                        <a:rPr lang="de-DE" sz="1600" b="1" dirty="0" smtClean="0">
                          <a:solidFill>
                            <a:schemeClr val="tx1"/>
                          </a:solidFill>
                        </a:rPr>
                        <a:t> </a:t>
                      </a:r>
                      <a:r>
                        <a:rPr lang="de-DE" sz="1600" b="1" dirty="0" err="1" smtClean="0">
                          <a:solidFill>
                            <a:schemeClr val="tx1"/>
                          </a:solidFill>
                        </a:rPr>
                        <a:t>from</a:t>
                      </a:r>
                      <a:r>
                        <a:rPr lang="de-DE" sz="1600" b="1" dirty="0" smtClean="0">
                          <a:solidFill>
                            <a:schemeClr val="tx1"/>
                          </a:solidFill>
                        </a:rPr>
                        <a:t> Below</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Pattern </a:t>
                      </a:r>
                      <a:r>
                        <a:rPr lang="de-DE" sz="1600" b="1" dirty="0" err="1" smtClean="0">
                          <a:solidFill>
                            <a:schemeClr val="tx1"/>
                          </a:solidFill>
                        </a:rPr>
                        <a:t>of</a:t>
                      </a:r>
                      <a:r>
                        <a:rPr lang="de-DE" sz="1600" b="1" dirty="0" smtClean="0">
                          <a:solidFill>
                            <a:schemeClr val="tx1"/>
                          </a:solidFill>
                        </a:rPr>
                        <a:t> </a:t>
                      </a:r>
                      <a:r>
                        <a:rPr lang="de-DE" sz="1600" b="1" dirty="0" err="1" smtClean="0">
                          <a:solidFill>
                            <a:schemeClr val="tx1"/>
                          </a:solidFill>
                        </a:rPr>
                        <a:t>Extrication</a:t>
                      </a:r>
                      <a:r>
                        <a:rPr lang="de-DE" sz="1600" b="1" baseline="0" dirty="0" smtClean="0">
                          <a:solidFill>
                            <a:schemeClr val="tx1"/>
                          </a:solidFill>
                        </a:rPr>
                        <a:t> </a:t>
                      </a:r>
                      <a:r>
                        <a:rPr lang="de-DE" sz="1600" b="1" baseline="0" dirty="0" err="1" smtClean="0">
                          <a:solidFill>
                            <a:schemeClr val="tx1"/>
                          </a:solidFill>
                        </a:rPr>
                        <a:t>of</a:t>
                      </a:r>
                      <a:r>
                        <a:rPr lang="de-DE" sz="1600" b="1" baseline="0" dirty="0" smtClean="0">
                          <a:solidFill>
                            <a:schemeClr val="tx1"/>
                          </a:solidFill>
                        </a:rPr>
                        <a:t> </a:t>
                      </a:r>
                      <a:r>
                        <a:rPr lang="de-DE" sz="1600" b="1" baseline="0" dirty="0" err="1" smtClean="0">
                          <a:solidFill>
                            <a:schemeClr val="tx1"/>
                          </a:solidFill>
                        </a:rPr>
                        <a:t>Communist</a:t>
                      </a:r>
                      <a:r>
                        <a:rPr lang="de-DE" sz="1600" b="1" baseline="0" dirty="0" smtClean="0">
                          <a:solidFill>
                            <a:schemeClr val="tx1"/>
                          </a:solidFill>
                        </a:rPr>
                        <a:t> </a:t>
                      </a:r>
                      <a:r>
                        <a:rPr lang="de-DE" sz="1600" b="1" baseline="0" dirty="0" err="1" smtClean="0">
                          <a:solidFill>
                            <a:schemeClr val="tx1"/>
                          </a:solidFill>
                        </a:rPr>
                        <a:t>Rule</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Poland</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600" b="1" dirty="0" err="1" smtClean="0">
                          <a:solidFill>
                            <a:srgbClr val="008000"/>
                          </a:solidFill>
                        </a:rPr>
                        <a:t>negotiations</a:t>
                      </a:r>
                      <a:r>
                        <a:rPr lang="de-DE" sz="1600" b="1" dirty="0" smtClean="0">
                          <a:solidFill>
                            <a:srgbClr val="008000"/>
                          </a:solidFill>
                        </a:rPr>
                        <a:t> („</a:t>
                      </a:r>
                      <a:r>
                        <a:rPr lang="de-DE" sz="1600" b="1" dirty="0" err="1" smtClean="0">
                          <a:solidFill>
                            <a:srgbClr val="008000"/>
                          </a:solidFill>
                        </a:rPr>
                        <a:t>pact</a:t>
                      </a:r>
                      <a:r>
                        <a:rPr lang="de-DE" sz="1600" b="1" dirty="0" smtClean="0">
                          <a:solidFill>
                            <a:srgbClr val="008000"/>
                          </a:solidFill>
                        </a:rPr>
                        <a:t>“)</a:t>
                      </a:r>
                      <a:r>
                        <a:rPr lang="de-DE" sz="1600" b="1" baseline="0" dirty="0" smtClean="0">
                          <a:solidFill>
                            <a:srgbClr val="008000"/>
                          </a:solidFill>
                        </a:rPr>
                        <a:t> </a:t>
                      </a:r>
                      <a:r>
                        <a:rPr lang="de-DE" sz="1600" b="1" baseline="0" dirty="0" err="1" smtClean="0">
                          <a:solidFill>
                            <a:srgbClr val="008000"/>
                          </a:solidFill>
                        </a:rPr>
                        <a:t>between</a:t>
                      </a:r>
                      <a:r>
                        <a:rPr lang="de-DE" sz="1600" b="1" baseline="0" dirty="0" smtClean="0">
                          <a:solidFill>
                            <a:srgbClr val="008000"/>
                          </a:solidFill>
                        </a:rPr>
                        <a:t> </a:t>
                      </a:r>
                      <a:r>
                        <a:rPr lang="de-DE" sz="1600" b="1" baseline="0" dirty="0" err="1" smtClean="0">
                          <a:solidFill>
                            <a:srgbClr val="008000"/>
                          </a:solidFill>
                        </a:rPr>
                        <a:t>old</a:t>
                      </a:r>
                      <a:r>
                        <a:rPr lang="de-DE" sz="1600" b="1" baseline="0" dirty="0" smtClean="0">
                          <a:solidFill>
                            <a:srgbClr val="008000"/>
                          </a:solidFill>
                        </a:rPr>
                        <a:t> </a:t>
                      </a:r>
                      <a:r>
                        <a:rPr lang="de-DE" sz="1600" b="1" baseline="0" dirty="0" err="1" smtClean="0">
                          <a:solidFill>
                            <a:srgbClr val="008000"/>
                          </a:solidFill>
                        </a:rPr>
                        <a:t>elites</a:t>
                      </a:r>
                      <a:r>
                        <a:rPr lang="de-DE" sz="1600" b="1" baseline="0" dirty="0" smtClean="0">
                          <a:solidFill>
                            <a:srgbClr val="008000"/>
                          </a:solidFill>
                        </a:rPr>
                        <a:t> </a:t>
                      </a:r>
                      <a:r>
                        <a:rPr lang="de-DE" sz="1600" b="1" baseline="0" dirty="0" err="1" smtClean="0">
                          <a:solidFill>
                            <a:srgbClr val="008000"/>
                          </a:solidFill>
                        </a:rPr>
                        <a:t>and</a:t>
                      </a:r>
                      <a:r>
                        <a:rPr lang="de-DE" sz="1600" b="1" baseline="0" dirty="0" smtClean="0">
                          <a:solidFill>
                            <a:srgbClr val="008000"/>
                          </a:solidFill>
                        </a:rPr>
                        <a:t> </a:t>
                      </a:r>
                      <a:r>
                        <a:rPr lang="de-DE" sz="1600" b="1" baseline="0" dirty="0" err="1" smtClean="0">
                          <a:solidFill>
                            <a:srgbClr val="008000"/>
                          </a:solidFill>
                        </a:rPr>
                        <a:t>opposition</a:t>
                      </a:r>
                      <a:r>
                        <a:rPr lang="de-DE" sz="1600" b="1" baseline="0" dirty="0" smtClean="0">
                          <a:solidFill>
                            <a:srgbClr val="008000"/>
                          </a:solidFill>
                        </a:rPr>
                        <a:t> </a:t>
                      </a:r>
                      <a:r>
                        <a:rPr lang="de-DE" sz="1600" b="1" baseline="0"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Hungary</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smtClean="0"/>
                        <a:t>GDR</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600" b="1" dirty="0" err="1" smtClean="0">
                          <a:solidFill>
                            <a:srgbClr val="008000"/>
                          </a:solidFill>
                        </a:rPr>
                        <a:t>regime</a:t>
                      </a:r>
                      <a:r>
                        <a:rPr lang="de-DE" sz="1600" b="1" dirty="0" smtClean="0">
                          <a:solidFill>
                            <a:srgbClr val="008000"/>
                          </a:solidFill>
                        </a:rPr>
                        <a:t> </a:t>
                      </a:r>
                      <a:r>
                        <a:rPr lang="de-DE" sz="1600" b="1" dirty="0" err="1" smtClean="0">
                          <a:solidFill>
                            <a:srgbClr val="008000"/>
                          </a:solidFill>
                        </a:rPr>
                        <a:t>collapse</a:t>
                      </a:r>
                      <a:endParaRPr lang="de-DE" sz="16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Czechoslovakia</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Bulgaria</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600" b="1" dirty="0" smtClean="0">
                          <a:solidFill>
                            <a:srgbClr val="008000"/>
                          </a:solidFill>
                        </a:rPr>
                        <a:t>?  </a:t>
                      </a:r>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smtClean="0"/>
                        <a:t>Romania</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feld 4"/>
          <p:cNvSpPr txBox="1"/>
          <p:nvPr/>
        </p:nvSpPr>
        <p:spPr>
          <a:xfrm>
            <a:off x="539552" y="5665486"/>
            <a:ext cx="2799164" cy="855619"/>
          </a:xfrm>
          <a:prstGeom prst="rect">
            <a:avLst/>
          </a:prstGeom>
          <a:noFill/>
        </p:spPr>
        <p:txBody>
          <a:bodyPr wrap="none" rtlCol="0">
            <a:spAutoFit/>
          </a:bodyPr>
          <a:lstStyle/>
          <a:p>
            <a:pPr algn="l"/>
            <a:r>
              <a:rPr lang="de-DE" sz="1600" b="1" dirty="0">
                <a:solidFill>
                  <a:schemeClr val="dk1"/>
                </a:solidFill>
                <a:latin typeface="+mn-lt"/>
              </a:rPr>
              <a:t>* Estonia, </a:t>
            </a:r>
            <a:r>
              <a:rPr lang="de-DE" sz="1600" b="1" dirty="0" err="1">
                <a:solidFill>
                  <a:schemeClr val="dk1"/>
                </a:solidFill>
                <a:latin typeface="+mn-lt"/>
              </a:rPr>
              <a:t>Latvia</a:t>
            </a:r>
            <a:r>
              <a:rPr lang="de-DE" sz="1600" b="1" dirty="0">
                <a:solidFill>
                  <a:schemeClr val="dk1"/>
                </a:solidFill>
                <a:latin typeface="+mn-lt"/>
              </a:rPr>
              <a:t>, </a:t>
            </a:r>
            <a:r>
              <a:rPr lang="de-DE" sz="1600" b="1" dirty="0" err="1">
                <a:solidFill>
                  <a:schemeClr val="dk1"/>
                </a:solidFill>
                <a:latin typeface="+mn-lt"/>
              </a:rPr>
              <a:t>Lithuania</a:t>
            </a:r>
            <a:endParaRPr lang="de-DE" sz="1600" b="1" dirty="0">
              <a:solidFill>
                <a:schemeClr val="dk1"/>
              </a:solidFill>
              <a:latin typeface="+mn-lt"/>
            </a:endParaRPr>
          </a:p>
          <a:p>
            <a:pPr algn="l"/>
            <a:r>
              <a:rPr lang="de-DE" sz="1600" b="1" dirty="0">
                <a:solidFill>
                  <a:schemeClr val="dk1"/>
                </a:solidFill>
                <a:latin typeface="+mn-lt"/>
              </a:rPr>
              <a:t>** </a:t>
            </a:r>
            <a:r>
              <a:rPr lang="de-DE" sz="1600" b="1" dirty="0" err="1" smtClean="0">
                <a:solidFill>
                  <a:schemeClr val="dk1"/>
                </a:solidFill>
                <a:latin typeface="+mn-lt"/>
              </a:rPr>
              <a:t>Albania</a:t>
            </a:r>
            <a:endParaRPr lang="de-DE" sz="1600" b="1" dirty="0">
              <a:solidFill>
                <a:schemeClr val="dk1"/>
              </a:solidFill>
              <a:latin typeface="+mn-lt"/>
            </a:endParaRPr>
          </a:p>
          <a:p>
            <a:pPr algn="l"/>
            <a:r>
              <a:rPr lang="de-DE" sz="1600" b="1" dirty="0" err="1">
                <a:solidFill>
                  <a:schemeClr val="dk1"/>
                </a:solidFill>
                <a:latin typeface="+mn-lt"/>
              </a:rPr>
              <a:t>Yugoslavia</a:t>
            </a:r>
            <a:r>
              <a:rPr lang="de-DE" sz="1600" b="1" dirty="0">
                <a:solidFill>
                  <a:schemeClr val="dk1"/>
                </a:solidFill>
                <a:latin typeface="+mn-lt"/>
              </a:rPr>
              <a:t>?</a:t>
            </a:r>
          </a:p>
        </p:txBody>
      </p:sp>
      <p:sp>
        <p:nvSpPr>
          <p:cNvPr id="6" name="Rectangle 2"/>
          <p:cNvSpPr txBox="1">
            <a:spLocks noChangeArrowheads="1"/>
          </p:cNvSpPr>
          <p:nvPr/>
        </p:nvSpPr>
        <p:spPr bwMode="auto">
          <a:xfrm>
            <a:off x="395288" y="332656"/>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600">
                <a:solidFill>
                  <a:srgbClr val="006699"/>
                </a:solidFill>
                <a:latin typeface="+mj-lt"/>
                <a:ea typeface="+mj-ea"/>
                <a:cs typeface="+mj-cs"/>
              </a:defRPr>
            </a:lvl1pPr>
            <a:lvl2pPr algn="l" rtl="0" eaLnBrk="0" fontAlgn="base" hangingPunct="0">
              <a:spcBef>
                <a:spcPct val="0"/>
              </a:spcBef>
              <a:spcAft>
                <a:spcPct val="0"/>
              </a:spcAft>
              <a:defRPr sz="1600">
                <a:solidFill>
                  <a:srgbClr val="006699"/>
                </a:solidFill>
                <a:latin typeface="Arial" charset="0"/>
              </a:defRPr>
            </a:lvl2pPr>
            <a:lvl3pPr algn="l" rtl="0" eaLnBrk="0" fontAlgn="base" hangingPunct="0">
              <a:spcBef>
                <a:spcPct val="0"/>
              </a:spcBef>
              <a:spcAft>
                <a:spcPct val="0"/>
              </a:spcAft>
              <a:defRPr sz="1600">
                <a:solidFill>
                  <a:srgbClr val="006699"/>
                </a:solidFill>
                <a:latin typeface="Arial" charset="0"/>
              </a:defRPr>
            </a:lvl3pPr>
            <a:lvl4pPr algn="l" rtl="0" eaLnBrk="0" fontAlgn="base" hangingPunct="0">
              <a:spcBef>
                <a:spcPct val="0"/>
              </a:spcBef>
              <a:spcAft>
                <a:spcPct val="0"/>
              </a:spcAft>
              <a:defRPr sz="1600">
                <a:solidFill>
                  <a:srgbClr val="006699"/>
                </a:solidFill>
                <a:latin typeface="Arial" charset="0"/>
              </a:defRPr>
            </a:lvl4pPr>
            <a:lvl5pPr algn="l" rtl="0" eaLnBrk="0" fontAlgn="base" hangingPunct="0">
              <a:spcBef>
                <a:spcPct val="0"/>
              </a:spcBef>
              <a:spcAft>
                <a:spcPct val="0"/>
              </a:spcAft>
              <a:defRPr sz="1600">
                <a:solidFill>
                  <a:srgbClr val="006699"/>
                </a:solidFill>
                <a:latin typeface="Arial" charset="0"/>
              </a:defRPr>
            </a:lvl5pPr>
            <a:lvl6pPr marL="457200" algn="l" rtl="0" fontAlgn="base">
              <a:spcBef>
                <a:spcPct val="0"/>
              </a:spcBef>
              <a:spcAft>
                <a:spcPct val="0"/>
              </a:spcAft>
              <a:defRPr sz="1600">
                <a:solidFill>
                  <a:srgbClr val="006699"/>
                </a:solidFill>
                <a:latin typeface="Arial" charset="0"/>
              </a:defRPr>
            </a:lvl6pPr>
            <a:lvl7pPr marL="914400" algn="l" rtl="0" fontAlgn="base">
              <a:spcBef>
                <a:spcPct val="0"/>
              </a:spcBef>
              <a:spcAft>
                <a:spcPct val="0"/>
              </a:spcAft>
              <a:defRPr sz="1600">
                <a:solidFill>
                  <a:srgbClr val="006699"/>
                </a:solidFill>
                <a:latin typeface="Arial" charset="0"/>
              </a:defRPr>
            </a:lvl7pPr>
            <a:lvl8pPr marL="1371600" algn="l" rtl="0" fontAlgn="base">
              <a:spcBef>
                <a:spcPct val="0"/>
              </a:spcBef>
              <a:spcAft>
                <a:spcPct val="0"/>
              </a:spcAft>
              <a:defRPr sz="1600">
                <a:solidFill>
                  <a:srgbClr val="006699"/>
                </a:solidFill>
                <a:latin typeface="Arial" charset="0"/>
              </a:defRPr>
            </a:lvl8pPr>
            <a:lvl9pPr marL="1828800" algn="l" rtl="0" fontAlgn="base">
              <a:spcBef>
                <a:spcPct val="0"/>
              </a:spcBef>
              <a:spcAft>
                <a:spcPct val="0"/>
              </a:spcAft>
              <a:defRPr sz="1600">
                <a:solidFill>
                  <a:srgbClr val="006699"/>
                </a:solidFill>
                <a:latin typeface="Arial" charset="0"/>
              </a:defRPr>
            </a:lvl9pPr>
          </a:lstStyle>
          <a:p>
            <a:pPr eaLnBrk="1" hangingPunct="1"/>
            <a:r>
              <a:rPr lang="de-DE" sz="1800" b="1" dirty="0" err="1" smtClean="0">
                <a:solidFill>
                  <a:srgbClr val="336699"/>
                </a:solidFill>
              </a:rPr>
              <a:t>Extrication</a:t>
            </a:r>
            <a:r>
              <a:rPr lang="de-DE" sz="1800" b="1" dirty="0" smtClean="0">
                <a:solidFill>
                  <a:srgbClr val="336699"/>
                </a:solidFill>
              </a:rPr>
              <a:t> </a:t>
            </a:r>
            <a:r>
              <a:rPr lang="de-DE" sz="1800" b="1" dirty="0" err="1" smtClean="0">
                <a:solidFill>
                  <a:srgbClr val="336699"/>
                </a:solidFill>
              </a:rPr>
              <a:t>paths</a:t>
            </a:r>
            <a:r>
              <a:rPr lang="de-DE" sz="1800" b="1" dirty="0" smtClean="0">
                <a:solidFill>
                  <a:srgbClr val="336699"/>
                </a:solidFill>
              </a:rPr>
              <a:t> </a:t>
            </a:r>
            <a:r>
              <a:rPr lang="de-DE" sz="1800" b="1" dirty="0" err="1" smtClean="0">
                <a:solidFill>
                  <a:srgbClr val="336699"/>
                </a:solidFill>
              </a:rPr>
              <a:t>of</a:t>
            </a:r>
            <a:r>
              <a:rPr lang="de-DE" sz="1800" b="1" dirty="0" smtClean="0">
                <a:solidFill>
                  <a:srgbClr val="336699"/>
                </a:solidFill>
              </a:rPr>
              <a:t> </a:t>
            </a:r>
            <a:r>
              <a:rPr lang="de-DE" sz="1800" b="1" dirty="0" err="1" smtClean="0">
                <a:solidFill>
                  <a:srgbClr val="336699"/>
                </a:solidFill>
              </a:rPr>
              <a:t>communist</a:t>
            </a:r>
            <a:r>
              <a:rPr lang="de-DE" sz="1800" b="1" dirty="0" smtClean="0">
                <a:solidFill>
                  <a:srgbClr val="336699"/>
                </a:solidFill>
              </a:rPr>
              <a:t> </a:t>
            </a:r>
            <a:r>
              <a:rPr lang="de-DE" sz="1800" b="1" dirty="0" err="1" smtClean="0">
                <a:solidFill>
                  <a:srgbClr val="336699"/>
                </a:solidFill>
              </a:rPr>
              <a:t>regimes</a:t>
            </a:r>
            <a:endParaRPr lang="de-DE" sz="1800" b="1" dirty="0" smtClean="0">
              <a:solidFill>
                <a:srgbClr val="336699"/>
              </a:solidFill>
            </a:endParaRPr>
          </a:p>
        </p:txBody>
      </p:sp>
    </p:spTree>
    <p:extLst>
      <p:ext uri="{BB962C8B-B14F-4D97-AF65-F5344CB8AC3E}">
        <p14:creationId xmlns:p14="http://schemas.microsoft.com/office/powerpoint/2010/main" val="23308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527523" y="332656"/>
            <a:ext cx="8229600" cy="791815"/>
          </a:xfrm>
        </p:spPr>
        <p:txBody>
          <a:bodyPr/>
          <a:lstStyle/>
          <a:p>
            <a:r>
              <a:rPr lang="de-DE" b="1" dirty="0">
                <a:solidFill>
                  <a:srgbClr val="336699"/>
                </a:solidFill>
              </a:rPr>
              <a:t>Seymour Martin </a:t>
            </a:r>
            <a:r>
              <a:rPr lang="de-DE" b="1" dirty="0" err="1">
                <a:solidFill>
                  <a:srgbClr val="336699"/>
                </a:solidFill>
              </a:rPr>
              <a:t>Lipset</a:t>
            </a:r>
            <a:r>
              <a:rPr lang="de-DE" b="1" dirty="0">
                <a:solidFill>
                  <a:srgbClr val="336699"/>
                </a:solidFill>
              </a:rPr>
              <a:t> (</a:t>
            </a:r>
            <a:r>
              <a:rPr lang="de-DE" b="1" dirty="0" smtClean="0">
                <a:solidFill>
                  <a:srgbClr val="336699"/>
                </a:solidFill>
              </a:rPr>
              <a:t>1959): </a:t>
            </a:r>
            <a:r>
              <a:rPr lang="en-GB" dirty="0" smtClean="0"/>
              <a:t>Some </a:t>
            </a:r>
            <a:r>
              <a:rPr lang="en-GB" dirty="0"/>
              <a:t>Social Requisites of Democracy: Economic Development and Political Legitimacy. In: American Political Science Review, Jg. 53, S. 69-105</a:t>
            </a:r>
            <a:br>
              <a:rPr lang="en-GB" dirty="0"/>
            </a:br>
            <a:endParaRPr lang="de-DE" b="1" dirty="0">
              <a:solidFill>
                <a:srgbClr val="336699"/>
              </a:solidFill>
            </a:endParaRPr>
          </a:p>
        </p:txBody>
      </p:sp>
      <p:pic>
        <p:nvPicPr>
          <p:cNvPr id="551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12" y="1720871"/>
            <a:ext cx="3057525" cy="4391025"/>
          </a:xfrm>
          <a:prstGeom prst="rect">
            <a:avLst/>
          </a:prstGeom>
          <a:noFill/>
          <a:extLst>
            <a:ext uri="{909E8E84-426E-40DD-AFC4-6F175D3DCCD1}">
              <a14:hiddenFill xmlns:a14="http://schemas.microsoft.com/office/drawing/2010/main">
                <a:solidFill>
                  <a:srgbClr val="FFFFFF"/>
                </a:solidFill>
              </a14:hiddenFill>
            </a:ext>
          </a:extLst>
        </p:spPr>
      </p:pic>
      <p:sp>
        <p:nvSpPr>
          <p:cNvPr id="551940" name="Rectangle 4"/>
          <p:cNvSpPr>
            <a:spLocks noChangeArrowheads="1"/>
          </p:cNvSpPr>
          <p:nvPr/>
        </p:nvSpPr>
        <p:spPr bwMode="auto">
          <a:xfrm>
            <a:off x="3851275" y="1870442"/>
            <a:ext cx="43195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lnSpc>
                <a:spcPct val="100000"/>
              </a:lnSpc>
              <a:spcBef>
                <a:spcPct val="0"/>
              </a:spcBef>
              <a:buClrTx/>
              <a:buFontTx/>
              <a:buNone/>
            </a:pPr>
            <a:r>
              <a:rPr lang="en-GB" sz="2000" b="1" i="1" dirty="0" smtClean="0">
                <a:solidFill>
                  <a:srgbClr val="000000"/>
                </a:solidFill>
                <a:latin typeface="Arial" charset="0"/>
              </a:rPr>
              <a:t>Correlation &amp; probability</a:t>
            </a:r>
            <a:endParaRPr lang="en-GB" sz="2000" b="1" i="1" dirty="0">
              <a:solidFill>
                <a:srgbClr val="000000"/>
              </a:solidFill>
              <a:latin typeface="Arial" charset="0"/>
            </a:endParaRPr>
          </a:p>
          <a:p>
            <a:pPr algn="l" eaLnBrk="0" hangingPunct="0">
              <a:lnSpc>
                <a:spcPct val="100000"/>
              </a:lnSpc>
              <a:spcBef>
                <a:spcPct val="0"/>
              </a:spcBef>
              <a:buClrTx/>
              <a:buFontTx/>
              <a:buNone/>
            </a:pPr>
            <a:r>
              <a:rPr lang="en-GB" sz="2000" b="1" dirty="0">
                <a:solidFill>
                  <a:srgbClr val="000000"/>
                </a:solidFill>
                <a:latin typeface="Arial" charset="0"/>
              </a:rPr>
              <a:t>"The more well-to-do a nation, </a:t>
            </a:r>
            <a:br>
              <a:rPr lang="en-GB" sz="2000" b="1" dirty="0">
                <a:solidFill>
                  <a:srgbClr val="000000"/>
                </a:solidFill>
                <a:latin typeface="Arial" charset="0"/>
              </a:rPr>
            </a:br>
            <a:r>
              <a:rPr lang="en-GB" sz="2000" b="1" dirty="0">
                <a:solidFill>
                  <a:srgbClr val="000000"/>
                </a:solidFill>
                <a:latin typeface="Arial" charset="0"/>
              </a:rPr>
              <a:t>the greater the chances that it will sustain democracy."</a:t>
            </a:r>
            <a:r>
              <a:rPr lang="de-DE" sz="2000" b="1" dirty="0">
                <a:solidFill>
                  <a:srgbClr val="000000"/>
                </a:solidFill>
                <a:latin typeface="Arial" charset="0"/>
              </a:rPr>
              <a:t> </a:t>
            </a:r>
          </a:p>
          <a:p>
            <a:pPr algn="l" eaLnBrk="0" hangingPunct="0">
              <a:lnSpc>
                <a:spcPct val="100000"/>
              </a:lnSpc>
              <a:spcBef>
                <a:spcPct val="0"/>
              </a:spcBef>
              <a:buClrTx/>
              <a:buFontTx/>
              <a:buNone/>
            </a:pPr>
            <a:endParaRPr lang="de-DE" sz="2000" b="1" dirty="0">
              <a:solidFill>
                <a:srgbClr val="000000"/>
              </a:solidFill>
              <a:latin typeface="Arial" charset="0"/>
            </a:endParaRPr>
          </a:p>
        </p:txBody>
      </p:sp>
      <p:sp>
        <p:nvSpPr>
          <p:cNvPr id="551941" name="Line 5"/>
          <p:cNvSpPr>
            <a:spLocks noChangeShapeType="1"/>
          </p:cNvSpPr>
          <p:nvPr/>
        </p:nvSpPr>
        <p:spPr bwMode="auto">
          <a:xfrm flipV="1">
            <a:off x="5795963" y="4581525"/>
            <a:ext cx="2808287" cy="1368425"/>
          </a:xfrm>
          <a:prstGeom prst="line">
            <a:avLst/>
          </a:prstGeom>
          <a:noFill/>
          <a:ln w="41275">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51942" name="Line 6"/>
          <p:cNvSpPr>
            <a:spLocks noChangeShapeType="1"/>
          </p:cNvSpPr>
          <p:nvPr/>
        </p:nvSpPr>
        <p:spPr bwMode="auto">
          <a:xfrm flipH="1" flipV="1">
            <a:off x="5724525" y="4221163"/>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51943" name="Line 7"/>
          <p:cNvSpPr>
            <a:spLocks noChangeShapeType="1"/>
          </p:cNvSpPr>
          <p:nvPr/>
        </p:nvSpPr>
        <p:spPr bwMode="auto">
          <a:xfrm flipV="1">
            <a:off x="5724525" y="6021388"/>
            <a:ext cx="2376488"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51944" name="Text Box 8"/>
          <p:cNvSpPr txBox="1">
            <a:spLocks noChangeArrowheads="1"/>
          </p:cNvSpPr>
          <p:nvPr/>
        </p:nvSpPr>
        <p:spPr bwMode="auto">
          <a:xfrm rot="16200000">
            <a:off x="4801393" y="4999832"/>
            <a:ext cx="1141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FontTx/>
              <a:buNone/>
            </a:pPr>
            <a:r>
              <a:rPr lang="de-DE" sz="1400" b="1">
                <a:solidFill>
                  <a:srgbClr val="000000"/>
                </a:solidFill>
                <a:latin typeface="Arial" charset="0"/>
              </a:rPr>
              <a:t>Democracy</a:t>
            </a:r>
          </a:p>
        </p:txBody>
      </p:sp>
      <p:sp>
        <p:nvSpPr>
          <p:cNvPr id="551945" name="Text Box 9"/>
          <p:cNvSpPr txBox="1">
            <a:spLocks noChangeArrowheads="1"/>
          </p:cNvSpPr>
          <p:nvPr/>
        </p:nvSpPr>
        <p:spPr bwMode="auto">
          <a:xfrm>
            <a:off x="6300788" y="6165850"/>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FontTx/>
              <a:buNone/>
            </a:pPr>
            <a:r>
              <a:rPr lang="de-DE" sz="1400" b="1">
                <a:solidFill>
                  <a:srgbClr val="000000"/>
                </a:solidFill>
                <a:latin typeface="Arial" charset="0"/>
              </a:rPr>
              <a:t>Development</a:t>
            </a:r>
          </a:p>
        </p:txBody>
      </p:sp>
    </p:spTree>
    <p:extLst>
      <p:ext uri="{BB962C8B-B14F-4D97-AF65-F5344CB8AC3E}">
        <p14:creationId xmlns:p14="http://schemas.microsoft.com/office/powerpoint/2010/main" val="172981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5" name="Rectangle 3"/>
          <p:cNvSpPr>
            <a:spLocks noChangeArrowheads="1"/>
          </p:cNvSpPr>
          <p:nvPr/>
        </p:nvSpPr>
        <p:spPr bwMode="auto">
          <a:xfrm>
            <a:off x="900113" y="1916113"/>
            <a:ext cx="7199312"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GB" sz="1400" dirty="0" err="1">
                <a:latin typeface="Arial" charset="0"/>
              </a:rPr>
              <a:t>Lipset</a:t>
            </a:r>
            <a:r>
              <a:rPr lang="en-GB" sz="1400" dirty="0">
                <a:latin typeface="Arial" charset="0"/>
              </a:rPr>
              <a:t> 1959:</a:t>
            </a:r>
            <a:r>
              <a:rPr lang="en-GB" sz="1800" dirty="0">
                <a:latin typeface="Arial" charset="0"/>
              </a:rPr>
              <a:t> </a:t>
            </a:r>
            <a:r>
              <a:rPr lang="en-GB" sz="1800" b="1" dirty="0">
                <a:latin typeface="Arial" charset="0"/>
              </a:rPr>
              <a:t>“The more well-to-do a nation, the greater the chances that it will sustain democracy."</a:t>
            </a:r>
            <a:r>
              <a:rPr lang="de-DE" sz="1800" dirty="0">
                <a:latin typeface="Arial" charset="0"/>
              </a:rPr>
              <a:t> </a:t>
            </a:r>
          </a:p>
          <a:p>
            <a:pPr algn="l"/>
            <a:endParaRPr lang="en-GB" sz="1800" dirty="0">
              <a:latin typeface="Arial" charset="0"/>
            </a:endParaRPr>
          </a:p>
          <a:p>
            <a:pPr algn="l">
              <a:lnSpc>
                <a:spcPct val="100000"/>
              </a:lnSpc>
              <a:spcBef>
                <a:spcPct val="0"/>
              </a:spcBef>
              <a:buClrTx/>
              <a:buFontTx/>
              <a:buNone/>
            </a:pPr>
            <a:r>
              <a:rPr lang="en-GB" sz="1400" dirty="0">
                <a:latin typeface="Arial" charset="0"/>
              </a:rPr>
              <a:t>Diamond 1992:</a:t>
            </a:r>
            <a:r>
              <a:rPr lang="en-GB" sz="1800" dirty="0">
                <a:latin typeface="Arial" charset="0"/>
              </a:rPr>
              <a:t> </a:t>
            </a:r>
            <a:r>
              <a:rPr lang="en-GB" sz="1800" b="1" dirty="0">
                <a:latin typeface="Arial" charset="0"/>
              </a:rPr>
              <a:t>"The more well-to-do the people of a country, on average, the more likely they will </a:t>
            </a:r>
            <a:r>
              <a:rPr lang="en-GB" sz="1800" b="1" dirty="0" err="1">
                <a:latin typeface="Arial" charset="0"/>
              </a:rPr>
              <a:t>favor</a:t>
            </a:r>
            <a:r>
              <a:rPr lang="en-GB" sz="1800" b="1" dirty="0">
                <a:latin typeface="Arial" charset="0"/>
              </a:rPr>
              <a:t>, achieve, and maintain a democratic system for their country“</a:t>
            </a:r>
          </a:p>
          <a:p>
            <a:pPr algn="l">
              <a:lnSpc>
                <a:spcPct val="100000"/>
              </a:lnSpc>
              <a:spcBef>
                <a:spcPct val="0"/>
              </a:spcBef>
              <a:buClrTx/>
              <a:buFontTx/>
              <a:buNone/>
            </a:pPr>
            <a:endParaRPr lang="en-US" sz="1800" b="1" dirty="0">
              <a:latin typeface="Arial" charset="0"/>
            </a:endParaRPr>
          </a:p>
          <a:p>
            <a:pPr algn="l">
              <a:lnSpc>
                <a:spcPct val="100000"/>
              </a:lnSpc>
              <a:spcBef>
                <a:spcPct val="0"/>
              </a:spcBef>
              <a:buClrTx/>
              <a:buFontTx/>
              <a:buNone/>
            </a:pPr>
            <a:r>
              <a:rPr lang="en-US" sz="1400" dirty="0">
                <a:latin typeface="Arial" charset="0"/>
              </a:rPr>
              <a:t>Huntington 1991:</a:t>
            </a:r>
            <a:r>
              <a:rPr lang="en-US" sz="1800" b="1" dirty="0">
                <a:latin typeface="Arial" charset="0"/>
              </a:rPr>
              <a:t> Transitions to democracy are most likely in the countries at the middle levels of economic development. In poor and rich countries, transitions to democracy are unlikely.</a:t>
            </a:r>
          </a:p>
          <a:p>
            <a:pPr algn="l">
              <a:lnSpc>
                <a:spcPct val="100000"/>
              </a:lnSpc>
              <a:spcBef>
                <a:spcPct val="0"/>
              </a:spcBef>
              <a:buClrTx/>
              <a:buFontTx/>
              <a:buNone/>
            </a:pPr>
            <a:endParaRPr lang="de-DE" sz="1800" b="1" dirty="0">
              <a:latin typeface="Arial" charset="0"/>
            </a:endParaRPr>
          </a:p>
          <a:p>
            <a:pPr algn="l">
              <a:lnSpc>
                <a:spcPct val="100000"/>
              </a:lnSpc>
              <a:spcBef>
                <a:spcPct val="0"/>
              </a:spcBef>
              <a:buClrTx/>
              <a:buFontTx/>
              <a:buNone/>
            </a:pPr>
            <a:r>
              <a:rPr lang="en-GB" sz="1400" dirty="0" err="1">
                <a:latin typeface="Arial" charset="0"/>
              </a:rPr>
              <a:t>Przeworski</a:t>
            </a:r>
            <a:r>
              <a:rPr lang="en-GB" sz="1400" dirty="0">
                <a:latin typeface="Arial" charset="0"/>
              </a:rPr>
              <a:t>/</a:t>
            </a:r>
            <a:r>
              <a:rPr lang="en-GB" sz="1400" dirty="0" err="1">
                <a:latin typeface="Arial" charset="0"/>
              </a:rPr>
              <a:t>Limongi</a:t>
            </a:r>
            <a:r>
              <a:rPr lang="en-GB" sz="1400" dirty="0">
                <a:latin typeface="Arial" charset="0"/>
              </a:rPr>
              <a:t> 1997:</a:t>
            </a:r>
            <a:r>
              <a:rPr lang="en-GB" sz="1800" dirty="0">
                <a:latin typeface="Arial" charset="0"/>
              </a:rPr>
              <a:t> </a:t>
            </a:r>
            <a:r>
              <a:rPr lang="en-GB" sz="1800" b="1" dirty="0">
                <a:latin typeface="Arial" charset="0"/>
              </a:rPr>
              <a:t>"Once democracy is established, the more well-to-do a nation, the more likely that it will survive."</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2382065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3" name="Rectangle 3"/>
          <p:cNvSpPr>
            <a:spLocks noChangeArrowheads="1"/>
          </p:cNvSpPr>
          <p:nvPr/>
        </p:nvSpPr>
        <p:spPr bwMode="auto">
          <a:xfrm>
            <a:off x="611188" y="1844675"/>
            <a:ext cx="3240087"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FontTx/>
              <a:buNone/>
            </a:pPr>
            <a:r>
              <a:rPr lang="de-DE" sz="1800">
                <a:solidFill>
                  <a:srgbClr val="000000"/>
                </a:solidFill>
                <a:latin typeface="Arial" charset="0"/>
              </a:rPr>
              <a:t>Economic Development</a:t>
            </a:r>
          </a:p>
        </p:txBody>
      </p:sp>
      <p:sp>
        <p:nvSpPr>
          <p:cNvPr id="537604" name="Rectangle 4"/>
          <p:cNvSpPr>
            <a:spLocks noChangeArrowheads="1"/>
          </p:cNvSpPr>
          <p:nvPr/>
        </p:nvSpPr>
        <p:spPr bwMode="auto">
          <a:xfrm>
            <a:off x="5364163" y="1844675"/>
            <a:ext cx="2663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FontTx/>
              <a:buNone/>
            </a:pPr>
            <a:r>
              <a:rPr lang="de-DE" sz="1800">
                <a:solidFill>
                  <a:srgbClr val="000000"/>
                </a:solidFill>
                <a:latin typeface="Arial" charset="0"/>
              </a:rPr>
              <a:t>Democracy</a:t>
            </a:r>
          </a:p>
        </p:txBody>
      </p:sp>
      <p:sp>
        <p:nvSpPr>
          <p:cNvPr id="537605" name="Line 5"/>
          <p:cNvSpPr>
            <a:spLocks noChangeShapeType="1"/>
          </p:cNvSpPr>
          <p:nvPr/>
        </p:nvSpPr>
        <p:spPr bwMode="auto">
          <a:xfrm>
            <a:off x="3995738" y="2060575"/>
            <a:ext cx="11525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37606" name="Text Box 6"/>
          <p:cNvSpPr txBox="1">
            <a:spLocks noChangeArrowheads="1"/>
          </p:cNvSpPr>
          <p:nvPr/>
        </p:nvSpPr>
        <p:spPr bwMode="auto">
          <a:xfrm>
            <a:off x="4356100" y="1433513"/>
            <a:ext cx="401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FontTx/>
              <a:buNone/>
            </a:pPr>
            <a:r>
              <a:rPr lang="de-DE" sz="2800" b="1">
                <a:solidFill>
                  <a:srgbClr val="FF0000"/>
                </a:solidFill>
                <a:latin typeface="Arial" charset="0"/>
              </a:rPr>
              <a:t>?</a:t>
            </a:r>
          </a:p>
        </p:txBody>
      </p:sp>
      <p:sp>
        <p:nvSpPr>
          <p:cNvPr id="537612" name="Line 12"/>
          <p:cNvSpPr>
            <a:spLocks noChangeShapeType="1"/>
          </p:cNvSpPr>
          <p:nvPr/>
        </p:nvSpPr>
        <p:spPr bwMode="auto">
          <a:xfrm>
            <a:off x="6019964" y="4860966"/>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grpSp>
        <p:nvGrpSpPr>
          <p:cNvPr id="3" name="Gruppieren 2"/>
          <p:cNvGrpSpPr/>
          <p:nvPr/>
        </p:nvGrpSpPr>
        <p:grpSpPr>
          <a:xfrm>
            <a:off x="1116013" y="3357563"/>
            <a:ext cx="1871662" cy="1744662"/>
            <a:chOff x="1116013" y="3357563"/>
            <a:chExt cx="1871662" cy="1744662"/>
          </a:xfrm>
        </p:grpSpPr>
        <p:sp>
          <p:nvSpPr>
            <p:cNvPr id="537607" name="Line 7"/>
            <p:cNvSpPr>
              <a:spLocks noChangeShapeType="1"/>
            </p:cNvSpPr>
            <p:nvPr/>
          </p:nvSpPr>
          <p:spPr bwMode="auto">
            <a:xfrm flipV="1">
              <a:off x="1547813" y="3357563"/>
              <a:ext cx="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37608" name="Line 8"/>
            <p:cNvSpPr>
              <a:spLocks noChangeShapeType="1"/>
            </p:cNvSpPr>
            <p:nvPr/>
          </p:nvSpPr>
          <p:spPr bwMode="auto">
            <a:xfrm>
              <a:off x="1547813" y="4652963"/>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37613" name="Line 13"/>
            <p:cNvSpPr>
              <a:spLocks noChangeShapeType="1"/>
            </p:cNvSpPr>
            <p:nvPr/>
          </p:nvSpPr>
          <p:spPr bwMode="auto">
            <a:xfrm flipV="1">
              <a:off x="1547813" y="3789363"/>
              <a:ext cx="1152525" cy="863600"/>
            </a:xfrm>
            <a:prstGeom prst="line">
              <a:avLst/>
            </a:prstGeom>
            <a:noFill/>
            <a:ln w="31750">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537616" name="Text Box 16"/>
            <p:cNvSpPr txBox="1">
              <a:spLocks noChangeArrowheads="1"/>
            </p:cNvSpPr>
            <p:nvPr/>
          </p:nvSpPr>
          <p:spPr bwMode="auto">
            <a:xfrm rot="16200000">
              <a:off x="697706" y="3847307"/>
              <a:ext cx="1141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FontTx/>
                <a:buNone/>
              </a:pPr>
              <a:r>
                <a:rPr lang="de-DE" sz="1400" b="1">
                  <a:solidFill>
                    <a:srgbClr val="000000"/>
                  </a:solidFill>
                  <a:latin typeface="Arial" charset="0"/>
                </a:rPr>
                <a:t>Democracy</a:t>
              </a:r>
            </a:p>
          </p:txBody>
        </p:sp>
        <p:sp>
          <p:nvSpPr>
            <p:cNvPr id="537617" name="Text Box 17"/>
            <p:cNvSpPr txBox="1">
              <a:spLocks noChangeArrowheads="1"/>
            </p:cNvSpPr>
            <p:nvPr/>
          </p:nvSpPr>
          <p:spPr bwMode="auto">
            <a:xfrm>
              <a:off x="1619250" y="4797425"/>
              <a:ext cx="1296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FontTx/>
                <a:buNone/>
              </a:pPr>
              <a:r>
                <a:rPr lang="de-DE" sz="1400" b="1">
                  <a:solidFill>
                    <a:srgbClr val="000000"/>
                  </a:solidFill>
                  <a:latin typeface="Arial" charset="0"/>
                </a:rPr>
                <a:t>Development</a:t>
              </a:r>
            </a:p>
          </p:txBody>
        </p:sp>
      </p:grpSp>
      <p:grpSp>
        <p:nvGrpSpPr>
          <p:cNvPr id="2" name="Gruppieren 1"/>
          <p:cNvGrpSpPr/>
          <p:nvPr/>
        </p:nvGrpSpPr>
        <p:grpSpPr>
          <a:xfrm>
            <a:off x="4867439" y="3059154"/>
            <a:ext cx="2332038" cy="1801812"/>
            <a:chOff x="5435600" y="2852738"/>
            <a:chExt cx="2332038" cy="1801812"/>
          </a:xfrm>
        </p:grpSpPr>
        <p:sp>
          <p:nvSpPr>
            <p:cNvPr id="537609" name="Line 9"/>
            <p:cNvSpPr>
              <a:spLocks noChangeShapeType="1"/>
            </p:cNvSpPr>
            <p:nvPr/>
          </p:nvSpPr>
          <p:spPr bwMode="auto">
            <a:xfrm flipV="1">
              <a:off x="6588125" y="3357563"/>
              <a:ext cx="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cxnSp>
          <p:nvCxnSpPr>
            <p:cNvPr id="537615" name="AutoShape 15"/>
            <p:cNvCxnSpPr>
              <a:cxnSpLocks noChangeShapeType="1"/>
            </p:cNvCxnSpPr>
            <p:nvPr/>
          </p:nvCxnSpPr>
          <p:spPr bwMode="auto">
            <a:xfrm flipV="1">
              <a:off x="6659563" y="3573463"/>
              <a:ext cx="1108075" cy="973137"/>
            </a:xfrm>
            <a:prstGeom prst="curvedConnector4">
              <a:avLst>
                <a:gd name="adj1" fmla="val 50282"/>
                <a:gd name="adj2" fmla="val 100977"/>
              </a:avLst>
            </a:prstGeom>
            <a:noFill/>
            <a:ln w="31750">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7619" name="Rectangle 19"/>
            <p:cNvSpPr>
              <a:spLocks noChangeArrowheads="1"/>
            </p:cNvSpPr>
            <p:nvPr/>
          </p:nvSpPr>
          <p:spPr bwMode="auto">
            <a:xfrm>
              <a:off x="7105638" y="3357563"/>
              <a:ext cx="215924" cy="1295400"/>
            </a:xfrm>
            <a:prstGeom prst="rect">
              <a:avLst/>
            </a:prstGeom>
            <a:solidFill>
              <a:srgbClr val="336699">
                <a:alpha val="48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37620" name="Text Box 20"/>
            <p:cNvSpPr txBox="1">
              <a:spLocks noChangeArrowheads="1"/>
            </p:cNvSpPr>
            <p:nvPr/>
          </p:nvSpPr>
          <p:spPr bwMode="auto">
            <a:xfrm>
              <a:off x="5435600" y="2852738"/>
              <a:ext cx="1619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FontTx/>
                <a:buNone/>
              </a:pPr>
              <a:r>
                <a:rPr lang="de-DE" sz="1200" dirty="0">
                  <a:solidFill>
                    <a:srgbClr val="000000"/>
                  </a:solidFill>
                  <a:latin typeface="Arial" charset="0"/>
                </a:rPr>
                <a:t>Democratic </a:t>
              </a:r>
              <a:r>
                <a:rPr lang="de-DE" sz="1200" dirty="0" err="1">
                  <a:solidFill>
                    <a:srgbClr val="000000"/>
                  </a:solidFill>
                  <a:latin typeface="Arial" charset="0"/>
                </a:rPr>
                <a:t>threshold</a:t>
              </a:r>
              <a:endParaRPr lang="de-DE" sz="1200" dirty="0">
                <a:solidFill>
                  <a:srgbClr val="000000"/>
                </a:solidFill>
                <a:latin typeface="Arial" charset="0"/>
              </a:endParaRPr>
            </a:p>
          </p:txBody>
        </p:sp>
        <p:sp>
          <p:nvSpPr>
            <p:cNvPr id="537622" name="Line 22"/>
            <p:cNvSpPr>
              <a:spLocks noChangeShapeType="1"/>
            </p:cNvSpPr>
            <p:nvPr/>
          </p:nvSpPr>
          <p:spPr bwMode="auto">
            <a:xfrm>
              <a:off x="6372225" y="3141663"/>
              <a:ext cx="792163"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grpSp>
    </p:spTree>
    <p:extLst>
      <p:ext uri="{BB962C8B-B14F-4D97-AF65-F5344CB8AC3E}">
        <p14:creationId xmlns:p14="http://schemas.microsoft.com/office/powerpoint/2010/main" val="42263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37612"/>
                                        </p:tgtEl>
                                        <p:attrNameLst>
                                          <p:attrName>style.visibility</p:attrName>
                                        </p:attrNameLst>
                                      </p:cBhvr>
                                      <p:to>
                                        <p:strVal val="visible"/>
                                      </p:to>
                                    </p:set>
                                    <p:anim calcmode="lin" valueType="num">
                                      <p:cBhvr additive="base">
                                        <p:cTn id="17" dur="500" fill="hold"/>
                                        <p:tgtEl>
                                          <p:spTgt spid="537612"/>
                                        </p:tgtEl>
                                        <p:attrNameLst>
                                          <p:attrName>ppt_x</p:attrName>
                                        </p:attrNameLst>
                                      </p:cBhvr>
                                      <p:tavLst>
                                        <p:tav tm="0">
                                          <p:val>
                                            <p:strVal val="#ppt_x"/>
                                          </p:val>
                                        </p:tav>
                                        <p:tav tm="100000">
                                          <p:val>
                                            <p:strVal val="#ppt_x"/>
                                          </p:val>
                                        </p:tav>
                                      </p:tavLst>
                                    </p:anim>
                                    <p:anim calcmode="lin" valueType="num">
                                      <p:cBhvr additive="base">
                                        <p:cTn id="18" dur="500" fill="hold"/>
                                        <p:tgtEl>
                                          <p:spTgt spid="537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589331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09973" y="980728"/>
            <a:ext cx="5253361" cy="535531"/>
          </a:xfrm>
          <a:prstGeom prst="rect">
            <a:avLst/>
          </a:prstGeom>
          <a:noFill/>
        </p:spPr>
        <p:txBody>
          <a:bodyPr wrap="none" rtlCol="0">
            <a:spAutoFit/>
          </a:bodyPr>
          <a:lstStyle/>
          <a:p>
            <a:pPr algn="l"/>
            <a:r>
              <a:rPr lang="en-GB" sz="1600" b="1" dirty="0">
                <a:solidFill>
                  <a:srgbClr val="336699"/>
                </a:solidFill>
                <a:latin typeface="+mj-lt"/>
                <a:ea typeface="+mj-ea"/>
                <a:cs typeface="+mj-cs"/>
              </a:rPr>
              <a:t>Adam </a:t>
            </a:r>
            <a:r>
              <a:rPr lang="en-GB" sz="1600" b="1" dirty="0" err="1">
                <a:solidFill>
                  <a:srgbClr val="336699"/>
                </a:solidFill>
                <a:latin typeface="+mj-lt"/>
                <a:ea typeface="+mj-ea"/>
                <a:cs typeface="+mj-cs"/>
              </a:rPr>
              <a:t>Przeworski</a:t>
            </a:r>
            <a:r>
              <a:rPr lang="en-GB" sz="1600" b="1" dirty="0">
                <a:solidFill>
                  <a:srgbClr val="336699"/>
                </a:solidFill>
                <a:latin typeface="+mj-lt"/>
                <a:ea typeface="+mj-ea"/>
                <a:cs typeface="+mj-cs"/>
              </a:rPr>
              <a:t> (1991): </a:t>
            </a:r>
            <a:r>
              <a:rPr lang="en-GB" sz="1600" dirty="0">
                <a:solidFill>
                  <a:srgbClr val="336699"/>
                </a:solidFill>
                <a:latin typeface="+mj-lt"/>
                <a:ea typeface="+mj-ea"/>
                <a:cs typeface="+mj-cs"/>
              </a:rPr>
              <a:t>Democracy and </a:t>
            </a:r>
            <a:r>
              <a:rPr lang="en-GB" sz="1600" dirty="0" smtClean="0">
                <a:solidFill>
                  <a:srgbClr val="336699"/>
                </a:solidFill>
                <a:latin typeface="+mj-lt"/>
                <a:ea typeface="+mj-ea"/>
                <a:cs typeface="+mj-cs"/>
              </a:rPr>
              <a:t>the Market. </a:t>
            </a:r>
            <a:br>
              <a:rPr lang="en-GB" sz="1600" dirty="0" smtClean="0">
                <a:solidFill>
                  <a:srgbClr val="336699"/>
                </a:solidFill>
                <a:latin typeface="+mj-lt"/>
                <a:ea typeface="+mj-ea"/>
                <a:cs typeface="+mj-cs"/>
              </a:rPr>
            </a:br>
            <a:r>
              <a:rPr lang="en-GB" sz="1600" dirty="0" smtClean="0">
                <a:solidFill>
                  <a:srgbClr val="336699"/>
                </a:solidFill>
                <a:latin typeface="+mj-lt"/>
                <a:ea typeface="+mj-ea"/>
                <a:cs typeface="+mj-cs"/>
              </a:rPr>
              <a:t>Political and Economic Reforms in Eastern Europe</a:t>
            </a:r>
            <a:endParaRPr lang="de-DE" sz="1600" dirty="0">
              <a:solidFill>
                <a:srgbClr val="336699"/>
              </a:solidFill>
              <a:latin typeface="+mj-lt"/>
              <a:ea typeface="+mj-ea"/>
              <a:cs typeface="+mj-cs"/>
            </a:endParaRPr>
          </a:p>
        </p:txBody>
      </p:sp>
    </p:spTree>
    <p:extLst>
      <p:ext uri="{BB962C8B-B14F-4D97-AF65-F5344CB8AC3E}">
        <p14:creationId xmlns:p14="http://schemas.microsoft.com/office/powerpoint/2010/main" val="751016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116204987"/>
              </p:ext>
            </p:extLst>
          </p:nvPr>
        </p:nvGraphicFramePr>
        <p:xfrm>
          <a:off x="457200" y="1600200"/>
          <a:ext cx="8229600" cy="3860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Split</a:t>
                      </a:r>
                      <a:r>
                        <a:rPr lang="de-DE" sz="1600" b="1" baseline="0" dirty="0" smtClean="0">
                          <a:solidFill>
                            <a:schemeClr val="tx1"/>
                          </a:solidFill>
                        </a:rPr>
                        <a:t> </a:t>
                      </a:r>
                      <a:r>
                        <a:rPr lang="de-DE" sz="1600" b="1" baseline="0" dirty="0" err="1" smtClean="0">
                          <a:solidFill>
                            <a:schemeClr val="tx1"/>
                          </a:solidFill>
                        </a:rPr>
                        <a:t>within</a:t>
                      </a:r>
                      <a:r>
                        <a:rPr lang="de-DE" sz="1600" b="1" baseline="0" dirty="0" smtClean="0">
                          <a:solidFill>
                            <a:schemeClr val="tx1"/>
                          </a:solidFill>
                        </a:rPr>
                        <a:t> </a:t>
                      </a:r>
                      <a:r>
                        <a:rPr lang="de-DE" sz="1600" b="1" baseline="0" dirty="0" err="1" smtClean="0">
                          <a:solidFill>
                            <a:schemeClr val="tx1"/>
                          </a:solidFill>
                        </a:rPr>
                        <a:t>regime</a:t>
                      </a:r>
                      <a:r>
                        <a:rPr lang="de-DE" sz="1600" b="1" baseline="0" dirty="0" smtClean="0">
                          <a:solidFill>
                            <a:schemeClr val="tx1"/>
                          </a:solidFill>
                        </a:rPr>
                        <a:t> (Hard-liners vs. Soft-liners) </a:t>
                      </a:r>
                      <a:r>
                        <a:rPr lang="de-DE" sz="1600" b="1" baseline="0" dirty="0" err="1" smtClean="0">
                          <a:solidFill>
                            <a:schemeClr val="tx1"/>
                          </a:solidFill>
                        </a:rPr>
                        <a:t>prior</a:t>
                      </a:r>
                      <a:r>
                        <a:rPr lang="de-DE" sz="1600" b="1" baseline="0" dirty="0" smtClean="0">
                          <a:solidFill>
                            <a:schemeClr val="tx1"/>
                          </a:solidFill>
                        </a:rPr>
                        <a:t> </a:t>
                      </a:r>
                      <a:r>
                        <a:rPr lang="de-DE" sz="1600" b="1" baseline="0" dirty="0" err="1" smtClean="0">
                          <a:solidFill>
                            <a:schemeClr val="tx1"/>
                          </a:solidFill>
                        </a:rPr>
                        <a:t>to</a:t>
                      </a:r>
                      <a:r>
                        <a:rPr lang="de-DE" sz="1600" b="1" baseline="0" dirty="0" smtClean="0">
                          <a:solidFill>
                            <a:schemeClr val="tx1"/>
                          </a:solidFill>
                        </a:rPr>
                        <a:t> </a:t>
                      </a:r>
                      <a:r>
                        <a:rPr lang="de-DE" sz="1600" b="1" baseline="0" dirty="0" err="1" smtClean="0">
                          <a:solidFill>
                            <a:schemeClr val="tx1"/>
                          </a:solidFill>
                        </a:rPr>
                        <a:t>mobilization</a:t>
                      </a:r>
                      <a:r>
                        <a:rPr lang="de-DE" sz="1600" b="1" baseline="0" dirty="0" smtClean="0">
                          <a:solidFill>
                            <a:schemeClr val="tx1"/>
                          </a:solidFill>
                        </a:rPr>
                        <a:t> </a:t>
                      </a:r>
                      <a:r>
                        <a:rPr lang="de-DE" sz="1600" b="1" baseline="0" dirty="0" err="1" smtClean="0">
                          <a:solidFill>
                            <a:schemeClr val="tx1"/>
                          </a:solidFill>
                        </a:rPr>
                        <a:t>from</a:t>
                      </a:r>
                      <a:r>
                        <a:rPr lang="de-DE" sz="1600" b="1" baseline="0" dirty="0" smtClean="0">
                          <a:solidFill>
                            <a:schemeClr val="tx1"/>
                          </a:solidFill>
                        </a:rPr>
                        <a:t> </a:t>
                      </a:r>
                      <a:r>
                        <a:rPr lang="de-DE" sz="1600" b="1" baseline="0" dirty="0" err="1" smtClean="0">
                          <a:solidFill>
                            <a:schemeClr val="tx1"/>
                          </a:solidFill>
                        </a:rPr>
                        <a:t>below</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err="1" smtClean="0">
                          <a:solidFill>
                            <a:schemeClr val="tx1"/>
                          </a:solidFill>
                        </a:rPr>
                        <a:t>Mobilization</a:t>
                      </a:r>
                      <a:r>
                        <a:rPr lang="de-DE" sz="1600" b="1" dirty="0" smtClean="0">
                          <a:solidFill>
                            <a:schemeClr val="tx1"/>
                          </a:solidFill>
                        </a:rPr>
                        <a:t> </a:t>
                      </a:r>
                      <a:r>
                        <a:rPr lang="de-DE" sz="1600" b="1" dirty="0" err="1" smtClean="0">
                          <a:solidFill>
                            <a:schemeClr val="tx1"/>
                          </a:solidFill>
                        </a:rPr>
                        <a:t>from</a:t>
                      </a:r>
                      <a:r>
                        <a:rPr lang="de-DE" sz="1600" b="1" dirty="0" smtClean="0">
                          <a:solidFill>
                            <a:schemeClr val="tx1"/>
                          </a:solidFill>
                        </a:rPr>
                        <a:t> Below</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Pattern </a:t>
                      </a:r>
                      <a:r>
                        <a:rPr lang="de-DE" sz="1600" b="1" dirty="0" err="1" smtClean="0">
                          <a:solidFill>
                            <a:schemeClr val="tx1"/>
                          </a:solidFill>
                        </a:rPr>
                        <a:t>of</a:t>
                      </a:r>
                      <a:r>
                        <a:rPr lang="de-DE" sz="1600" b="1" dirty="0" smtClean="0">
                          <a:solidFill>
                            <a:schemeClr val="tx1"/>
                          </a:solidFill>
                        </a:rPr>
                        <a:t> </a:t>
                      </a:r>
                      <a:r>
                        <a:rPr lang="de-DE" sz="1600" b="1" dirty="0" err="1" smtClean="0">
                          <a:solidFill>
                            <a:schemeClr val="tx1"/>
                          </a:solidFill>
                        </a:rPr>
                        <a:t>Extrication</a:t>
                      </a:r>
                      <a:r>
                        <a:rPr lang="de-DE" sz="1600" b="1" baseline="0" dirty="0" smtClean="0">
                          <a:solidFill>
                            <a:schemeClr val="tx1"/>
                          </a:solidFill>
                        </a:rPr>
                        <a:t> </a:t>
                      </a:r>
                      <a:r>
                        <a:rPr lang="de-DE" sz="1600" b="1" baseline="0" dirty="0" err="1" smtClean="0">
                          <a:solidFill>
                            <a:schemeClr val="tx1"/>
                          </a:solidFill>
                        </a:rPr>
                        <a:t>of</a:t>
                      </a:r>
                      <a:r>
                        <a:rPr lang="de-DE" sz="1600" b="1" baseline="0" dirty="0" smtClean="0">
                          <a:solidFill>
                            <a:schemeClr val="tx1"/>
                          </a:solidFill>
                        </a:rPr>
                        <a:t> </a:t>
                      </a:r>
                      <a:r>
                        <a:rPr lang="de-DE" sz="1600" b="1" baseline="0" dirty="0" err="1" smtClean="0">
                          <a:solidFill>
                            <a:schemeClr val="tx1"/>
                          </a:solidFill>
                        </a:rPr>
                        <a:t>Communist</a:t>
                      </a:r>
                      <a:r>
                        <a:rPr lang="de-DE" sz="1600" b="1" baseline="0" dirty="0" smtClean="0">
                          <a:solidFill>
                            <a:schemeClr val="tx1"/>
                          </a:solidFill>
                        </a:rPr>
                        <a:t> </a:t>
                      </a:r>
                      <a:r>
                        <a:rPr lang="de-DE" sz="1600" b="1" baseline="0" dirty="0" err="1" smtClean="0">
                          <a:solidFill>
                            <a:schemeClr val="tx1"/>
                          </a:solidFill>
                        </a:rPr>
                        <a:t>Rule</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Poland</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600" b="1" dirty="0" err="1" smtClean="0">
                          <a:solidFill>
                            <a:srgbClr val="008000"/>
                          </a:solidFill>
                        </a:rPr>
                        <a:t>negotiations</a:t>
                      </a:r>
                      <a:r>
                        <a:rPr lang="de-DE" sz="1600" b="1" dirty="0" smtClean="0">
                          <a:solidFill>
                            <a:srgbClr val="008000"/>
                          </a:solidFill>
                        </a:rPr>
                        <a:t> („</a:t>
                      </a:r>
                      <a:r>
                        <a:rPr lang="de-DE" sz="1600" b="1" dirty="0" err="1" smtClean="0">
                          <a:solidFill>
                            <a:srgbClr val="008000"/>
                          </a:solidFill>
                        </a:rPr>
                        <a:t>pact</a:t>
                      </a:r>
                      <a:r>
                        <a:rPr lang="de-DE" sz="1600" b="1" dirty="0" smtClean="0">
                          <a:solidFill>
                            <a:srgbClr val="008000"/>
                          </a:solidFill>
                        </a:rPr>
                        <a:t>“)</a:t>
                      </a:r>
                      <a:r>
                        <a:rPr lang="de-DE" sz="1600" b="1" baseline="0" dirty="0" smtClean="0">
                          <a:solidFill>
                            <a:srgbClr val="008000"/>
                          </a:solidFill>
                        </a:rPr>
                        <a:t> </a:t>
                      </a:r>
                      <a:r>
                        <a:rPr lang="de-DE" sz="1600" b="1" baseline="0" dirty="0" err="1" smtClean="0">
                          <a:solidFill>
                            <a:srgbClr val="008000"/>
                          </a:solidFill>
                        </a:rPr>
                        <a:t>between</a:t>
                      </a:r>
                      <a:r>
                        <a:rPr lang="de-DE" sz="1600" b="1" baseline="0" dirty="0" smtClean="0">
                          <a:solidFill>
                            <a:srgbClr val="008000"/>
                          </a:solidFill>
                        </a:rPr>
                        <a:t> </a:t>
                      </a:r>
                      <a:r>
                        <a:rPr lang="de-DE" sz="1600" b="1" baseline="0" dirty="0" err="1" smtClean="0">
                          <a:solidFill>
                            <a:srgbClr val="008000"/>
                          </a:solidFill>
                        </a:rPr>
                        <a:t>old</a:t>
                      </a:r>
                      <a:r>
                        <a:rPr lang="de-DE" sz="1600" b="1" baseline="0" dirty="0" smtClean="0">
                          <a:solidFill>
                            <a:srgbClr val="008000"/>
                          </a:solidFill>
                        </a:rPr>
                        <a:t> </a:t>
                      </a:r>
                      <a:r>
                        <a:rPr lang="de-DE" sz="1600" b="1" baseline="0" dirty="0" err="1" smtClean="0">
                          <a:solidFill>
                            <a:srgbClr val="008000"/>
                          </a:solidFill>
                        </a:rPr>
                        <a:t>elites</a:t>
                      </a:r>
                      <a:r>
                        <a:rPr lang="de-DE" sz="1600" b="1" baseline="0" dirty="0" smtClean="0">
                          <a:solidFill>
                            <a:srgbClr val="008000"/>
                          </a:solidFill>
                        </a:rPr>
                        <a:t> </a:t>
                      </a:r>
                      <a:r>
                        <a:rPr lang="de-DE" sz="1600" b="1" baseline="0" dirty="0" err="1" smtClean="0">
                          <a:solidFill>
                            <a:srgbClr val="008000"/>
                          </a:solidFill>
                        </a:rPr>
                        <a:t>and</a:t>
                      </a:r>
                      <a:r>
                        <a:rPr lang="de-DE" sz="1600" b="1" baseline="0" dirty="0" smtClean="0">
                          <a:solidFill>
                            <a:srgbClr val="008000"/>
                          </a:solidFill>
                        </a:rPr>
                        <a:t> </a:t>
                      </a:r>
                      <a:r>
                        <a:rPr lang="de-DE" sz="1600" b="1" baseline="0" dirty="0" err="1" smtClean="0">
                          <a:solidFill>
                            <a:srgbClr val="008000"/>
                          </a:solidFill>
                        </a:rPr>
                        <a:t>opposition</a:t>
                      </a:r>
                      <a:r>
                        <a:rPr lang="de-DE" sz="1600" b="1" baseline="0" dirty="0" smtClean="0">
                          <a:solidFill>
                            <a:srgbClr val="008000"/>
                          </a:solidFill>
                        </a:rPr>
                        <a:t> </a:t>
                      </a:r>
                      <a:r>
                        <a:rPr lang="de-DE" sz="1600" b="1" baseline="0"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Hungary</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smtClean="0"/>
                        <a:t>GDR</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600" b="1" dirty="0" err="1" smtClean="0">
                          <a:solidFill>
                            <a:srgbClr val="008000"/>
                          </a:solidFill>
                        </a:rPr>
                        <a:t>regime</a:t>
                      </a:r>
                      <a:r>
                        <a:rPr lang="de-DE" sz="1600" b="1" dirty="0" smtClean="0">
                          <a:solidFill>
                            <a:srgbClr val="008000"/>
                          </a:solidFill>
                        </a:rPr>
                        <a:t> </a:t>
                      </a:r>
                      <a:r>
                        <a:rPr lang="de-DE" sz="1600" b="1" dirty="0" err="1" smtClean="0">
                          <a:solidFill>
                            <a:srgbClr val="008000"/>
                          </a:solidFill>
                        </a:rPr>
                        <a:t>collapse</a:t>
                      </a:r>
                      <a:endParaRPr lang="de-DE" sz="16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Czechoslovakia</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err="1" smtClean="0"/>
                        <a:t>Bulgaria</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de-DE" sz="1600" b="1" dirty="0" smtClean="0">
                          <a:solidFill>
                            <a:srgbClr val="008000"/>
                          </a:solidFill>
                        </a:rPr>
                        <a:t>?  </a:t>
                      </a:r>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DE" sz="1600" b="1" dirty="0" smtClean="0"/>
                        <a:t>Romania</a:t>
                      </a:r>
                      <a:endParaRPr lang="de-D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sz="1600" b="1" dirty="0" smtClean="0">
                          <a:solidFill>
                            <a:schemeClr val="tx1"/>
                          </a:solidFill>
                        </a:rPr>
                        <a:t>+</a:t>
                      </a:r>
                      <a:endParaRPr lang="de-D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feld 4"/>
          <p:cNvSpPr txBox="1"/>
          <p:nvPr/>
        </p:nvSpPr>
        <p:spPr>
          <a:xfrm>
            <a:off x="539552" y="5665486"/>
            <a:ext cx="2799164" cy="855619"/>
          </a:xfrm>
          <a:prstGeom prst="rect">
            <a:avLst/>
          </a:prstGeom>
          <a:noFill/>
        </p:spPr>
        <p:txBody>
          <a:bodyPr wrap="none" rtlCol="0">
            <a:spAutoFit/>
          </a:bodyPr>
          <a:lstStyle/>
          <a:p>
            <a:pPr algn="l"/>
            <a:r>
              <a:rPr lang="de-DE" sz="1600" b="1" dirty="0">
                <a:solidFill>
                  <a:schemeClr val="dk1"/>
                </a:solidFill>
                <a:latin typeface="+mn-lt"/>
              </a:rPr>
              <a:t>* Estonia, </a:t>
            </a:r>
            <a:r>
              <a:rPr lang="de-DE" sz="1600" b="1" dirty="0" err="1">
                <a:solidFill>
                  <a:schemeClr val="dk1"/>
                </a:solidFill>
                <a:latin typeface="+mn-lt"/>
              </a:rPr>
              <a:t>Latvia</a:t>
            </a:r>
            <a:r>
              <a:rPr lang="de-DE" sz="1600" b="1" dirty="0">
                <a:solidFill>
                  <a:schemeClr val="dk1"/>
                </a:solidFill>
                <a:latin typeface="+mn-lt"/>
              </a:rPr>
              <a:t>, </a:t>
            </a:r>
            <a:r>
              <a:rPr lang="de-DE" sz="1600" b="1" dirty="0" err="1">
                <a:solidFill>
                  <a:schemeClr val="dk1"/>
                </a:solidFill>
                <a:latin typeface="+mn-lt"/>
              </a:rPr>
              <a:t>Lithuania</a:t>
            </a:r>
            <a:endParaRPr lang="de-DE" sz="1600" b="1" dirty="0">
              <a:solidFill>
                <a:schemeClr val="dk1"/>
              </a:solidFill>
              <a:latin typeface="+mn-lt"/>
            </a:endParaRPr>
          </a:p>
          <a:p>
            <a:pPr algn="l"/>
            <a:r>
              <a:rPr lang="de-DE" sz="1600" b="1" dirty="0">
                <a:solidFill>
                  <a:schemeClr val="dk1"/>
                </a:solidFill>
                <a:latin typeface="+mn-lt"/>
              </a:rPr>
              <a:t>** </a:t>
            </a:r>
            <a:r>
              <a:rPr lang="de-DE" sz="1600" b="1" dirty="0" err="1" smtClean="0">
                <a:solidFill>
                  <a:schemeClr val="dk1"/>
                </a:solidFill>
                <a:latin typeface="+mn-lt"/>
              </a:rPr>
              <a:t>Albania</a:t>
            </a:r>
            <a:endParaRPr lang="de-DE" sz="1600" b="1" dirty="0">
              <a:solidFill>
                <a:schemeClr val="dk1"/>
              </a:solidFill>
              <a:latin typeface="+mn-lt"/>
            </a:endParaRPr>
          </a:p>
          <a:p>
            <a:pPr algn="l"/>
            <a:r>
              <a:rPr lang="de-DE" sz="1600" b="1" dirty="0" err="1">
                <a:solidFill>
                  <a:schemeClr val="dk1"/>
                </a:solidFill>
                <a:latin typeface="+mn-lt"/>
              </a:rPr>
              <a:t>Yugoslavia</a:t>
            </a:r>
            <a:r>
              <a:rPr lang="de-DE" sz="1600" b="1" dirty="0">
                <a:solidFill>
                  <a:schemeClr val="dk1"/>
                </a:solidFill>
                <a:latin typeface="+mn-lt"/>
              </a:rPr>
              <a:t>?</a:t>
            </a:r>
          </a:p>
        </p:txBody>
      </p:sp>
      <p:sp>
        <p:nvSpPr>
          <p:cNvPr id="6" name="Rectangle 2"/>
          <p:cNvSpPr txBox="1">
            <a:spLocks noChangeArrowheads="1"/>
          </p:cNvSpPr>
          <p:nvPr/>
        </p:nvSpPr>
        <p:spPr bwMode="auto">
          <a:xfrm>
            <a:off x="395288" y="188913"/>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600">
                <a:solidFill>
                  <a:srgbClr val="006699"/>
                </a:solidFill>
                <a:latin typeface="+mj-lt"/>
                <a:ea typeface="+mj-ea"/>
                <a:cs typeface="+mj-cs"/>
              </a:defRPr>
            </a:lvl1pPr>
            <a:lvl2pPr algn="l" rtl="0" eaLnBrk="0" fontAlgn="base" hangingPunct="0">
              <a:spcBef>
                <a:spcPct val="0"/>
              </a:spcBef>
              <a:spcAft>
                <a:spcPct val="0"/>
              </a:spcAft>
              <a:defRPr sz="1600">
                <a:solidFill>
                  <a:srgbClr val="006699"/>
                </a:solidFill>
                <a:latin typeface="Arial" charset="0"/>
              </a:defRPr>
            </a:lvl2pPr>
            <a:lvl3pPr algn="l" rtl="0" eaLnBrk="0" fontAlgn="base" hangingPunct="0">
              <a:spcBef>
                <a:spcPct val="0"/>
              </a:spcBef>
              <a:spcAft>
                <a:spcPct val="0"/>
              </a:spcAft>
              <a:defRPr sz="1600">
                <a:solidFill>
                  <a:srgbClr val="006699"/>
                </a:solidFill>
                <a:latin typeface="Arial" charset="0"/>
              </a:defRPr>
            </a:lvl3pPr>
            <a:lvl4pPr algn="l" rtl="0" eaLnBrk="0" fontAlgn="base" hangingPunct="0">
              <a:spcBef>
                <a:spcPct val="0"/>
              </a:spcBef>
              <a:spcAft>
                <a:spcPct val="0"/>
              </a:spcAft>
              <a:defRPr sz="1600">
                <a:solidFill>
                  <a:srgbClr val="006699"/>
                </a:solidFill>
                <a:latin typeface="Arial" charset="0"/>
              </a:defRPr>
            </a:lvl4pPr>
            <a:lvl5pPr algn="l" rtl="0" eaLnBrk="0" fontAlgn="base" hangingPunct="0">
              <a:spcBef>
                <a:spcPct val="0"/>
              </a:spcBef>
              <a:spcAft>
                <a:spcPct val="0"/>
              </a:spcAft>
              <a:defRPr sz="1600">
                <a:solidFill>
                  <a:srgbClr val="006699"/>
                </a:solidFill>
                <a:latin typeface="Arial" charset="0"/>
              </a:defRPr>
            </a:lvl5pPr>
            <a:lvl6pPr marL="457200" algn="l" rtl="0" fontAlgn="base">
              <a:spcBef>
                <a:spcPct val="0"/>
              </a:spcBef>
              <a:spcAft>
                <a:spcPct val="0"/>
              </a:spcAft>
              <a:defRPr sz="1600">
                <a:solidFill>
                  <a:srgbClr val="006699"/>
                </a:solidFill>
                <a:latin typeface="Arial" charset="0"/>
              </a:defRPr>
            </a:lvl6pPr>
            <a:lvl7pPr marL="914400" algn="l" rtl="0" fontAlgn="base">
              <a:spcBef>
                <a:spcPct val="0"/>
              </a:spcBef>
              <a:spcAft>
                <a:spcPct val="0"/>
              </a:spcAft>
              <a:defRPr sz="1600">
                <a:solidFill>
                  <a:srgbClr val="006699"/>
                </a:solidFill>
                <a:latin typeface="Arial" charset="0"/>
              </a:defRPr>
            </a:lvl7pPr>
            <a:lvl8pPr marL="1371600" algn="l" rtl="0" fontAlgn="base">
              <a:spcBef>
                <a:spcPct val="0"/>
              </a:spcBef>
              <a:spcAft>
                <a:spcPct val="0"/>
              </a:spcAft>
              <a:defRPr sz="1600">
                <a:solidFill>
                  <a:srgbClr val="006699"/>
                </a:solidFill>
                <a:latin typeface="Arial" charset="0"/>
              </a:defRPr>
            </a:lvl8pPr>
            <a:lvl9pPr marL="1828800" algn="l" rtl="0" fontAlgn="base">
              <a:spcBef>
                <a:spcPct val="0"/>
              </a:spcBef>
              <a:spcAft>
                <a:spcPct val="0"/>
              </a:spcAft>
              <a:defRPr sz="1600">
                <a:solidFill>
                  <a:srgbClr val="006699"/>
                </a:solidFill>
                <a:latin typeface="Arial" charset="0"/>
              </a:defRPr>
            </a:lvl9pPr>
          </a:lstStyle>
          <a:p>
            <a:pPr eaLnBrk="1" hangingPunct="1"/>
            <a:r>
              <a:rPr lang="de-DE" sz="1800" b="1" dirty="0" err="1" smtClean="0">
                <a:solidFill>
                  <a:srgbClr val="336699"/>
                </a:solidFill>
              </a:rPr>
              <a:t>Extrication</a:t>
            </a:r>
            <a:r>
              <a:rPr lang="de-DE" sz="1800" b="1" dirty="0" smtClean="0">
                <a:solidFill>
                  <a:srgbClr val="336699"/>
                </a:solidFill>
              </a:rPr>
              <a:t> </a:t>
            </a:r>
            <a:r>
              <a:rPr lang="de-DE" sz="1800" b="1" dirty="0" err="1" smtClean="0">
                <a:solidFill>
                  <a:srgbClr val="336699"/>
                </a:solidFill>
              </a:rPr>
              <a:t>paths</a:t>
            </a:r>
            <a:r>
              <a:rPr lang="de-DE" sz="1800" b="1" dirty="0" smtClean="0">
                <a:solidFill>
                  <a:srgbClr val="336699"/>
                </a:solidFill>
              </a:rPr>
              <a:t> </a:t>
            </a:r>
            <a:r>
              <a:rPr lang="de-DE" sz="1800" b="1" dirty="0" err="1" smtClean="0">
                <a:solidFill>
                  <a:srgbClr val="336699"/>
                </a:solidFill>
              </a:rPr>
              <a:t>of</a:t>
            </a:r>
            <a:r>
              <a:rPr lang="de-DE" sz="1800" b="1" dirty="0" smtClean="0">
                <a:solidFill>
                  <a:srgbClr val="336699"/>
                </a:solidFill>
              </a:rPr>
              <a:t> </a:t>
            </a:r>
            <a:r>
              <a:rPr lang="de-DE" sz="1800" b="1" dirty="0" err="1" smtClean="0">
                <a:solidFill>
                  <a:srgbClr val="336699"/>
                </a:solidFill>
              </a:rPr>
              <a:t>communist</a:t>
            </a:r>
            <a:r>
              <a:rPr lang="de-DE" sz="1800" b="1" dirty="0" smtClean="0">
                <a:solidFill>
                  <a:srgbClr val="336699"/>
                </a:solidFill>
              </a:rPr>
              <a:t> </a:t>
            </a:r>
            <a:r>
              <a:rPr lang="de-DE" sz="1800" b="1" dirty="0" err="1" smtClean="0">
                <a:solidFill>
                  <a:srgbClr val="336699"/>
                </a:solidFill>
              </a:rPr>
              <a:t>regimes</a:t>
            </a:r>
            <a:endParaRPr lang="de-DE" sz="1800" b="1" dirty="0" smtClean="0">
              <a:solidFill>
                <a:srgbClr val="336699"/>
              </a:solidFill>
            </a:endParaRPr>
          </a:p>
        </p:txBody>
      </p:sp>
    </p:spTree>
    <p:extLst>
      <p:ext uri="{BB962C8B-B14F-4D97-AF65-F5344CB8AC3E}">
        <p14:creationId xmlns:p14="http://schemas.microsoft.com/office/powerpoint/2010/main" val="36521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078" name="Group 238"/>
          <p:cNvGraphicFramePr>
            <a:graphicFrameLocks noGrp="1"/>
          </p:cNvGraphicFramePr>
          <p:nvPr>
            <p:ph/>
            <p:extLst>
              <p:ext uri="{D42A27DB-BD31-4B8C-83A1-F6EECF244321}">
                <p14:modId xmlns:p14="http://schemas.microsoft.com/office/powerpoint/2010/main" val="2359489985"/>
              </p:ext>
            </p:extLst>
          </p:nvPr>
        </p:nvGraphicFramePr>
        <p:xfrm>
          <a:off x="179512" y="404664"/>
          <a:ext cx="8640960" cy="5963157"/>
        </p:xfrm>
        <a:graphic>
          <a:graphicData uri="http://schemas.openxmlformats.org/drawingml/2006/table">
            <a:tbl>
              <a:tblPr/>
              <a:tblGrid>
                <a:gridCol w="1685925"/>
                <a:gridCol w="2428875"/>
                <a:gridCol w="2509936"/>
                <a:gridCol w="2016224"/>
              </a:tblGrid>
              <a:tr h="5682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1" u="none" strike="noStrike" cap="none" normalizeH="0" baseline="0" dirty="0" smtClean="0">
                          <a:ln>
                            <a:noFill/>
                          </a:ln>
                          <a:solidFill>
                            <a:srgbClr val="FFFFFF"/>
                          </a:solidFill>
                          <a:effectLst/>
                          <a:latin typeface="Calibri" pitchFamily="34" charset="0"/>
                          <a:cs typeface="Arial" charset="0"/>
                        </a:rPr>
                        <a:t>Model</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1" u="none" strike="noStrike" cap="none" normalizeH="0" baseline="0" dirty="0" smtClean="0">
                          <a:ln>
                            <a:noFill/>
                          </a:ln>
                          <a:solidFill>
                            <a:srgbClr val="FFFFFF"/>
                          </a:solidFill>
                          <a:effectLst/>
                          <a:latin typeface="Calibri" pitchFamily="34" charset="0"/>
                          <a:cs typeface="Arial" charset="0"/>
                        </a:rPr>
                        <a:t>Transaction</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1" u="none" strike="noStrike" cap="none" normalizeH="0" baseline="0" dirty="0" err="1" smtClean="0">
                          <a:ln>
                            <a:noFill/>
                          </a:ln>
                          <a:solidFill>
                            <a:srgbClr val="FFFFFF"/>
                          </a:solidFill>
                          <a:effectLst/>
                          <a:latin typeface="Calibri" pitchFamily="34" charset="0"/>
                          <a:cs typeface="Arial" charset="0"/>
                        </a:rPr>
                        <a:t>Negotiation</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1" u="none" strike="noStrike" cap="none" normalizeH="0" baseline="0" smtClean="0">
                          <a:ln>
                            <a:noFill/>
                          </a:ln>
                          <a:solidFill>
                            <a:srgbClr val="FFFFFF"/>
                          </a:solidFill>
                          <a:effectLst/>
                          <a:latin typeface="Calibri" pitchFamily="34" charset="0"/>
                          <a:cs typeface="Arial" charset="0"/>
                        </a:rPr>
                        <a:t>Collapse</a:t>
                      </a:r>
                      <a:endParaRPr kumimoji="0" lang="de-DE" sz="1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4266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rgbClr val="FFFFFF"/>
                          </a:solidFill>
                          <a:effectLst/>
                          <a:latin typeface="Calibri" pitchFamily="34" charset="0"/>
                          <a:cs typeface="Arial" charset="0"/>
                        </a:rPr>
                        <a:t>Initial state</a:t>
                      </a:r>
                      <a:endParaRPr kumimoji="0" lang="de-DE" sz="18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Different </a:t>
                      </a:r>
                      <a:r>
                        <a:rPr kumimoji="0" lang="de-DE" sz="1400" b="0" i="0" u="none" strike="noStrike" cap="none" normalizeH="0" baseline="0" dirty="0" err="1" smtClean="0">
                          <a:ln>
                            <a:noFill/>
                          </a:ln>
                          <a:solidFill>
                            <a:srgbClr val="000000"/>
                          </a:solidFill>
                          <a:effectLst/>
                          <a:latin typeface="Calibri" pitchFamily="34" charset="0"/>
                          <a:cs typeface="Arial" charset="0"/>
                        </a:rPr>
                        <a:t>factions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among</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rulers</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Regime</a:t>
                      </a:r>
                      <a:r>
                        <a:rPr kumimoji="0" lang="de-DE" sz="1400" b="0" i="0" u="none" strike="noStrike" cap="none" normalizeH="0" baseline="0" dirty="0" err="1" smtClean="0">
                          <a:ln>
                            <a:noFill/>
                          </a:ln>
                          <a:solidFill>
                            <a:srgbClr val="000000"/>
                          </a:solidFill>
                          <a:effectLst/>
                          <a:latin typeface="Arial"/>
                          <a:cs typeface="Arial" charset="0"/>
                        </a:rPr>
                        <a:t>‘</a:t>
                      </a:r>
                      <a:r>
                        <a:rPr kumimoji="0" lang="de-DE" sz="1400" b="0" i="0" u="none" strike="noStrike" cap="none" normalizeH="0" baseline="0" dirty="0" err="1" smtClean="0">
                          <a:ln>
                            <a:noFill/>
                          </a:ln>
                          <a:solidFill>
                            <a:srgbClr val="000000"/>
                          </a:solidFill>
                          <a:effectLst/>
                          <a:latin typeface="Calibri" pitchFamily="34" charset="0"/>
                          <a:cs typeface="Arial" charset="0"/>
                        </a:rPr>
                        <a:t>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liberalization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and</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opposition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movements</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Unchallenged authoritarian regime</a:t>
                      </a:r>
                      <a:endParaRPr kumimoji="0" lang="de-DE"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591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rgbClr val="FFFFFF"/>
                          </a:solidFill>
                          <a:effectLst/>
                          <a:latin typeface="Calibri" pitchFamily="34" charset="0"/>
                          <a:cs typeface="Arial" charset="0"/>
                        </a:rPr>
                        <a:t>Pace of change</a:t>
                      </a:r>
                      <a:endParaRPr kumimoji="0" lang="de-DE" sz="18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Slow</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Slow</a:t>
                      </a:r>
                      <a:endParaRPr kumimoji="0" lang="de-DE" sz="1400" b="0"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Fast</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947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Calibri" pitchFamily="34" charset="0"/>
                          <a:cs typeface="Arial" charset="0"/>
                        </a:rPr>
                        <a:t>Relevant </a:t>
                      </a:r>
                      <a:r>
                        <a:rPr kumimoji="0" lang="de-DE" sz="1800" b="1" i="0" u="none" strike="noStrike" cap="none" normalizeH="0" baseline="0" dirty="0" err="1" smtClean="0">
                          <a:ln>
                            <a:noFill/>
                          </a:ln>
                          <a:solidFill>
                            <a:srgbClr val="FFFFFF"/>
                          </a:solidFill>
                          <a:effectLst/>
                          <a:latin typeface="Calibri" pitchFamily="34" charset="0"/>
                          <a:cs typeface="Arial" charset="0"/>
                        </a:rPr>
                        <a:t>actors</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Radical</a:t>
                      </a:r>
                      <a:r>
                        <a:rPr kumimoji="0" lang="de-DE" sz="1400" b="0" i="0" u="none" strike="noStrike" cap="none" normalizeH="0" baseline="0" dirty="0" smtClean="0">
                          <a:ln>
                            <a:noFill/>
                          </a:ln>
                          <a:solidFill>
                            <a:srgbClr val="000000"/>
                          </a:solidFill>
                          <a:effectLst/>
                          <a:latin typeface="Calibri" pitchFamily="34" charset="0"/>
                          <a:cs typeface="Arial" charset="0"/>
                        </a:rPr>
                        <a:t> soft-liners </a:t>
                      </a:r>
                      <a:r>
                        <a:rPr kumimoji="0" lang="de-DE" sz="1400" b="0" i="0" u="none" strike="noStrike" cap="none" normalizeH="0" baseline="0" dirty="0" err="1" smtClean="0">
                          <a:ln>
                            <a:noFill/>
                          </a:ln>
                          <a:solidFill>
                            <a:srgbClr val="000000"/>
                          </a:solidFill>
                          <a:effectLst/>
                          <a:latin typeface="Calibri" pitchFamily="34" charset="0"/>
                          <a:cs typeface="Arial" charset="0"/>
                        </a:rPr>
                        <a:t>and</a:t>
                      </a:r>
                      <a:r>
                        <a:rPr kumimoji="0" lang="de-DE" sz="1400" b="0" i="0" u="none" strike="noStrike" cap="none" normalizeH="0" baseline="0" dirty="0" smtClean="0">
                          <a:ln>
                            <a:noFill/>
                          </a:ln>
                          <a:solidFill>
                            <a:srgbClr val="000000"/>
                          </a:solidFill>
                          <a:effectLst/>
                          <a:latin typeface="Calibri" pitchFamily="34" charset="0"/>
                          <a:cs typeface="Arial" charset="0"/>
                        </a:rPr>
                        <a:t> moderate </a:t>
                      </a:r>
                      <a:r>
                        <a:rPr kumimoji="0" lang="de-DE" sz="1400" b="0" i="0" u="none" strike="noStrike" cap="none" normalizeH="0" baseline="0" dirty="0" err="1" smtClean="0">
                          <a:ln>
                            <a:noFill/>
                          </a:ln>
                          <a:solidFill>
                            <a:srgbClr val="000000"/>
                          </a:solidFill>
                          <a:effectLst/>
                          <a:latin typeface="Calibri" pitchFamily="34" charset="0"/>
                          <a:cs typeface="Arial" charset="0"/>
                        </a:rPr>
                        <a:t>hard</a:t>
                      </a:r>
                      <a:r>
                        <a:rPr kumimoji="0" lang="de-DE" sz="1400" b="0" i="0" u="none" strike="noStrike" cap="none" normalizeH="0" baseline="0" dirty="0" smtClean="0">
                          <a:ln>
                            <a:noFill/>
                          </a:ln>
                          <a:solidFill>
                            <a:srgbClr val="000000"/>
                          </a:solidFill>
                          <a:effectLst/>
                          <a:latin typeface="Calibri" pitchFamily="34" charset="0"/>
                          <a:cs typeface="Arial" charset="0"/>
                        </a:rPr>
                        <a:t>-liners</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kern="1200" cap="none" normalizeH="0" baseline="0" dirty="0" smtClean="0">
                          <a:ln>
                            <a:noFill/>
                          </a:ln>
                          <a:solidFill>
                            <a:srgbClr val="000000"/>
                          </a:solidFill>
                          <a:effectLst/>
                          <a:latin typeface="Calibri" pitchFamily="34" charset="0"/>
                          <a:ea typeface="+mn-ea"/>
                          <a:cs typeface="Arial" charset="0"/>
                        </a:rPr>
                        <a:t>Moderate soft-liners </a:t>
                      </a:r>
                      <a:r>
                        <a:rPr kumimoji="0" lang="de-DE" sz="1400" b="0" i="0" u="none" strike="noStrike" kern="1200" cap="none" normalizeH="0" baseline="0" dirty="0" err="1" smtClean="0">
                          <a:ln>
                            <a:noFill/>
                          </a:ln>
                          <a:solidFill>
                            <a:srgbClr val="000000"/>
                          </a:solidFill>
                          <a:effectLst/>
                          <a:latin typeface="Calibri" pitchFamily="34" charset="0"/>
                          <a:ea typeface="+mn-ea"/>
                          <a:cs typeface="Arial" charset="0"/>
                        </a:rPr>
                        <a:t>and</a:t>
                      </a:r>
                      <a:r>
                        <a:rPr kumimoji="0" lang="de-DE" sz="1400" b="0" i="0" u="none" strike="noStrike" kern="1200" cap="none" normalizeH="0" baseline="0" dirty="0" smtClean="0">
                          <a:ln>
                            <a:noFill/>
                          </a:ln>
                          <a:solidFill>
                            <a:srgbClr val="000000"/>
                          </a:solidFill>
                          <a:effectLst/>
                          <a:latin typeface="Calibri" pitchFamily="34" charset="0"/>
                          <a:ea typeface="+mn-ea"/>
                          <a:cs typeface="Arial" charset="0"/>
                        </a:rPr>
                        <a:t> moderate </a:t>
                      </a:r>
                      <a:r>
                        <a:rPr kumimoji="0" lang="de-DE" sz="1400" b="0" i="0" u="none" strike="noStrike" kern="1200" cap="none" normalizeH="0" baseline="0" dirty="0" err="1" smtClean="0">
                          <a:ln>
                            <a:noFill/>
                          </a:ln>
                          <a:solidFill>
                            <a:srgbClr val="000000"/>
                          </a:solidFill>
                          <a:effectLst/>
                          <a:latin typeface="Calibri" pitchFamily="34" charset="0"/>
                          <a:ea typeface="+mn-ea"/>
                          <a:cs typeface="Arial" charset="0"/>
                        </a:rPr>
                        <a:t>opposition</a:t>
                      </a:r>
                      <a:endParaRPr kumimoji="0" lang="de-DE" sz="1400" b="0" i="0" u="none" strike="noStrike" kern="1200" cap="none" normalizeH="0" baseline="0" dirty="0" smtClean="0">
                        <a:ln>
                          <a:noFill/>
                        </a:ln>
                        <a:solidFill>
                          <a:srgbClr val="000000"/>
                        </a:solidFill>
                        <a:effectLst/>
                        <a:latin typeface="Calibri" pitchFamily="34" charset="0"/>
                        <a:ea typeface="+mn-ea"/>
                        <a:cs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Moderate opposition and moderate hard-liners</a:t>
                      </a:r>
                      <a:endParaRPr kumimoji="0" lang="de-DE"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0971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smtClean="0">
                          <a:ln>
                            <a:noFill/>
                          </a:ln>
                          <a:solidFill>
                            <a:srgbClr val="FFFFFF"/>
                          </a:solidFill>
                          <a:effectLst/>
                          <a:latin typeface="Calibri" pitchFamily="34" charset="0"/>
                          <a:cs typeface="Arial" charset="0"/>
                        </a:rPr>
                        <a:t>Pre-electoral</a:t>
                      </a:r>
                      <a:r>
                        <a:rPr kumimoji="0" lang="de-DE" sz="1800" b="1" i="0" u="none" strike="noStrike" cap="none" normalizeH="0" baseline="0" dirty="0" smtClean="0">
                          <a:ln>
                            <a:noFill/>
                          </a:ln>
                          <a:solidFill>
                            <a:srgbClr val="FFFFFF"/>
                          </a:solidFill>
                          <a:effectLst/>
                          <a:latin typeface="Calibri" pitchFamily="34" charset="0"/>
                          <a:cs typeface="Arial" charset="0"/>
                        </a:rPr>
                        <a:t> </a:t>
                      </a:r>
                      <a:r>
                        <a:rPr kumimoji="0" lang="de-DE" sz="1800" b="1" i="0" u="none" strike="noStrike" cap="none" normalizeH="0" baseline="0" dirty="0" err="1" smtClean="0">
                          <a:ln>
                            <a:noFill/>
                          </a:ln>
                          <a:solidFill>
                            <a:srgbClr val="FFFFFF"/>
                          </a:solidFill>
                          <a:effectLst/>
                          <a:latin typeface="Calibri" pitchFamily="34" charset="0"/>
                          <a:cs typeface="Arial" charset="0"/>
                        </a:rPr>
                        <a:t>process</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Initiative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soft-liners, </a:t>
                      </a:r>
                      <a:r>
                        <a:rPr kumimoji="0" lang="de-DE" sz="1400" b="0" i="0" u="none" strike="noStrike" cap="none" normalizeH="0" baseline="0" dirty="0" err="1" smtClean="0">
                          <a:ln>
                            <a:noFill/>
                          </a:ln>
                          <a:solidFill>
                            <a:srgbClr val="000000"/>
                          </a:solidFill>
                          <a:effectLst/>
                          <a:latin typeface="Calibri" pitchFamily="34" charset="0"/>
                          <a:cs typeface="Arial" charset="0"/>
                        </a:rPr>
                        <a:t>adap-tation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hard</a:t>
                      </a:r>
                      <a:r>
                        <a:rPr kumimoji="0" lang="de-DE" sz="1400" b="0" i="0" u="none" strike="noStrike" cap="none" normalizeH="0" baseline="0" dirty="0" smtClean="0">
                          <a:ln>
                            <a:noFill/>
                          </a:ln>
                          <a:solidFill>
                            <a:srgbClr val="000000"/>
                          </a:solidFill>
                          <a:effectLst/>
                          <a:latin typeface="Calibri" pitchFamily="34" charset="0"/>
                          <a:cs typeface="Arial" charset="0"/>
                        </a:rPr>
                        <a:t>-liners, </a:t>
                      </a:r>
                      <a:r>
                        <a:rPr kumimoji="0" lang="de-DE" sz="1400" b="0" i="0" u="none" strike="noStrike" cap="none" normalizeH="0" baseline="0" dirty="0" err="1" smtClean="0">
                          <a:ln>
                            <a:noFill/>
                          </a:ln>
                          <a:solidFill>
                            <a:srgbClr val="000000"/>
                          </a:solidFill>
                          <a:effectLst/>
                          <a:latin typeface="Calibri" pitchFamily="34" charset="0"/>
                          <a:cs typeface="Arial" charset="0"/>
                        </a:rPr>
                        <a:t>opposi-tion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aside</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democracy</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without</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democrats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rulers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impose</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their</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rules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change</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Initiative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soft-liners, </a:t>
                      </a:r>
                      <a:r>
                        <a:rPr kumimoji="0" lang="de-DE" sz="1400" b="0" i="0" u="none" strike="noStrike" cap="none" normalizeH="0" baseline="0" dirty="0" err="1" smtClean="0">
                          <a:ln>
                            <a:noFill/>
                          </a:ln>
                          <a:solidFill>
                            <a:srgbClr val="000000"/>
                          </a:solidFill>
                          <a:effectLst/>
                          <a:latin typeface="Calibri" pitchFamily="34" charset="0"/>
                          <a:cs typeface="Arial" charset="0"/>
                        </a:rPr>
                        <a:t>adaption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opposition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isolation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hard</a:t>
                      </a:r>
                      <a:r>
                        <a:rPr kumimoji="0" lang="de-DE" sz="1400" b="0" i="0" u="none" strike="noStrike" cap="none" normalizeH="0" baseline="0" dirty="0" smtClean="0">
                          <a:ln>
                            <a:noFill/>
                          </a:ln>
                          <a:solidFill>
                            <a:srgbClr val="000000"/>
                          </a:solidFill>
                          <a:effectLst/>
                          <a:latin typeface="Calibri" pitchFamily="34" charset="0"/>
                          <a:cs typeface="Arial" charset="0"/>
                        </a:rPr>
                        <a:t>-liners (</a:t>
                      </a:r>
                      <a:r>
                        <a:rPr kumimoji="0" lang="de-DE" sz="1400" b="0" i="0" u="none" strike="noStrike" cap="none" normalizeH="0" baseline="0" dirty="0" err="1" smtClean="0">
                          <a:ln>
                            <a:noFill/>
                          </a:ln>
                          <a:solidFill>
                            <a:srgbClr val="000000"/>
                          </a:solidFill>
                          <a:effectLst/>
                          <a:latin typeface="Calibri" pitchFamily="34" charset="0"/>
                          <a:cs typeface="Arial" charset="0"/>
                        </a:rPr>
                        <a:t>extrication</a:t>
                      </a:r>
                      <a:r>
                        <a:rPr kumimoji="0" lang="de-DE" sz="1400" b="0" i="0" u="none" strike="noStrike" cap="none" normalizeH="0" baseline="0" dirty="0" smtClean="0">
                          <a:ln>
                            <a:noFill/>
                          </a:ln>
                          <a:solidFill>
                            <a:srgbClr val="000000"/>
                          </a:solidFill>
                          <a:effectLst/>
                          <a:latin typeface="Calibri" pitchFamily="34" charset="0"/>
                          <a:cs typeface="Arial" charset="0"/>
                        </a:rPr>
                        <a:t>); Round </a:t>
                      </a:r>
                      <a:r>
                        <a:rPr kumimoji="0" lang="de-DE" sz="1400" b="0" i="0" u="none" strike="noStrike" cap="none" normalizeH="0" baseline="0" dirty="0" err="1" smtClean="0">
                          <a:ln>
                            <a:noFill/>
                          </a:ln>
                          <a:solidFill>
                            <a:srgbClr val="000000"/>
                          </a:solidFill>
                          <a:effectLst/>
                          <a:latin typeface="Calibri" pitchFamily="34" charset="0"/>
                          <a:cs typeface="Arial" charset="0"/>
                        </a:rPr>
                        <a:t>table</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between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rulers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and</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opposition</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Initiative of opposition, sudden adaption of hard-liners, irrelevant soft-liners (breakdown)</a:t>
                      </a:r>
                      <a:endParaRPr kumimoji="0" lang="de-DE"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Sudden change</a:t>
                      </a:r>
                      <a:endParaRPr kumimoji="0" lang="de-DE"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09716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smtClean="0">
                          <a:ln>
                            <a:noFill/>
                          </a:ln>
                          <a:solidFill>
                            <a:srgbClr val="FFFFFF"/>
                          </a:solidFill>
                          <a:effectLst/>
                          <a:latin typeface="Calibri" pitchFamily="34" charset="0"/>
                          <a:cs typeface="Arial" charset="0"/>
                        </a:rPr>
                        <a:t>Consequences</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Authoritarians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can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survive</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and</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evolve</a:t>
                      </a:r>
                      <a:r>
                        <a:rPr kumimoji="0" lang="de-DE" sz="1400" b="0" i="0" u="none" strike="noStrike" cap="none" normalizeH="0" baseline="0" dirty="0" smtClean="0">
                          <a:ln>
                            <a:noFill/>
                          </a:ln>
                          <a:solidFill>
                            <a:srgbClr val="000000"/>
                          </a:solidFill>
                          <a:effectLst/>
                          <a:latin typeface="Calibri" pitchFamily="34" charset="0"/>
                          <a:cs typeface="Arial" charset="0"/>
                        </a:rPr>
                        <a:t> in power. </a:t>
                      </a:r>
                      <a:r>
                        <a:rPr kumimoji="0" lang="de-DE" sz="1400" b="0" i="0" u="none" strike="noStrike" cap="none" normalizeH="0" baseline="0" dirty="0" err="1" smtClean="0">
                          <a:ln>
                            <a:noFill/>
                          </a:ln>
                          <a:solidFill>
                            <a:srgbClr val="000000"/>
                          </a:solidFill>
                          <a:effectLst/>
                          <a:latin typeface="Calibri" pitchFamily="34" charset="0"/>
                          <a:cs typeface="Arial" charset="0"/>
                        </a:rPr>
                        <a:t>Amnesia</a:t>
                      </a:r>
                      <a:r>
                        <a:rPr kumimoji="0" lang="de-DE" sz="1400" b="0" i="0" u="none" strike="noStrike" cap="none" normalizeH="0" baseline="0" dirty="0" smtClean="0">
                          <a:ln>
                            <a:noFill/>
                          </a:ln>
                          <a:solidFill>
                            <a:srgbClr val="000000"/>
                          </a:solidFill>
                          <a:effectLst/>
                          <a:latin typeface="Calibri" pitchFamily="34" charset="0"/>
                          <a:cs typeface="Arial" charset="0"/>
                        </a:rPr>
                        <a:t> </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Some</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institutional</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continuity</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majoritarian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institutions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some</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offices</a:t>
                      </a:r>
                      <a:r>
                        <a:rPr kumimoji="0" lang="de-DE" sz="1400" b="0" i="0" u="none" strike="noStrike" cap="none" normalizeH="0" baseline="0" dirty="0" smtClean="0">
                          <a:ln>
                            <a:noFill/>
                          </a:ln>
                          <a:solidFill>
                            <a:srgbClr val="000000"/>
                          </a:solidFill>
                          <a:effectLst/>
                          <a:latin typeface="Calibri" pitchFamily="34" charset="0"/>
                          <a:cs typeface="Arial" charset="0"/>
                        </a:rPr>
                        <a:t> out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elections</a:t>
                      </a:r>
                      <a:r>
                        <a:rPr kumimoji="0" lang="de-DE" sz="1400" b="0" i="0" u="none" strike="noStrike" cap="none" normalizeH="0" baseline="0" dirty="0" smtClean="0">
                          <a:ln>
                            <a:noFill/>
                          </a:ln>
                          <a:solidFill>
                            <a:srgbClr val="000000"/>
                          </a:solidFill>
                          <a:effectLst/>
                          <a:latin typeface="Calibri" pitchFamily="34" charset="0"/>
                          <a:cs typeface="Arial" charset="0"/>
                        </a:rPr>
                        <a:t>)</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Reconciliation</a:t>
                      </a:r>
                      <a:r>
                        <a:rPr kumimoji="0" lang="de-DE" sz="1400" b="0" i="0" u="none" strike="noStrike" cap="none" normalizeH="0" baseline="0" dirty="0" smtClean="0">
                          <a:ln>
                            <a:noFill/>
                          </a:ln>
                          <a:solidFill>
                            <a:srgbClr val="000000"/>
                          </a:solidFill>
                          <a:effectLst/>
                          <a:latin typeface="Calibri" pitchFamily="34" charset="0"/>
                          <a:cs typeface="Arial" charset="0"/>
                        </a:rPr>
                        <a:t>. Former </a:t>
                      </a:r>
                      <a:r>
                        <a:rPr kumimoji="0" lang="de-DE" sz="1400" b="0" i="0" u="none" strike="noStrike" cap="none" normalizeH="0" baseline="0" dirty="0" err="1" smtClean="0">
                          <a:ln>
                            <a:noFill/>
                          </a:ln>
                          <a:solidFill>
                            <a:srgbClr val="000000"/>
                          </a:solidFill>
                          <a:effectLst/>
                          <a:latin typeface="Calibri" pitchFamily="34" charset="0"/>
                          <a:cs typeface="Arial" charset="0"/>
                        </a:rPr>
                        <a:t>authoritarians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can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return</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to</a:t>
                      </a:r>
                      <a:r>
                        <a:rPr kumimoji="0" lang="de-DE" sz="1400" b="0" i="0" u="none" strike="noStrike" cap="none" normalizeH="0" baseline="0" dirty="0" smtClean="0">
                          <a:ln>
                            <a:noFill/>
                          </a:ln>
                          <a:solidFill>
                            <a:srgbClr val="000000"/>
                          </a:solidFill>
                          <a:effectLst/>
                          <a:latin typeface="Calibri" pitchFamily="34" charset="0"/>
                          <a:cs typeface="Arial" charset="0"/>
                        </a:rPr>
                        <a:t> power </a:t>
                      </a:r>
                      <a:r>
                        <a:rPr kumimoji="0" lang="de-DE" sz="1400" b="0" i="0" u="none" strike="noStrike" cap="none" normalizeH="0" baseline="0" dirty="0" err="1" smtClean="0">
                          <a:ln>
                            <a:noFill/>
                          </a:ln>
                          <a:solidFill>
                            <a:srgbClr val="000000"/>
                          </a:solidFill>
                          <a:effectLst/>
                          <a:latin typeface="Calibri" pitchFamily="34" charset="0"/>
                          <a:cs typeface="Arial" charset="0"/>
                        </a:rPr>
                        <a:t>by</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elections</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Soms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elements</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of</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institutional</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continuity</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increasing</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pluralism</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Reprisals against authoritarians</a:t>
                      </a:r>
                      <a:endParaRPr kumimoji="0" lang="de-DE"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Early institutional pluralism and division of power</a:t>
                      </a:r>
                      <a:endParaRPr kumimoji="0" lang="de-DE"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65874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Calibri" pitchFamily="34" charset="0"/>
                          <a:cs typeface="Arial" charset="0"/>
                        </a:rPr>
                        <a:t>Eastern Europe</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Soviet Union 1985-91, Russia and most former Soviet republics from 1991</a:t>
                      </a:r>
                      <a:endParaRPr kumimoji="0" lang="de-DE"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Poland</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Hungary</a:t>
                      </a:r>
                      <a:r>
                        <a:rPr kumimoji="0" lang="de-DE" sz="1400" b="0" i="0" u="none" strike="noStrike" cap="none" normalizeH="0" baseline="0" dirty="0" smtClean="0">
                          <a:ln>
                            <a:noFill/>
                          </a:ln>
                          <a:solidFill>
                            <a:srgbClr val="000000"/>
                          </a:solidFill>
                          <a:effectLst/>
                          <a:latin typeface="Calibri" pitchFamily="34" charset="0"/>
                          <a:cs typeface="Arial" charset="0"/>
                        </a:rPr>
                        <a:t>, 1987-90</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Estonia, </a:t>
                      </a:r>
                      <a:r>
                        <a:rPr kumimoji="0" lang="de-DE" sz="1400" b="0" i="0" u="none" strike="noStrike" cap="none" normalizeH="0" baseline="0" dirty="0" err="1" smtClean="0">
                          <a:ln>
                            <a:noFill/>
                          </a:ln>
                          <a:solidFill>
                            <a:srgbClr val="000000"/>
                          </a:solidFill>
                          <a:effectLst/>
                          <a:latin typeface="Calibri" pitchFamily="34" charset="0"/>
                          <a:cs typeface="Arial" charset="0"/>
                        </a:rPr>
                        <a:t>Latvia</a:t>
                      </a:r>
                      <a:r>
                        <a:rPr kumimoji="0" lang="de-DE" sz="1400" b="0" i="0" u="none" strike="noStrike" cap="none" normalizeH="0" baseline="0" dirty="0" smtClean="0">
                          <a:ln>
                            <a:noFill/>
                          </a:ln>
                          <a:solidFill>
                            <a:srgbClr val="000000"/>
                          </a:solidFill>
                          <a:effectLst/>
                          <a:latin typeface="Calibri" pitchFamily="34" charset="0"/>
                          <a:cs typeface="Arial" charset="0"/>
                        </a:rPr>
                        <a:t>, </a:t>
                      </a:r>
                      <a:r>
                        <a:rPr kumimoji="0" lang="de-DE" sz="1400" b="0" i="0" u="none" strike="noStrike" cap="none" normalizeH="0" baseline="0" dirty="0" err="1" smtClean="0">
                          <a:ln>
                            <a:noFill/>
                          </a:ln>
                          <a:solidFill>
                            <a:srgbClr val="000000"/>
                          </a:solidFill>
                          <a:effectLst/>
                          <a:latin typeface="Calibri" pitchFamily="34" charset="0"/>
                          <a:cs typeface="Arial" charset="0"/>
                        </a:rPr>
                        <a:t>Lithuania</a:t>
                      </a:r>
                      <a:r>
                        <a:rPr kumimoji="0" lang="de-DE" sz="1400" b="0" i="0" u="none" strike="noStrike" cap="none" normalizeH="0" baseline="0" dirty="0" smtClean="0">
                          <a:ln>
                            <a:noFill/>
                          </a:ln>
                          <a:solidFill>
                            <a:srgbClr val="000000"/>
                          </a:solidFill>
                          <a:effectLst/>
                          <a:latin typeface="Calibri" pitchFamily="34" charset="0"/>
                          <a:cs typeface="Arial" charset="0"/>
                        </a:rPr>
                        <a:t> 1988-91</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East-Germany 1989</a:t>
                      </a:r>
                      <a:endParaRPr kumimoji="0" lang="de-DE"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Czechoslovakia 1989</a:t>
                      </a:r>
                      <a:endParaRPr kumimoji="0" lang="de-DE"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Calibri" pitchFamily="34" charset="0"/>
                          <a:cs typeface="Arial" charset="0"/>
                        </a:rPr>
                        <a:t>Romania 1989</a:t>
                      </a:r>
                      <a:endParaRPr kumimoji="0" lang="de-DE" sz="14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4266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FFFFFF"/>
                          </a:solidFill>
                          <a:effectLst/>
                          <a:latin typeface="Calibri" pitchFamily="34" charset="0"/>
                          <a:cs typeface="Arial" charset="0"/>
                        </a:rPr>
                        <a:t>Other </a:t>
                      </a:r>
                      <a:r>
                        <a:rPr kumimoji="0" lang="de-DE" sz="1800" b="1" i="0" u="none" strike="noStrike" cap="none" normalizeH="0" baseline="0" dirty="0" err="1" smtClean="0">
                          <a:ln>
                            <a:noFill/>
                          </a:ln>
                          <a:solidFill>
                            <a:srgbClr val="FFFFFF"/>
                          </a:solidFill>
                          <a:effectLst/>
                          <a:latin typeface="Calibri" pitchFamily="34" charset="0"/>
                          <a:cs typeface="Arial" charset="0"/>
                        </a:rPr>
                        <a:t>cases</a:t>
                      </a:r>
                      <a:endParaRPr kumimoji="0" lang="de-DE" sz="18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Spain 1976-77</a:t>
                      </a:r>
                      <a:endParaRPr kumimoji="0" lang="de-DE" sz="1400" b="0" i="0" u="none" strike="noStrike" cap="none" normalizeH="0" baseline="0" dirty="0" smtClean="0">
                        <a:ln>
                          <a:noFill/>
                        </a:ln>
                        <a:solidFill>
                          <a:schemeClr val="tx1"/>
                        </a:solidFill>
                        <a:effectLst/>
                        <a:latin typeface="Arial"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Brazil</a:t>
                      </a:r>
                      <a:r>
                        <a:rPr kumimoji="0" lang="de-DE" sz="1400" b="0" i="0" u="none" strike="noStrike" cap="none" normalizeH="0" baseline="0" dirty="0" smtClean="0">
                          <a:ln>
                            <a:noFill/>
                          </a:ln>
                          <a:solidFill>
                            <a:srgbClr val="000000"/>
                          </a:solidFill>
                          <a:effectLst/>
                          <a:latin typeface="Calibri" pitchFamily="34" charset="0"/>
                          <a:cs typeface="Arial" charset="0"/>
                        </a:rPr>
                        <a:t> 1974-79</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Uruguay 1983-84</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Chile 1989-90</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Calibri" pitchFamily="34" charset="0"/>
                          <a:cs typeface="Arial" charset="0"/>
                        </a:rPr>
                        <a:t>Portugal 1974, </a:t>
                      </a:r>
                      <a:r>
                        <a:rPr kumimoji="0" lang="de-DE" sz="1400" b="0" i="0" u="none" strike="noStrike" cap="none" normalizeH="0" baseline="0" dirty="0" err="1" smtClean="0">
                          <a:ln>
                            <a:noFill/>
                          </a:ln>
                          <a:solidFill>
                            <a:srgbClr val="000000"/>
                          </a:solidFill>
                          <a:effectLst/>
                          <a:latin typeface="Calibri" pitchFamily="34" charset="0"/>
                          <a:cs typeface="Arial" charset="0"/>
                        </a:rPr>
                        <a:t>Greece</a:t>
                      </a:r>
                      <a:r>
                        <a:rPr kumimoji="0" lang="de-DE" sz="1400" b="0" i="0" u="none" strike="noStrike" cap="none" normalizeH="0" baseline="0" dirty="0" smtClean="0">
                          <a:ln>
                            <a:noFill/>
                          </a:ln>
                          <a:solidFill>
                            <a:srgbClr val="000000"/>
                          </a:solidFill>
                          <a:effectLst/>
                          <a:latin typeface="Calibri" pitchFamily="34" charset="0"/>
                          <a:cs typeface="Arial" charset="0"/>
                        </a:rPr>
                        <a:t> 1975</a:t>
                      </a:r>
                      <a:endParaRPr kumimoji="0" lang="de-DE"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Calibri" pitchFamily="34" charset="0"/>
                          <a:cs typeface="Arial" charset="0"/>
                        </a:rPr>
                        <a:t>Argentina</a:t>
                      </a:r>
                      <a:r>
                        <a:rPr kumimoji="0" lang="de-DE" sz="1400" b="0" i="0" u="none" strike="noStrike" cap="none" normalizeH="0" baseline="0" dirty="0" smtClean="0">
                          <a:ln>
                            <a:noFill/>
                          </a:ln>
                          <a:solidFill>
                            <a:srgbClr val="000000"/>
                          </a:solidFill>
                          <a:effectLst/>
                          <a:latin typeface="Calibri" pitchFamily="34" charset="0"/>
                          <a:cs typeface="Arial" charset="0"/>
                        </a:rPr>
                        <a:t> 1982</a:t>
                      </a:r>
                      <a:endParaRPr kumimoji="0" lang="de-DE" sz="14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709938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endParaRPr lang="de-DE" sz="2000" b="1">
              <a:solidFill>
                <a:srgbClr val="336699"/>
              </a:solidFill>
            </a:endParaRPr>
          </a:p>
        </p:txBody>
      </p:sp>
      <p:sp>
        <p:nvSpPr>
          <p:cNvPr id="307203" name="Rectangle 3"/>
          <p:cNvSpPr>
            <a:spLocks noGrp="1" noChangeArrowheads="1"/>
          </p:cNvSpPr>
          <p:nvPr>
            <p:ph type="body" idx="1"/>
          </p:nvPr>
        </p:nvSpPr>
        <p:spPr/>
        <p:txBody>
          <a:bodyPr/>
          <a:lstStyle/>
          <a:p>
            <a:pPr>
              <a:lnSpc>
                <a:spcPct val="80000"/>
              </a:lnSpc>
            </a:pPr>
            <a:r>
              <a:rPr lang="en-GB" sz="2000" b="1" dirty="0"/>
              <a:t>Linz &amp; </a:t>
            </a:r>
            <a:r>
              <a:rPr lang="en-GB" sz="2000" b="1" dirty="0" err="1"/>
              <a:t>Stepan</a:t>
            </a:r>
            <a:r>
              <a:rPr lang="en-GB" sz="2000" b="1" dirty="0"/>
              <a:t> (1978: xi): “the historicity of macro-political processes precludes the highly abstract generalizing of ahistorical social scientific models</a:t>
            </a:r>
            <a:r>
              <a:rPr lang="en-GB" sz="2000" b="1" i="1" dirty="0"/>
              <a:t>. . . </a:t>
            </a:r>
            <a:r>
              <a:rPr lang="en-GB" sz="2000" b="1" dirty="0"/>
              <a:t>applicable to all past times and any future cases.” </a:t>
            </a:r>
            <a:endParaRPr lang="en-GB" sz="2000" b="1" dirty="0" smtClean="0"/>
          </a:p>
          <a:p>
            <a:pPr>
              <a:lnSpc>
                <a:spcPct val="80000"/>
              </a:lnSpc>
            </a:pPr>
            <a:endParaRPr lang="en-GB" sz="2000" b="1" dirty="0"/>
          </a:p>
          <a:p>
            <a:pPr>
              <a:lnSpc>
                <a:spcPct val="80000"/>
              </a:lnSpc>
            </a:pPr>
            <a:r>
              <a:rPr lang="en-GB" sz="2000" b="1" dirty="0" err="1" smtClean="0"/>
              <a:t>Kitschelt</a:t>
            </a:r>
            <a:r>
              <a:rPr lang="en-GB" sz="2000" b="1" dirty="0" smtClean="0"/>
              <a:t> </a:t>
            </a:r>
            <a:r>
              <a:rPr lang="en-GB" sz="2000" b="1" dirty="0"/>
              <a:t>(2003: 51): </a:t>
            </a:r>
            <a:r>
              <a:rPr lang="en-US" sz="2000" b="1" dirty="0"/>
              <a:t>„sciences of complexity in general, and the social sciences in particular, cannot explain singular events and, conversely, therefore cannot advance point predictions of what is likely to happen in a particular instance“</a:t>
            </a:r>
            <a:endParaRPr lang="de-DE" sz="2000" b="1" dirty="0"/>
          </a:p>
        </p:txBody>
      </p:sp>
    </p:spTree>
    <p:extLst>
      <p:ext uri="{BB962C8B-B14F-4D97-AF65-F5344CB8AC3E}">
        <p14:creationId xmlns:p14="http://schemas.microsoft.com/office/powerpoint/2010/main" val="22775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03">
                                            <p:txEl>
                                              <p:pRg st="2" end="2"/>
                                            </p:txEl>
                                          </p:spTgt>
                                        </p:tgtEl>
                                        <p:attrNameLst>
                                          <p:attrName>style.visibility</p:attrName>
                                        </p:attrNameLst>
                                      </p:cBhvr>
                                      <p:to>
                                        <p:strVal val="visible"/>
                                      </p:to>
                                    </p:set>
                                    <p:anim calcmode="lin" valueType="num">
                                      <p:cBhvr additive="base">
                                        <p:cTn id="7" dur="500" fill="hold"/>
                                        <p:tgtEl>
                                          <p:spTgt spid="3072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a:xfrm>
            <a:off x="395536" y="188640"/>
            <a:ext cx="8229600" cy="576064"/>
          </a:xfrm>
        </p:spPr>
        <p:txBody>
          <a:bodyPr>
            <a:normAutofit/>
          </a:bodyPr>
          <a:lstStyle/>
          <a:p>
            <a:pPr algn="l"/>
            <a:r>
              <a:rPr lang="de-DE" sz="2000" b="1" dirty="0" smtClean="0">
                <a:solidFill>
                  <a:schemeClr val="tx2"/>
                </a:solidFill>
              </a:rPr>
              <a:t>Modern Regime </a:t>
            </a:r>
            <a:r>
              <a:rPr lang="de-DE" sz="2000" b="1" dirty="0" err="1" smtClean="0">
                <a:solidFill>
                  <a:schemeClr val="tx2"/>
                </a:solidFill>
              </a:rPr>
              <a:t>Types</a:t>
            </a:r>
            <a:r>
              <a:rPr lang="de-DE" sz="2000" b="1" dirty="0" smtClean="0">
                <a:solidFill>
                  <a:schemeClr val="tx2"/>
                </a:solidFill>
              </a:rPr>
              <a:t> (Ideal </a:t>
            </a:r>
            <a:r>
              <a:rPr lang="de-DE" sz="2000" b="1" dirty="0" err="1" smtClean="0">
                <a:solidFill>
                  <a:schemeClr val="tx2"/>
                </a:solidFill>
              </a:rPr>
              <a:t>Types</a:t>
            </a:r>
            <a:r>
              <a:rPr lang="de-DE" sz="2000" b="1" dirty="0" smtClean="0">
                <a:solidFill>
                  <a:schemeClr val="tx2"/>
                </a:solidFill>
              </a:rPr>
              <a:t>) </a:t>
            </a:r>
          </a:p>
        </p:txBody>
      </p:sp>
      <p:graphicFrame>
        <p:nvGraphicFramePr>
          <p:cNvPr id="249063" name="Group 231"/>
          <p:cNvGraphicFramePr>
            <a:graphicFrameLocks noGrp="1"/>
          </p:cNvGraphicFramePr>
          <p:nvPr>
            <p:ph type="body" idx="4294967295"/>
            <p:extLst>
              <p:ext uri="{D42A27DB-BD31-4B8C-83A1-F6EECF244321}">
                <p14:modId xmlns:p14="http://schemas.microsoft.com/office/powerpoint/2010/main" val="1257218714"/>
              </p:ext>
            </p:extLst>
          </p:nvPr>
        </p:nvGraphicFramePr>
        <p:xfrm>
          <a:off x="287138" y="764704"/>
          <a:ext cx="8424863" cy="5480680"/>
        </p:xfrm>
        <a:graphic>
          <a:graphicData uri="http://schemas.openxmlformats.org/drawingml/2006/table">
            <a:tbl>
              <a:tblPr/>
              <a:tblGrid>
                <a:gridCol w="1116510"/>
                <a:gridCol w="1944216"/>
                <a:gridCol w="2808312"/>
                <a:gridCol w="2555825"/>
              </a:tblGrid>
              <a:tr h="3600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sz="1300" b="1" i="0" u="none" strike="noStrike" cap="none" normalizeH="0" baseline="0" dirty="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chemeClr val="tx2"/>
                          </a:solidFill>
                          <a:effectLst/>
                          <a:latin typeface="Arial" charset="0"/>
                        </a:rPr>
                        <a:t>Authoritarianism</a:t>
                      </a:r>
                      <a:endParaRPr kumimoji="0" lang="de-DE" sz="1300" b="1" i="0" u="none" strike="noStrike" cap="none" normalizeH="0" baseline="0" dirty="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chemeClr val="tx2"/>
                          </a:solidFill>
                          <a:effectLst/>
                          <a:latin typeface="Arial" charset="0"/>
                        </a:rPr>
                        <a:t>Totalitarianism</a:t>
                      </a:r>
                      <a:endParaRPr kumimoji="0" lang="de-DE" sz="1300" b="1" i="0" u="none" strike="noStrike" cap="none" normalizeH="0" baseline="0" dirty="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smtClean="0">
                          <a:ln>
                            <a:noFill/>
                          </a:ln>
                          <a:solidFill>
                            <a:schemeClr val="tx2"/>
                          </a:solidFill>
                          <a:effectLst/>
                          <a:latin typeface="Arial" charset="0"/>
                        </a:rPr>
                        <a:t>Democracy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2"/>
                          </a:solidFill>
                          <a:effectLst/>
                          <a:latin typeface="Arial" charset="0"/>
                        </a:rPr>
                        <a:t>Leadership</a:t>
                      </a:r>
                      <a:endParaRPr kumimoji="0" lang="de-DE" sz="1300" b="1"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exercises</a:t>
                      </a:r>
                      <a:r>
                        <a:rPr kumimoji="0" lang="de-DE" sz="1300" b="1" i="0" u="none" strike="noStrike" cap="none" normalizeH="0" baseline="0" dirty="0" smtClean="0">
                          <a:ln>
                            <a:noFill/>
                          </a:ln>
                          <a:solidFill>
                            <a:schemeClr val="tx1"/>
                          </a:solidFill>
                          <a:effectLst/>
                          <a:latin typeface="Arial" charset="0"/>
                        </a:rPr>
                        <a:t> power </a:t>
                      </a:r>
                      <a:r>
                        <a:rPr kumimoji="0" lang="de-DE" sz="1300" b="1" i="0" u="none" strike="noStrike" cap="none" normalizeH="0" baseline="0" dirty="0" err="1" smtClean="0">
                          <a:ln>
                            <a:noFill/>
                          </a:ln>
                          <a:solidFill>
                            <a:schemeClr val="tx1"/>
                          </a:solidFill>
                          <a:effectLst/>
                          <a:latin typeface="Arial" charset="0"/>
                        </a:rPr>
                        <a:t>within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formally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ill-defined</a:t>
                      </a:r>
                      <a:r>
                        <a:rPr kumimoji="0" lang="de-DE" sz="1300" b="1" i="0" u="none" strike="noStrike" cap="none" normalizeH="0" baseline="0" dirty="0" smtClean="0">
                          <a:ln>
                            <a:noFill/>
                          </a:ln>
                          <a:solidFill>
                            <a:schemeClr val="tx1"/>
                          </a:solidFill>
                          <a:effectLst/>
                          <a:latin typeface="Arial" charset="0"/>
                        </a:rPr>
                        <a:t> but </a:t>
                      </a:r>
                      <a:r>
                        <a:rPr kumimoji="0" lang="de-DE" sz="1300" b="1" i="0" u="none" strike="noStrike" cap="none" normalizeH="0" baseline="0" dirty="0" err="1" smtClean="0">
                          <a:ln>
                            <a:noFill/>
                          </a:ln>
                          <a:solidFill>
                            <a:schemeClr val="tx1"/>
                          </a:solidFill>
                          <a:effectLst/>
                          <a:latin typeface="Arial" charset="0"/>
                        </a:rPr>
                        <a:t>actually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quite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predictable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norms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some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autonomy</a:t>
                      </a:r>
                      <a:r>
                        <a:rPr kumimoji="0" lang="de-DE" sz="1300" b="1" i="0" u="none" strike="noStrike" cap="none" normalizeH="0" baseline="0" dirty="0" smtClean="0">
                          <a:ln>
                            <a:noFill/>
                          </a:ln>
                          <a:solidFill>
                            <a:schemeClr val="tx1"/>
                          </a:solidFill>
                          <a:effectLst/>
                          <a:latin typeface="Arial" charset="0"/>
                        </a:rPr>
                        <a:t> in </a:t>
                      </a:r>
                      <a:r>
                        <a:rPr kumimoji="0" lang="de-DE" sz="1300" b="1" i="0" u="none" strike="noStrike" cap="none" normalizeH="0" baseline="0" dirty="0" err="1" smtClean="0">
                          <a:ln>
                            <a:noFill/>
                          </a:ln>
                          <a:solidFill>
                            <a:schemeClr val="tx1"/>
                          </a:solidFill>
                          <a:effectLst/>
                          <a:latin typeface="Arial" charset="0"/>
                        </a:rPr>
                        <a:t>state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careers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in </a:t>
                      </a:r>
                      <a:r>
                        <a:rPr kumimoji="0" lang="de-DE" sz="1300" b="1" i="0" u="none" strike="noStrike" cap="none" normalizeH="0" baseline="0" dirty="0" err="1" smtClean="0">
                          <a:ln>
                            <a:noFill/>
                          </a:ln>
                          <a:solidFill>
                            <a:schemeClr val="tx1"/>
                          </a:solidFill>
                          <a:effectLst/>
                          <a:latin typeface="Arial" charset="0"/>
                        </a:rPr>
                        <a:t>military</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rules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with</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undefined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limits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great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unpredictability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for</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members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nonmembers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often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charismatic</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recruitment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to</a:t>
                      </a:r>
                      <a:r>
                        <a:rPr kumimoji="0" lang="de-DE" sz="1300" b="1" i="0" u="none" strike="noStrike" cap="none" normalizeH="0" baseline="0" dirty="0" smtClean="0">
                          <a:ln>
                            <a:noFill/>
                          </a:ln>
                          <a:solidFill>
                            <a:schemeClr val="tx1"/>
                          </a:solidFill>
                          <a:effectLst/>
                          <a:latin typeface="Arial" charset="0"/>
                        </a:rPr>
                        <a:t> top </a:t>
                      </a:r>
                      <a:r>
                        <a:rPr kumimoji="0" lang="de-DE" sz="1300" b="1" i="0" u="none" strike="noStrike" cap="none" normalizeH="0" baseline="0" dirty="0" err="1" smtClean="0">
                          <a:ln>
                            <a:noFill/>
                          </a:ln>
                          <a:solidFill>
                            <a:schemeClr val="tx1"/>
                          </a:solidFill>
                          <a:effectLst/>
                          <a:latin typeface="Arial" charset="0"/>
                        </a:rPr>
                        <a:t>leadership</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highly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dependent</a:t>
                      </a:r>
                      <a:r>
                        <a:rPr kumimoji="0" lang="de-DE" sz="1300" b="1" i="0" u="none" strike="noStrike" cap="none" normalizeH="0" baseline="0" dirty="0" smtClean="0">
                          <a:ln>
                            <a:noFill/>
                          </a:ln>
                          <a:solidFill>
                            <a:schemeClr val="tx1"/>
                          </a:solidFill>
                          <a:effectLst/>
                          <a:latin typeface="Arial" charset="0"/>
                        </a:rPr>
                        <a:t> on </a:t>
                      </a:r>
                      <a:r>
                        <a:rPr kumimoji="0" lang="de-DE" sz="1300" b="1" i="0" u="none" strike="noStrike" cap="none" normalizeH="0" baseline="0" dirty="0" err="1" smtClean="0">
                          <a:ln>
                            <a:noFill/>
                          </a:ln>
                          <a:solidFill>
                            <a:schemeClr val="tx1"/>
                          </a:solidFill>
                          <a:effectLst/>
                          <a:latin typeface="Arial" charset="0"/>
                        </a:rPr>
                        <a:t>success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commitment</a:t>
                      </a:r>
                      <a:r>
                        <a:rPr kumimoji="0" lang="de-DE" sz="1300" b="1" i="0" u="none" strike="noStrike" cap="none" normalizeH="0" baseline="0" dirty="0" smtClean="0">
                          <a:ln>
                            <a:noFill/>
                          </a:ln>
                          <a:solidFill>
                            <a:schemeClr val="tx1"/>
                          </a:solidFill>
                          <a:effectLst/>
                          <a:latin typeface="Arial" charset="0"/>
                        </a:rPr>
                        <a:t> in </a:t>
                      </a:r>
                      <a:r>
                        <a:rPr kumimoji="0" lang="de-DE" sz="1300" b="1" i="0" u="none" strike="noStrike" cap="none" normalizeH="0" baseline="0" dirty="0" err="1" smtClean="0">
                          <a:ln>
                            <a:noFill/>
                          </a:ln>
                          <a:solidFill>
                            <a:schemeClr val="tx1"/>
                          </a:solidFill>
                          <a:effectLst/>
                          <a:latin typeface="Arial" charset="0"/>
                        </a:rPr>
                        <a:t>party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organization</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produced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by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free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elections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must </a:t>
                      </a:r>
                      <a:r>
                        <a:rPr kumimoji="0" lang="de-DE" sz="1300" b="1" i="0" u="none" strike="noStrike" cap="none" normalizeH="0" baseline="0" dirty="0" err="1" smtClean="0">
                          <a:ln>
                            <a:noFill/>
                          </a:ln>
                          <a:solidFill>
                            <a:schemeClr val="tx1"/>
                          </a:solidFill>
                          <a:effectLst/>
                          <a:latin typeface="Arial" charset="0"/>
                        </a:rPr>
                        <a:t>be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exercised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within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constitutional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limits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state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law</a:t>
                      </a:r>
                      <a:r>
                        <a:rPr kumimoji="0" lang="de-DE" sz="1300" b="1" i="0" u="none" strike="noStrike" cap="none" normalizeH="0" baseline="0" dirty="0" smtClean="0">
                          <a:ln>
                            <a:noFill/>
                          </a:ln>
                          <a:solidFill>
                            <a:schemeClr val="tx1"/>
                          </a:solidFill>
                          <a:effectLst/>
                          <a:latin typeface="Arial" charset="0"/>
                        </a:rPr>
                        <a:t>; must </a:t>
                      </a:r>
                      <a:r>
                        <a:rPr kumimoji="0" lang="de-DE" sz="1300" b="1" i="0" u="none" strike="noStrike" cap="none" normalizeH="0" baseline="0" dirty="0" err="1" smtClean="0">
                          <a:ln>
                            <a:noFill/>
                          </a:ln>
                          <a:solidFill>
                            <a:schemeClr val="tx1"/>
                          </a:solidFill>
                          <a:effectLst/>
                          <a:latin typeface="Arial" charset="0"/>
                        </a:rPr>
                        <a:t>be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periodically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subjected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to</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produced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by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free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elections</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2"/>
                          </a:solidFill>
                          <a:effectLst/>
                          <a:latin typeface="Arial" charset="0"/>
                        </a:rPr>
                        <a:t>Pluralism</a:t>
                      </a:r>
                      <a:endParaRPr kumimoji="0" lang="de-DE" sz="1300" b="1"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smtClean="0">
                          <a:ln>
                            <a:noFill/>
                          </a:ln>
                          <a:solidFill>
                            <a:schemeClr val="tx1"/>
                          </a:solidFill>
                          <a:effectLst/>
                          <a:latin typeface="Arial" charset="0"/>
                        </a:rPr>
                        <a:t>limited, not </a:t>
                      </a:r>
                      <a:r>
                        <a:rPr kumimoji="0" lang="de-DE" sz="1300" b="1" i="0" u="none" strike="noStrike" cap="none" normalizeH="0" baseline="0" dirty="0" err="1" smtClean="0">
                          <a:ln>
                            <a:noFill/>
                          </a:ln>
                          <a:solidFill>
                            <a:schemeClr val="tx1"/>
                          </a:solidFill>
                          <a:effectLst/>
                          <a:latin typeface="Arial" charset="0"/>
                        </a:rPr>
                        <a:t>respon-sible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pluralism</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often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quite</a:t>
                      </a:r>
                      <a:r>
                        <a:rPr kumimoji="0" lang="de-DE" sz="1300" b="1" i="0" u="none" strike="noStrike" cap="none" normalizeH="0" baseline="0" dirty="0" smtClean="0">
                          <a:ln>
                            <a:noFill/>
                          </a:ln>
                          <a:solidFill>
                            <a:schemeClr val="tx1"/>
                          </a:solidFill>
                          <a:effectLst/>
                          <a:latin typeface="Arial" charset="0"/>
                        </a:rPr>
                        <a:t> extensive </a:t>
                      </a:r>
                      <a:r>
                        <a:rPr kumimoji="0" lang="de-DE" sz="1300" b="1" i="0" u="none" strike="noStrike" cap="none" normalizeH="0" baseline="0" dirty="0" err="1" smtClean="0">
                          <a:ln>
                            <a:noFill/>
                          </a:ln>
                          <a:solidFill>
                            <a:schemeClr val="tx1"/>
                          </a:solidFill>
                          <a:effectLst/>
                          <a:latin typeface="Arial" charset="0"/>
                        </a:rPr>
                        <a:t>social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economic</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plura-lism</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no</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significant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economic</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social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or</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political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pluralism</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official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party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has</a:t>
                      </a:r>
                      <a:r>
                        <a:rPr kumimoji="0" lang="de-DE" sz="1300" b="1" i="0" u="none" strike="noStrike" cap="none" normalizeH="0" baseline="0" dirty="0" smtClean="0">
                          <a:ln>
                            <a:noFill/>
                          </a:ln>
                          <a:solidFill>
                            <a:schemeClr val="tx1"/>
                          </a:solidFill>
                          <a:effectLst/>
                          <a:latin typeface="Arial" charset="0"/>
                        </a:rPr>
                        <a:t> de jure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de facto </a:t>
                      </a:r>
                      <a:r>
                        <a:rPr kumimoji="0" lang="de-DE" sz="1300" b="1" i="0" u="none" strike="noStrike" cap="none" normalizeH="0" baseline="0" dirty="0" err="1" smtClean="0">
                          <a:ln>
                            <a:noFill/>
                          </a:ln>
                          <a:solidFill>
                            <a:schemeClr val="tx1"/>
                          </a:solidFill>
                          <a:effectLst/>
                          <a:latin typeface="Arial" charset="0"/>
                        </a:rPr>
                        <a:t>monopoly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power; </a:t>
                      </a:r>
                      <a:r>
                        <a:rPr kumimoji="0" lang="de-DE" sz="1300" b="1" i="0" u="none" strike="noStrike" cap="none" normalizeH="0" baseline="0" dirty="0" err="1" smtClean="0">
                          <a:ln>
                            <a:noFill/>
                          </a:ln>
                          <a:solidFill>
                            <a:schemeClr val="tx1"/>
                          </a:solidFill>
                          <a:effectLst/>
                          <a:latin typeface="Arial" charset="0"/>
                        </a:rPr>
                        <a:t>no</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space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for</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second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economy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or</a:t>
                      </a:r>
                      <a:r>
                        <a:rPr kumimoji="0" lang="de-DE" sz="1300" b="1" i="0" u="none" strike="noStrike" cap="none" normalizeH="0" baseline="0" dirty="0" smtClean="0">
                          <a:ln>
                            <a:noFill/>
                          </a:ln>
                          <a:solidFill>
                            <a:schemeClr val="tx1"/>
                          </a:solidFill>
                          <a:effectLst/>
                          <a:latin typeface="Arial" charset="0"/>
                        </a:rPr>
                        <a:t> parallel </a:t>
                      </a:r>
                      <a:r>
                        <a:rPr kumimoji="0" lang="de-DE" sz="1300" b="1" i="0" u="none" strike="noStrike" cap="none" normalizeH="0" baseline="0" dirty="0" err="1" smtClean="0">
                          <a:ln>
                            <a:noFill/>
                          </a:ln>
                          <a:solidFill>
                            <a:schemeClr val="tx1"/>
                          </a:solidFill>
                          <a:effectLst/>
                          <a:latin typeface="Arial" charset="0"/>
                        </a:rPr>
                        <a:t>society</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responsible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political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plura-lism</a:t>
                      </a:r>
                      <a:r>
                        <a:rPr kumimoji="0" lang="de-DE" sz="1300" b="1" i="0" u="none" strike="noStrike" cap="none" normalizeH="0" baseline="0" dirty="0" smtClean="0">
                          <a:ln>
                            <a:noFill/>
                          </a:ln>
                          <a:solidFill>
                            <a:schemeClr val="tx1"/>
                          </a:solidFill>
                          <a:effectLst/>
                          <a:latin typeface="Arial" charset="0"/>
                        </a:rPr>
                        <a:t>; extensive </a:t>
                      </a:r>
                      <a:r>
                        <a:rPr kumimoji="0" lang="de-DE" sz="1300" b="1" i="0" u="none" strike="noStrike" cap="none" normalizeH="0" baseline="0" dirty="0" err="1" smtClean="0">
                          <a:ln>
                            <a:noFill/>
                          </a:ln>
                          <a:solidFill>
                            <a:schemeClr val="tx1"/>
                          </a:solidFill>
                          <a:effectLst/>
                          <a:latin typeface="Arial" charset="0"/>
                        </a:rPr>
                        <a:t>areas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pluralist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autonomy</a:t>
                      </a:r>
                      <a:r>
                        <a:rPr kumimoji="0" lang="de-DE" sz="1300" b="1" i="0" u="none" strike="noStrike" cap="none" normalizeH="0" baseline="0" dirty="0" smtClean="0">
                          <a:ln>
                            <a:noFill/>
                          </a:ln>
                          <a:solidFill>
                            <a:schemeClr val="tx1"/>
                          </a:solidFill>
                          <a:effectLst/>
                          <a:latin typeface="Arial" charset="0"/>
                        </a:rPr>
                        <a:t> in </a:t>
                      </a:r>
                      <a:r>
                        <a:rPr kumimoji="0" lang="de-DE" sz="1300" b="1" i="0" u="none" strike="noStrike" cap="none" normalizeH="0" baseline="0" dirty="0" err="1" smtClean="0">
                          <a:ln>
                            <a:noFill/>
                          </a:ln>
                          <a:solidFill>
                            <a:schemeClr val="tx1"/>
                          </a:solidFill>
                          <a:effectLst/>
                          <a:latin typeface="Arial" charset="0"/>
                        </a:rPr>
                        <a:t>economy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society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internal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life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organizations</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2"/>
                          </a:solidFill>
                          <a:effectLst/>
                          <a:latin typeface="Arial" charset="0"/>
                        </a:rPr>
                        <a:t>Ideology</a:t>
                      </a:r>
                      <a:endParaRPr kumimoji="0" lang="de-DE" sz="1300" b="1"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no</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elaborated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guiding</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ideology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distinctive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mentalities</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elaborated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guiding</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ideology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that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articulates</a:t>
                      </a:r>
                      <a:r>
                        <a:rPr kumimoji="0" lang="de-DE" sz="1300" b="1" i="0" u="none" strike="noStrike" cap="none" normalizeH="0" baseline="0" dirty="0" smtClean="0">
                          <a:ln>
                            <a:noFill/>
                          </a:ln>
                          <a:solidFill>
                            <a:schemeClr val="tx1"/>
                          </a:solidFill>
                          <a:effectLst/>
                          <a:latin typeface="Arial" charset="0"/>
                        </a:rPr>
                        <a:t> a </a:t>
                      </a:r>
                      <a:r>
                        <a:rPr kumimoji="0" lang="de-DE" sz="1300" b="1" i="0" u="none" strike="noStrike" cap="none" normalizeH="0" baseline="0" dirty="0" err="1" smtClean="0">
                          <a:ln>
                            <a:noFill/>
                          </a:ln>
                          <a:solidFill>
                            <a:schemeClr val="tx1"/>
                          </a:solidFill>
                          <a:effectLst/>
                          <a:latin typeface="Arial" charset="0"/>
                        </a:rPr>
                        <a:t>reachable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utopia</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commitment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to</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some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holistic</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conception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humanity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society</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commitment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to</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citizenship</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procedural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rules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con-testation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respect</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for</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rights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minorities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state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law</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value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individualism</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2"/>
                          </a:solidFill>
                          <a:effectLst/>
                          <a:latin typeface="Arial" charset="0"/>
                        </a:rPr>
                        <a:t>Mobiliza-tion</a:t>
                      </a:r>
                      <a:endParaRPr kumimoji="0" lang="de-DE" sz="1300" b="1"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no</a:t>
                      </a:r>
                      <a:r>
                        <a:rPr kumimoji="0" lang="de-DE" sz="1300" b="1" i="0" u="none" strike="noStrike" cap="none" normalizeH="0" baseline="0" dirty="0" smtClean="0">
                          <a:ln>
                            <a:noFill/>
                          </a:ln>
                          <a:solidFill>
                            <a:schemeClr val="tx1"/>
                          </a:solidFill>
                          <a:effectLst/>
                          <a:latin typeface="Arial" charset="0"/>
                        </a:rPr>
                        <a:t> extensive </a:t>
                      </a:r>
                      <a:r>
                        <a:rPr kumimoji="0" lang="de-DE" sz="1300" b="1" i="0" u="none" strike="noStrike" cap="none" normalizeH="0" baseline="0" dirty="0" err="1" smtClean="0">
                          <a:ln>
                            <a:noFill/>
                          </a:ln>
                          <a:solidFill>
                            <a:schemeClr val="tx1"/>
                          </a:solidFill>
                          <a:effectLst/>
                          <a:latin typeface="Arial" charset="0"/>
                        </a:rPr>
                        <a:t>or</a:t>
                      </a:r>
                      <a:r>
                        <a:rPr kumimoji="0" lang="de-DE" sz="1300" b="1" i="0" u="none" strike="noStrike" cap="none" normalizeH="0" baseline="0" dirty="0" smtClean="0">
                          <a:ln>
                            <a:noFill/>
                          </a:ln>
                          <a:solidFill>
                            <a:schemeClr val="tx1"/>
                          </a:solidFill>
                          <a:effectLst/>
                          <a:latin typeface="Arial" charset="0"/>
                        </a:rPr>
                        <a:t> intensive </a:t>
                      </a:r>
                      <a:r>
                        <a:rPr kumimoji="0" lang="de-DE" sz="1300" b="1" i="0" u="none" strike="noStrike" cap="none" normalizeH="0" baseline="0" dirty="0" err="1" smtClean="0">
                          <a:ln>
                            <a:noFill/>
                          </a:ln>
                          <a:solidFill>
                            <a:schemeClr val="tx1"/>
                          </a:solidFill>
                          <a:effectLst/>
                          <a:latin typeface="Arial" charset="0"/>
                        </a:rPr>
                        <a:t>political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mobilization</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smtClean="0">
                          <a:ln>
                            <a:noFill/>
                          </a:ln>
                          <a:solidFill>
                            <a:schemeClr val="tx1"/>
                          </a:solidFill>
                          <a:effectLst/>
                          <a:latin typeface="Arial" charset="0"/>
                        </a:rPr>
                        <a:t>extensive (top-down) </a:t>
                      </a:r>
                      <a:r>
                        <a:rPr kumimoji="0" lang="de-DE" sz="1300" b="1" i="0" u="none" strike="noStrike" cap="none" normalizeH="0" baseline="0" dirty="0" err="1" smtClean="0">
                          <a:ln>
                            <a:noFill/>
                          </a:ln>
                          <a:solidFill>
                            <a:schemeClr val="tx1"/>
                          </a:solidFill>
                          <a:effectLst/>
                          <a:latin typeface="Arial" charset="0"/>
                        </a:rPr>
                        <a:t>mobiliza-tion</a:t>
                      </a:r>
                      <a:r>
                        <a:rPr kumimoji="0" lang="de-DE" sz="1300" b="1" i="0" u="none" strike="noStrike" cap="none" normalizeH="0" baseline="0" dirty="0" smtClean="0">
                          <a:ln>
                            <a:noFill/>
                          </a:ln>
                          <a:solidFill>
                            <a:schemeClr val="tx1"/>
                          </a:solidFill>
                          <a:effectLst/>
                          <a:latin typeface="Arial" charset="0"/>
                        </a:rPr>
                        <a:t> via regime-</a:t>
                      </a:r>
                      <a:r>
                        <a:rPr kumimoji="0" lang="de-DE" sz="1300" b="1" i="0" u="none" strike="noStrike" cap="none" normalizeH="0" baseline="0" dirty="0" err="1" smtClean="0">
                          <a:ln>
                            <a:noFill/>
                          </a:ln>
                          <a:solidFill>
                            <a:schemeClr val="tx1"/>
                          </a:solidFill>
                          <a:effectLst/>
                          <a:latin typeface="Arial" charset="0"/>
                        </a:rPr>
                        <a:t>created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organizations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mobilization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enthusiasm</a:t>
                      </a:r>
                      <a:r>
                        <a:rPr kumimoji="0" lang="de-DE" sz="13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sz="1300" b="1" i="0" u="none" strike="noStrike" cap="none" normalizeH="0" baseline="0" dirty="0" err="1" smtClean="0">
                          <a:ln>
                            <a:noFill/>
                          </a:ln>
                          <a:solidFill>
                            <a:schemeClr val="tx1"/>
                          </a:solidFill>
                          <a:effectLst/>
                          <a:latin typeface="Arial" charset="0"/>
                        </a:rPr>
                        <a:t>participation</a:t>
                      </a:r>
                      <a:r>
                        <a:rPr kumimoji="0" lang="de-DE" sz="1300" b="1" i="0" u="none" strike="noStrike" cap="none" normalizeH="0" baseline="0" dirty="0" smtClean="0">
                          <a:ln>
                            <a:noFill/>
                          </a:ln>
                          <a:solidFill>
                            <a:schemeClr val="tx1"/>
                          </a:solidFill>
                          <a:effectLst/>
                          <a:latin typeface="Arial" charset="0"/>
                        </a:rPr>
                        <a:t> via </a:t>
                      </a:r>
                      <a:r>
                        <a:rPr kumimoji="0" lang="de-DE" sz="1300" b="1" i="0" u="none" strike="noStrike" cap="none" normalizeH="0" baseline="0" dirty="0" err="1" smtClean="0">
                          <a:ln>
                            <a:noFill/>
                          </a:ln>
                          <a:solidFill>
                            <a:schemeClr val="tx1"/>
                          </a:solidFill>
                          <a:effectLst/>
                          <a:latin typeface="Arial" charset="0"/>
                        </a:rPr>
                        <a:t>autono-mously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generated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organi-zation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of</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civil</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society</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and</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competing</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parties</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low</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regime</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mobilization</a:t>
                      </a:r>
                      <a:r>
                        <a:rPr kumimoji="0" lang="de-DE" sz="1300" b="1" i="0" u="none" strike="noStrike" cap="none" normalizeH="0" baseline="0" dirty="0" smtClean="0">
                          <a:ln>
                            <a:noFill/>
                          </a:ln>
                          <a:solidFill>
                            <a:schemeClr val="tx1"/>
                          </a:solidFill>
                          <a:effectLst/>
                          <a:latin typeface="Arial" charset="0"/>
                        </a:rPr>
                        <a:t> – high </a:t>
                      </a:r>
                      <a:r>
                        <a:rPr kumimoji="0" lang="de-DE" sz="1300" b="1" i="0" u="none" strike="noStrike" cap="none" normalizeH="0" baseline="0" dirty="0" err="1" smtClean="0">
                          <a:ln>
                            <a:noFill/>
                          </a:ln>
                          <a:solidFill>
                            <a:schemeClr val="tx1"/>
                          </a:solidFill>
                          <a:effectLst/>
                          <a:latin typeface="Arial" charset="0"/>
                        </a:rPr>
                        <a:t>citizen</a:t>
                      </a:r>
                      <a:r>
                        <a:rPr kumimoji="0" lang="de-DE" sz="1300" b="1" i="0" u="none" strike="noStrike" cap="none" normalizeH="0" baseline="0" dirty="0" smtClean="0">
                          <a:ln>
                            <a:noFill/>
                          </a:ln>
                          <a:solidFill>
                            <a:schemeClr val="tx1"/>
                          </a:solidFill>
                          <a:effectLst/>
                          <a:latin typeface="Arial" charset="0"/>
                        </a:rPr>
                        <a:t> </a:t>
                      </a:r>
                      <a:r>
                        <a:rPr kumimoji="0" lang="de-DE" sz="1300" b="1" i="0" u="none" strike="noStrike" cap="none" normalizeH="0" baseline="0" dirty="0" err="1" smtClean="0">
                          <a:ln>
                            <a:noFill/>
                          </a:ln>
                          <a:solidFill>
                            <a:schemeClr val="tx1"/>
                          </a:solidFill>
                          <a:effectLst/>
                          <a:latin typeface="Arial" charset="0"/>
                        </a:rPr>
                        <a:t>mobilization</a:t>
                      </a:r>
                      <a:endParaRPr kumimoji="0" lang="de-DE" sz="13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feld 1"/>
          <p:cNvSpPr txBox="1"/>
          <p:nvPr/>
        </p:nvSpPr>
        <p:spPr>
          <a:xfrm>
            <a:off x="276874" y="6396335"/>
            <a:ext cx="7837851" cy="461665"/>
          </a:xfrm>
          <a:prstGeom prst="rect">
            <a:avLst/>
          </a:prstGeom>
          <a:noFill/>
        </p:spPr>
        <p:txBody>
          <a:bodyPr wrap="none" rtlCol="0">
            <a:spAutoFit/>
          </a:bodyPr>
          <a:lstStyle/>
          <a:p>
            <a:pPr algn="l" fontAlgn="auto">
              <a:lnSpc>
                <a:spcPct val="100000"/>
              </a:lnSpc>
              <a:spcBef>
                <a:spcPts val="0"/>
              </a:spcBef>
              <a:spcAft>
                <a:spcPts val="0"/>
              </a:spcAft>
              <a:buClrTx/>
              <a:buFontTx/>
              <a:buNone/>
            </a:pPr>
            <a:r>
              <a:rPr lang="en-GB" sz="1200" dirty="0">
                <a:solidFill>
                  <a:prstClr val="black"/>
                </a:solidFill>
                <a:latin typeface="Calibri"/>
              </a:rPr>
              <a:t>Linz, Juan J.; </a:t>
            </a:r>
            <a:r>
              <a:rPr lang="en-GB" sz="1200" dirty="0" err="1">
                <a:solidFill>
                  <a:prstClr val="black"/>
                </a:solidFill>
                <a:latin typeface="Calibri"/>
              </a:rPr>
              <a:t>Stepan</a:t>
            </a:r>
            <a:r>
              <a:rPr lang="en-GB" sz="1200" dirty="0">
                <a:solidFill>
                  <a:prstClr val="black"/>
                </a:solidFill>
                <a:latin typeface="Calibri"/>
              </a:rPr>
              <a:t>, Alfred, 1996: Problems of Democratic Transition and Consolidation. Southern Europe, South America, </a:t>
            </a:r>
            <a:r>
              <a:rPr lang="en-GB" sz="1200" dirty="0" smtClean="0">
                <a:solidFill>
                  <a:prstClr val="black"/>
                </a:solidFill>
                <a:latin typeface="Calibri"/>
              </a:rPr>
              <a:t/>
            </a:r>
            <a:br>
              <a:rPr lang="en-GB" sz="1200" dirty="0" smtClean="0">
                <a:solidFill>
                  <a:prstClr val="black"/>
                </a:solidFill>
                <a:latin typeface="Calibri"/>
              </a:rPr>
            </a:br>
            <a:r>
              <a:rPr lang="en-GB" sz="1200" dirty="0" smtClean="0">
                <a:solidFill>
                  <a:prstClr val="black"/>
                </a:solidFill>
                <a:latin typeface="Calibri"/>
              </a:rPr>
              <a:t>and </a:t>
            </a:r>
            <a:r>
              <a:rPr lang="en-GB" sz="1200" dirty="0">
                <a:solidFill>
                  <a:prstClr val="black"/>
                </a:solidFill>
                <a:latin typeface="Calibri"/>
              </a:rPr>
              <a:t>Post-Communist Europe. Baltimore/London: The Johns Hopkins University Press </a:t>
            </a:r>
            <a:r>
              <a:rPr lang="en-GB" sz="1200" dirty="0" smtClean="0">
                <a:solidFill>
                  <a:prstClr val="black"/>
                </a:solidFill>
                <a:latin typeface="Calibri"/>
              </a:rPr>
              <a:t>,</a:t>
            </a:r>
            <a:r>
              <a:rPr lang="de-DE" sz="1200" b="1" dirty="0" smtClean="0">
                <a:solidFill>
                  <a:prstClr val="black"/>
                </a:solidFill>
                <a:latin typeface="Calibri"/>
              </a:rPr>
              <a:t> </a:t>
            </a:r>
            <a:r>
              <a:rPr lang="de-DE" sz="1200" b="1" dirty="0" err="1" smtClean="0">
                <a:solidFill>
                  <a:prstClr val="black"/>
                </a:solidFill>
                <a:latin typeface="Calibri"/>
              </a:rPr>
              <a:t>ch</a:t>
            </a:r>
            <a:r>
              <a:rPr lang="de-DE" sz="1200" b="1" dirty="0" smtClean="0">
                <a:solidFill>
                  <a:prstClr val="black"/>
                </a:solidFill>
                <a:latin typeface="Calibri"/>
              </a:rPr>
              <a:t>. 3</a:t>
            </a:r>
            <a:endParaRPr lang="de-DE" sz="1200" dirty="0">
              <a:solidFill>
                <a:prstClr val="black"/>
              </a:solidFill>
              <a:latin typeface="Calibri"/>
            </a:endParaRPr>
          </a:p>
        </p:txBody>
      </p:sp>
    </p:spTree>
    <p:extLst>
      <p:ext uri="{BB962C8B-B14F-4D97-AF65-F5344CB8AC3E}">
        <p14:creationId xmlns:p14="http://schemas.microsoft.com/office/powerpoint/2010/main" val="374435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346075"/>
          </a:xfrm>
        </p:spPr>
        <p:txBody>
          <a:bodyPr/>
          <a:lstStyle/>
          <a:p>
            <a:pPr eaLnBrk="1" hangingPunct="1"/>
            <a:r>
              <a:rPr lang="de-DE" b="1" smtClean="0">
                <a:solidFill>
                  <a:srgbClr val="336699"/>
                </a:solidFill>
              </a:rPr>
              <a:t>Literatur</a:t>
            </a:r>
          </a:p>
        </p:txBody>
      </p:sp>
      <p:sp>
        <p:nvSpPr>
          <p:cNvPr id="32771" name="Rectangle 3"/>
          <p:cNvSpPr>
            <a:spLocks noGrp="1" noChangeArrowheads="1"/>
          </p:cNvSpPr>
          <p:nvPr>
            <p:ph type="body" idx="1"/>
          </p:nvPr>
        </p:nvSpPr>
        <p:spPr/>
        <p:txBody>
          <a:bodyPr/>
          <a:lstStyle/>
          <a:p>
            <a:pPr eaLnBrk="1" hangingPunct="1"/>
            <a:endParaRPr lang="de-DE" smtClean="0"/>
          </a:p>
          <a:p>
            <a:pPr eaLnBrk="1" hangingPunct="1">
              <a:buFontTx/>
              <a:buNone/>
            </a:pPr>
            <a:endParaRPr lang="de-DE" smtClean="0"/>
          </a:p>
          <a:p>
            <a:pPr eaLnBrk="1" hangingPunct="1">
              <a:buFontTx/>
              <a:buNone/>
            </a:pPr>
            <a:endParaRPr lang="de-DE" smtClean="0"/>
          </a:p>
          <a:p>
            <a:pPr eaLnBrk="1" hangingPunct="1">
              <a:buFontTx/>
              <a:buNone/>
            </a:pPr>
            <a:endParaRPr lang="de-DE" smtClean="0"/>
          </a:p>
        </p:txBody>
      </p:sp>
      <p:sp>
        <p:nvSpPr>
          <p:cNvPr id="32772" name="Text Box 4"/>
          <p:cNvSpPr txBox="1">
            <a:spLocks noChangeArrowheads="1"/>
          </p:cNvSpPr>
          <p:nvPr/>
        </p:nvSpPr>
        <p:spPr bwMode="auto">
          <a:xfrm>
            <a:off x="395536" y="1844824"/>
            <a:ext cx="8496300" cy="282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algn="l" eaLnBrk="1" hangingPunct="1"/>
            <a:r>
              <a:rPr lang="en-GB" sz="1400" dirty="0" err="1" smtClean="0">
                <a:latin typeface="Arial" charset="0"/>
              </a:rPr>
              <a:t>Przeworski</a:t>
            </a:r>
            <a:r>
              <a:rPr lang="en-GB" sz="1400" dirty="0">
                <a:latin typeface="Arial" charset="0"/>
              </a:rPr>
              <a:t>, Adam, 1992: The Games of Transition. In: Mainwaring, Scott/O´Donnell, Guillermo/Valenzuela, J. Samuel (Hg.): Issues in Democratic Consolidation. The New South American Democracies in Comparative Perspective. Notre Dame (Indiana): University of Notre Dame Press, 105-126</a:t>
            </a:r>
          </a:p>
          <a:p>
            <a:pPr algn="l" eaLnBrk="1" hangingPunct="1"/>
            <a:r>
              <a:rPr lang="en-GB" sz="1400" dirty="0" err="1"/>
              <a:t>Lipset</a:t>
            </a:r>
            <a:r>
              <a:rPr lang="en-GB" sz="1400" dirty="0"/>
              <a:t>, Seymour Martin (1959): Some Social Requisites of Democracy: Economic Development and Political Legitimacy. In: American Political Science Review, Jg. 53, S. 69-105</a:t>
            </a:r>
          </a:p>
          <a:p>
            <a:pPr algn="l" eaLnBrk="1" hangingPunct="1"/>
            <a:r>
              <a:rPr lang="en-US" sz="1400" dirty="0" smtClean="0">
                <a:latin typeface="Arial" charset="0"/>
              </a:rPr>
              <a:t>Thompson</a:t>
            </a:r>
            <a:r>
              <a:rPr lang="en-US" sz="1400" dirty="0">
                <a:latin typeface="Arial" charset="0"/>
              </a:rPr>
              <a:t>, Mark R., 2001: To Shoot or Not to Shoot: </a:t>
            </a:r>
            <a:r>
              <a:rPr lang="en-US" sz="1400" dirty="0" err="1">
                <a:latin typeface="Arial" charset="0"/>
              </a:rPr>
              <a:t>Posttotalitarianism</a:t>
            </a:r>
            <a:r>
              <a:rPr lang="en-US" sz="1400" dirty="0">
                <a:latin typeface="Arial" charset="0"/>
              </a:rPr>
              <a:t> in China and Eastern Europe. Comparative Politics 34 (1), 63-84</a:t>
            </a:r>
            <a:r>
              <a:rPr lang="de-DE" sz="1400" dirty="0">
                <a:latin typeface="Arial" charset="0"/>
              </a:rPr>
              <a:t> </a:t>
            </a:r>
          </a:p>
          <a:p>
            <a:pPr algn="l" eaLnBrk="1" hangingPunct="1"/>
            <a:r>
              <a:rPr lang="de-DE" sz="1400" dirty="0" smtClean="0">
                <a:latin typeface="Arial" charset="0"/>
              </a:rPr>
              <a:t>Renwick</a:t>
            </a:r>
            <a:r>
              <a:rPr lang="de-DE" sz="1400" dirty="0">
                <a:latin typeface="Arial" charset="0"/>
              </a:rPr>
              <a:t>, Alan, 2006: </a:t>
            </a:r>
            <a:r>
              <a:rPr lang="de-DE" sz="1400" dirty="0" err="1">
                <a:latin typeface="Arial" charset="0"/>
              </a:rPr>
              <a:t>Why</a:t>
            </a:r>
            <a:r>
              <a:rPr lang="de-DE" sz="1400" dirty="0">
                <a:latin typeface="Arial" charset="0"/>
              </a:rPr>
              <a:t> </a:t>
            </a:r>
            <a:r>
              <a:rPr lang="de-DE" sz="1400" dirty="0" err="1">
                <a:latin typeface="Arial" charset="0"/>
              </a:rPr>
              <a:t>Hungary</a:t>
            </a:r>
            <a:r>
              <a:rPr lang="de-DE" sz="1400" dirty="0">
                <a:latin typeface="Arial" charset="0"/>
              </a:rPr>
              <a:t> </a:t>
            </a:r>
            <a:r>
              <a:rPr lang="de-DE" sz="1400" dirty="0" err="1">
                <a:latin typeface="Arial" charset="0"/>
              </a:rPr>
              <a:t>and</a:t>
            </a:r>
            <a:r>
              <a:rPr lang="de-DE" sz="1400" dirty="0">
                <a:latin typeface="Arial" charset="0"/>
              </a:rPr>
              <a:t> </a:t>
            </a:r>
            <a:r>
              <a:rPr lang="de-DE" sz="1400" dirty="0" err="1">
                <a:latin typeface="Arial" charset="0"/>
              </a:rPr>
              <a:t>Poland</a:t>
            </a:r>
            <a:r>
              <a:rPr lang="de-DE" sz="1400" dirty="0">
                <a:latin typeface="Arial" charset="0"/>
              </a:rPr>
              <a:t> </a:t>
            </a:r>
            <a:r>
              <a:rPr lang="de-DE" sz="1400" dirty="0" err="1">
                <a:latin typeface="Arial" charset="0"/>
              </a:rPr>
              <a:t>Differed</a:t>
            </a:r>
            <a:r>
              <a:rPr lang="de-DE" sz="1400" dirty="0">
                <a:latin typeface="Arial" charset="0"/>
              </a:rPr>
              <a:t> in 1989: The </a:t>
            </a:r>
            <a:r>
              <a:rPr lang="de-DE" sz="1400" dirty="0" err="1">
                <a:latin typeface="Arial" charset="0"/>
              </a:rPr>
              <a:t>Role</a:t>
            </a:r>
            <a:r>
              <a:rPr lang="de-DE" sz="1400" dirty="0">
                <a:latin typeface="Arial" charset="0"/>
              </a:rPr>
              <a:t> </a:t>
            </a:r>
            <a:r>
              <a:rPr lang="de-DE" sz="1400" dirty="0" err="1">
                <a:latin typeface="Arial" charset="0"/>
              </a:rPr>
              <a:t>of</a:t>
            </a:r>
            <a:r>
              <a:rPr lang="de-DE" sz="1400" dirty="0">
                <a:latin typeface="Arial" charset="0"/>
              </a:rPr>
              <a:t> Medium-Term Frames in </a:t>
            </a:r>
            <a:r>
              <a:rPr lang="de-DE" sz="1400" dirty="0" err="1">
                <a:latin typeface="Arial" charset="0"/>
              </a:rPr>
              <a:t>Explaining</a:t>
            </a:r>
            <a:r>
              <a:rPr lang="de-DE" sz="1400" dirty="0">
                <a:latin typeface="Arial" charset="0"/>
              </a:rPr>
              <a:t> </a:t>
            </a:r>
            <a:r>
              <a:rPr lang="de-DE" sz="1400" dirty="0" err="1">
                <a:latin typeface="Arial" charset="0"/>
              </a:rPr>
              <a:t>the</a:t>
            </a:r>
            <a:r>
              <a:rPr lang="de-DE" sz="1400" dirty="0">
                <a:latin typeface="Arial" charset="0"/>
              </a:rPr>
              <a:t> </a:t>
            </a:r>
            <a:r>
              <a:rPr lang="de-DE" sz="1400" dirty="0" err="1">
                <a:latin typeface="Arial" charset="0"/>
              </a:rPr>
              <a:t>Outcomes</a:t>
            </a:r>
            <a:r>
              <a:rPr lang="de-DE" sz="1400" dirty="0">
                <a:latin typeface="Arial" charset="0"/>
              </a:rPr>
              <a:t> </a:t>
            </a:r>
            <a:r>
              <a:rPr lang="de-DE" sz="1400" dirty="0" err="1">
                <a:latin typeface="Arial" charset="0"/>
              </a:rPr>
              <a:t>of</a:t>
            </a:r>
            <a:r>
              <a:rPr lang="de-DE" sz="1400" dirty="0">
                <a:latin typeface="Arial" charset="0"/>
              </a:rPr>
              <a:t> Democratic Transition. In: </a:t>
            </a:r>
            <a:r>
              <a:rPr lang="de-DE" sz="1400" dirty="0" err="1">
                <a:latin typeface="Arial" charset="0"/>
              </a:rPr>
              <a:t>Democratization</a:t>
            </a:r>
            <a:r>
              <a:rPr lang="de-DE" sz="1400" dirty="0">
                <a:latin typeface="Arial" charset="0"/>
              </a:rPr>
              <a:t> 13 (1), 36-57</a:t>
            </a:r>
            <a:r>
              <a:rPr lang="en-GB" sz="1400" dirty="0">
                <a:solidFill>
                  <a:srgbClr val="000000"/>
                </a:solidFill>
                <a:latin typeface="Arial" charset="0"/>
                <a:cs typeface="Times New Roman" pitchFamily="18" charset="0"/>
              </a:rPr>
              <a:t> </a:t>
            </a:r>
            <a:endParaRPr lang="en-GB" sz="1400" dirty="0" smtClean="0">
              <a:solidFill>
                <a:srgbClr val="000000"/>
              </a:solidFill>
              <a:latin typeface="Arial" charset="0"/>
              <a:cs typeface="Times New Roman" pitchFamily="18" charset="0"/>
            </a:endParaRPr>
          </a:p>
          <a:p>
            <a:pPr algn="l" eaLnBrk="1" hangingPunct="1"/>
            <a:r>
              <a:rPr lang="en-GB" sz="1400" dirty="0" smtClean="0">
                <a:solidFill>
                  <a:srgbClr val="000000"/>
                </a:solidFill>
                <a:latin typeface="Arial" charset="0"/>
                <a:cs typeface="Times New Roman" pitchFamily="18" charset="0"/>
              </a:rPr>
              <a:t>Glenn</a:t>
            </a:r>
            <a:r>
              <a:rPr lang="en-GB" sz="1400" dirty="0">
                <a:solidFill>
                  <a:srgbClr val="000000"/>
                </a:solidFill>
                <a:latin typeface="Arial" charset="0"/>
                <a:cs typeface="Times New Roman" pitchFamily="18" charset="0"/>
              </a:rPr>
              <a:t>, John K., 1999: Challenger Competition and Contested Outcomes to State Breakdown: the Velvet Revolution in Czechoslovakia in 1989, in: Social Forces, 78 (1), 187–21</a:t>
            </a:r>
            <a:r>
              <a:rPr lang="de-DE" sz="1400" dirty="0">
                <a:solidFill>
                  <a:srgbClr val="000000"/>
                </a:solidFill>
                <a:latin typeface="Arial" charset="0"/>
                <a:cs typeface="Times New Roman" pitchFamily="18" charset="0"/>
              </a:rPr>
              <a:t> </a:t>
            </a:r>
            <a:endParaRPr lang="en-GB" sz="1400" dirty="0">
              <a:solidFill>
                <a:srgbClr val="000000"/>
              </a:solidFill>
              <a:latin typeface="Arial" charset="0"/>
              <a:cs typeface="Times New Roman" pitchFamily="18" charset="0"/>
            </a:endParaRPr>
          </a:p>
          <a:p>
            <a:pPr algn="l" eaLnBrk="1" hangingPunct="1"/>
            <a:endParaRPr lang="en-GB" sz="1400" dirty="0">
              <a:latin typeface="Arial" charset="0"/>
            </a:endParaRPr>
          </a:p>
        </p:txBody>
      </p:sp>
    </p:spTree>
    <p:extLst>
      <p:ext uri="{BB962C8B-B14F-4D97-AF65-F5344CB8AC3E}">
        <p14:creationId xmlns:p14="http://schemas.microsoft.com/office/powerpoint/2010/main" val="167698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a:xfrm>
            <a:off x="395536" y="188640"/>
            <a:ext cx="8229600" cy="576064"/>
          </a:xfrm>
        </p:spPr>
        <p:txBody>
          <a:bodyPr>
            <a:normAutofit/>
          </a:bodyPr>
          <a:lstStyle/>
          <a:p>
            <a:pPr algn="l"/>
            <a:r>
              <a:rPr lang="de-DE" sz="2000" b="1" dirty="0" err="1" smtClean="0">
                <a:solidFill>
                  <a:schemeClr val="tx2"/>
                </a:solidFill>
              </a:rPr>
              <a:t>Totalitarianism</a:t>
            </a:r>
            <a:r>
              <a:rPr lang="de-DE" sz="2000" b="1" dirty="0" smtClean="0">
                <a:solidFill>
                  <a:schemeClr val="tx2"/>
                </a:solidFill>
              </a:rPr>
              <a:t> vs. Post-</a:t>
            </a:r>
            <a:r>
              <a:rPr lang="de-DE" sz="2000" b="1" dirty="0" err="1" smtClean="0">
                <a:solidFill>
                  <a:schemeClr val="tx2"/>
                </a:solidFill>
              </a:rPr>
              <a:t>Totalitarianism</a:t>
            </a:r>
            <a:r>
              <a:rPr lang="de-DE" sz="2000" b="1" dirty="0" smtClean="0">
                <a:solidFill>
                  <a:schemeClr val="tx2"/>
                </a:solidFill>
              </a:rPr>
              <a:t> </a:t>
            </a:r>
          </a:p>
        </p:txBody>
      </p:sp>
      <p:graphicFrame>
        <p:nvGraphicFramePr>
          <p:cNvPr id="249063" name="Group 231"/>
          <p:cNvGraphicFramePr>
            <a:graphicFrameLocks noGrp="1"/>
          </p:cNvGraphicFramePr>
          <p:nvPr>
            <p:ph type="body" idx="4294967295"/>
            <p:extLst>
              <p:ext uri="{D42A27DB-BD31-4B8C-83A1-F6EECF244321}">
                <p14:modId xmlns:p14="http://schemas.microsoft.com/office/powerpoint/2010/main" val="1326007984"/>
              </p:ext>
            </p:extLst>
          </p:nvPr>
        </p:nvGraphicFramePr>
        <p:xfrm>
          <a:off x="241998" y="980728"/>
          <a:ext cx="8784976" cy="5117544"/>
        </p:xfrm>
        <a:graphic>
          <a:graphicData uri="http://schemas.openxmlformats.org/drawingml/2006/table">
            <a:tbl>
              <a:tblPr/>
              <a:tblGrid>
                <a:gridCol w="1080120"/>
                <a:gridCol w="2961543"/>
                <a:gridCol w="4743313"/>
              </a:tblGrid>
              <a:tr h="3600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noProof="0" dirty="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noProof="0" smtClean="0">
                          <a:ln>
                            <a:noFill/>
                          </a:ln>
                          <a:solidFill>
                            <a:schemeClr val="tx2"/>
                          </a:solidFill>
                          <a:effectLst/>
                          <a:latin typeface="Arial" charset="0"/>
                        </a:rPr>
                        <a:t>Totalitarianism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noProof="0" smtClean="0">
                          <a:ln>
                            <a:noFill/>
                          </a:ln>
                          <a:solidFill>
                            <a:schemeClr val="tx2"/>
                          </a:solidFill>
                          <a:effectLst/>
                          <a:latin typeface="Arial" charset="0"/>
                        </a:rPr>
                        <a:t>Post-Totalitarianism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smtClean="0">
                          <a:ln>
                            <a:noFill/>
                          </a:ln>
                          <a:solidFill>
                            <a:schemeClr val="tx2"/>
                          </a:solidFill>
                          <a:effectLst/>
                          <a:latin typeface="Arial" charset="0"/>
                        </a:rPr>
                        <a:t>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rules  with undefined limits and great unpredictability for members and nonmembers; often </a:t>
                      </a:r>
                      <a:r>
                        <a:rPr kumimoji="0" lang="en-US" sz="1300" b="1" i="0" u="none" strike="noStrike" cap="none" normalizeH="0" baseline="0" noProof="0" dirty="0" err="1" smtClean="0">
                          <a:ln>
                            <a:noFill/>
                          </a:ln>
                          <a:solidFill>
                            <a:schemeClr val="tx1"/>
                          </a:solidFill>
                          <a:effectLst/>
                          <a:latin typeface="Arial" charset="0"/>
                        </a:rPr>
                        <a:t>charis-matic</a:t>
                      </a:r>
                      <a:r>
                        <a:rPr kumimoji="0" lang="en-US" sz="1300" b="1" i="0" u="none" strike="noStrike" cap="none" normalizeH="0" baseline="0" noProof="0" dirty="0" smtClean="0">
                          <a:ln>
                            <a:noFill/>
                          </a:ln>
                          <a:solidFill>
                            <a:schemeClr val="tx1"/>
                          </a:solidFill>
                          <a:effectLst/>
                          <a:latin typeface="Arial" charset="0"/>
                        </a:rPr>
                        <a:t>; recruitment to top leader-ship highly dependent on success / commitment in party organization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Checks on top leadership via party structures, procedures, </a:t>
                      </a:r>
                      <a:r>
                        <a:rPr kumimoji="0" lang="en-US" sz="1300" b="1" i="1" u="none" strike="noStrike" cap="none" normalizeH="0" baseline="0" noProof="0" dirty="0" smtClean="0">
                          <a:ln>
                            <a:noFill/>
                          </a:ln>
                          <a:solidFill>
                            <a:schemeClr val="tx1"/>
                          </a:solidFill>
                          <a:effectLst/>
                          <a:latin typeface="Arial" charset="0"/>
                        </a:rPr>
                        <a:t>“</a:t>
                      </a:r>
                      <a:r>
                        <a:rPr kumimoji="0" lang="en-US" sz="1300" b="1" i="1" u="none" strike="noStrike" cap="none" normalizeH="0" baseline="0" noProof="0" dirty="0" err="1" smtClean="0">
                          <a:ln>
                            <a:noFill/>
                          </a:ln>
                          <a:solidFill>
                            <a:schemeClr val="tx1"/>
                          </a:solidFill>
                          <a:effectLst/>
                          <a:latin typeface="Arial" charset="0"/>
                        </a:rPr>
                        <a:t>kollektivnoe</a:t>
                      </a:r>
                      <a:r>
                        <a:rPr kumimoji="0" lang="en-US" sz="1300" b="1" i="1" u="none" strike="noStrike" cap="none" normalizeH="0" baseline="0" noProof="0" dirty="0" smtClean="0">
                          <a:ln>
                            <a:noFill/>
                          </a:ln>
                          <a:solidFill>
                            <a:schemeClr val="tx1"/>
                          </a:solidFill>
                          <a:effectLst/>
                          <a:latin typeface="Arial" charset="0"/>
                        </a:rPr>
                        <a:t> </a:t>
                      </a:r>
                      <a:r>
                        <a:rPr kumimoji="0" lang="en-US" sz="1300" b="1" i="1" u="none" strike="noStrike" cap="none" normalizeH="0" baseline="0" noProof="0" dirty="0" err="1" smtClean="0">
                          <a:ln>
                            <a:noFill/>
                          </a:ln>
                          <a:solidFill>
                            <a:schemeClr val="tx1"/>
                          </a:solidFill>
                          <a:effectLst/>
                          <a:latin typeface="Arial" charset="0"/>
                        </a:rPr>
                        <a:t>rukovodstvo</a:t>
                      </a:r>
                      <a:r>
                        <a:rPr kumimoji="0" lang="en-US" sz="1300" b="1" i="1" u="none" strike="noStrike" cap="none" normalizeH="0" baseline="0" noProof="0" dirty="0" smtClean="0">
                          <a:ln>
                            <a:noFill/>
                          </a:ln>
                          <a:solidFill>
                            <a:schemeClr val="tx1"/>
                          </a:solidFill>
                          <a:effectLst/>
                          <a:latin typeface="Arial" charset="0"/>
                        </a:rPr>
                        <a:t>”</a:t>
                      </a:r>
                      <a:r>
                        <a:rPr kumimoji="0" lang="en-US" sz="1300" b="1" i="0" u="none" strike="noStrike" cap="none" normalizeH="0" baseline="0" noProof="0" dirty="0" smtClean="0">
                          <a:ln>
                            <a:noFill/>
                          </a:ln>
                          <a:solidFill>
                            <a:schemeClr val="tx1"/>
                          </a:solidFill>
                          <a:effectLst/>
                          <a:latin typeface="Arial" charset="0"/>
                        </a:rPr>
                        <a:t>, and </a:t>
                      </a:r>
                      <a:r>
                        <a:rPr kumimoji="0" lang="en-US" sz="1300" b="1" i="1" u="none" strike="noStrike" cap="none" normalizeH="0" baseline="0" noProof="0" dirty="0" smtClean="0">
                          <a:ln>
                            <a:noFill/>
                          </a:ln>
                          <a:solidFill>
                            <a:schemeClr val="tx1"/>
                          </a:solidFill>
                          <a:effectLst/>
                          <a:latin typeface="Arial" charset="0"/>
                        </a:rPr>
                        <a:t> “</a:t>
                      </a:r>
                      <a:r>
                        <a:rPr kumimoji="0" lang="en-US" sz="1300" b="1" i="0" u="none" strike="noStrike" cap="none" normalizeH="0" baseline="0" noProof="0" dirty="0" smtClean="0">
                          <a:ln>
                            <a:noFill/>
                          </a:ln>
                          <a:solidFill>
                            <a:schemeClr val="tx1"/>
                          </a:solidFill>
                          <a:effectLst/>
                          <a:latin typeface="Arial" charset="0"/>
                        </a:rPr>
                        <a:t>internal democracy”; seldom charismatic;  recruitment to top leadership restricted to official party but less dependent upon building a career within party’s organization, top leaders come also from “technocrats” in state apparatus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2"/>
                          </a:solidFill>
                          <a:effectLst/>
                          <a:latin typeface="Arial" charset="0"/>
                        </a:rPr>
                        <a:t>Pluralism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official party has de jure and de facto monopoly of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13285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noProof="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no significant economic, social, or political pluralism; no space for second economy or parallel society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noProof="0" dirty="0" smtClean="0">
                          <a:ln>
                            <a:noFill/>
                          </a:ln>
                          <a:solidFill>
                            <a:schemeClr val="tx1"/>
                          </a:solidFill>
                          <a:effectLst/>
                          <a:latin typeface="Arial" charset="0"/>
                        </a:rPr>
                        <a:t>limited, but not responsible economic, social, and institutional pluralism;  may have “second economy”; some manifestations of pluralism growing out of tolerated state structures or dissident groups; in mature post-t. opposition often creates “second culture” or “parallel society”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noProof="0" dirty="0" smtClean="0">
                          <a:ln>
                            <a:noFill/>
                          </a:ln>
                          <a:solidFill>
                            <a:schemeClr val="tx2"/>
                          </a:solidFill>
                          <a:effectLst/>
                          <a:latin typeface="Arial" charset="0"/>
                        </a:rPr>
                        <a:t>Ideology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elaborated and guiding ideology that articulates a reachable utopia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6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noProof="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commitment to some holistic conception of humanity/society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weakened commitment to /faith in utopia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smtClean="0">
                          <a:ln>
                            <a:noFill/>
                          </a:ln>
                          <a:solidFill>
                            <a:schemeClr val="tx2"/>
                          </a:solidFill>
                          <a:effectLst/>
                          <a:latin typeface="Arial" charset="0"/>
                        </a:rPr>
                        <a:t>Mobiliza-tion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extensive (top-down) mobilization via regime-created organizations; mobilization of „enthusiasm“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noProof="0" dirty="0" smtClean="0">
                          <a:ln>
                            <a:noFill/>
                          </a:ln>
                          <a:solidFill>
                            <a:schemeClr val="tx1"/>
                          </a:solidFill>
                          <a:effectLst/>
                          <a:latin typeface="Arial" charset="0"/>
                        </a:rPr>
                        <a:t>Progressive loss of interest by leaders and </a:t>
                      </a:r>
                      <a:r>
                        <a:rPr kumimoji="0" lang="en-US" sz="1300" b="1" i="0" u="none" strike="noStrike" cap="none" normalizeH="0" baseline="0" noProof="0" dirty="0" err="1" smtClean="0">
                          <a:ln>
                            <a:noFill/>
                          </a:ln>
                          <a:solidFill>
                            <a:schemeClr val="tx1"/>
                          </a:solidFill>
                          <a:effectLst/>
                          <a:latin typeface="Arial" charset="0"/>
                        </a:rPr>
                        <a:t>nonleaders</a:t>
                      </a:r>
                      <a:r>
                        <a:rPr kumimoji="0" lang="en-US" sz="1300" b="1" i="0" u="none" strike="noStrike" cap="none" normalizeH="0" baseline="0" noProof="0" dirty="0" smtClean="0">
                          <a:ln>
                            <a:noFill/>
                          </a:ln>
                          <a:solidFill>
                            <a:schemeClr val="tx1"/>
                          </a:solidFill>
                          <a:effectLst/>
                          <a:latin typeface="Arial" charset="0"/>
                        </a:rPr>
                        <a:t> involved in organizing mobilization; routine mobilization to achieve a minimum degree of conformity and com-</a:t>
                      </a:r>
                      <a:r>
                        <a:rPr kumimoji="0" lang="en-US" sz="1300" b="1" i="0" u="none" strike="noStrike" cap="none" normalizeH="0" baseline="0" noProof="0" dirty="0" err="1" smtClean="0">
                          <a:ln>
                            <a:noFill/>
                          </a:ln>
                          <a:solidFill>
                            <a:schemeClr val="tx1"/>
                          </a:solidFill>
                          <a:effectLst/>
                          <a:latin typeface="Arial" charset="0"/>
                        </a:rPr>
                        <a:t>pliance</a:t>
                      </a:r>
                      <a:r>
                        <a:rPr kumimoji="0" lang="en-US" sz="1300" b="1" i="0" u="none" strike="noStrike" cap="none" normalizeH="0" baseline="0" noProof="0" dirty="0" smtClean="0">
                          <a:ln>
                            <a:noFill/>
                          </a:ln>
                          <a:solidFill>
                            <a:schemeClr val="tx1"/>
                          </a:solidFill>
                          <a:effectLst/>
                          <a:latin typeface="Arial" charset="0"/>
                        </a:rPr>
                        <a:t>; many “cadres” are mere careerists and </a:t>
                      </a:r>
                      <a:r>
                        <a:rPr kumimoji="0" lang="en-US" sz="1300" b="1" i="0" u="none" strike="noStrike" cap="none" normalizeH="0" baseline="0" noProof="0" dirty="0" err="1" smtClean="0">
                          <a:ln>
                            <a:noFill/>
                          </a:ln>
                          <a:solidFill>
                            <a:schemeClr val="tx1"/>
                          </a:solidFill>
                          <a:effectLst/>
                          <a:latin typeface="Arial" charset="0"/>
                        </a:rPr>
                        <a:t>oppor-tunists</a:t>
                      </a:r>
                      <a:r>
                        <a:rPr kumimoji="0" lang="en-US" sz="1300" b="1" i="0" u="none" strike="noStrike" cap="none" normalizeH="0" baseline="0" noProof="0" dirty="0" smtClean="0">
                          <a:ln>
                            <a:noFill/>
                          </a:ln>
                          <a:solidFill>
                            <a:schemeClr val="tx1"/>
                          </a:solidFill>
                          <a:effectLst/>
                          <a:latin typeface="Arial" charset="0"/>
                        </a:rPr>
                        <a:t>; privatization of values become an accepted fact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feld 1"/>
          <p:cNvSpPr txBox="1"/>
          <p:nvPr/>
        </p:nvSpPr>
        <p:spPr>
          <a:xfrm>
            <a:off x="276874" y="6396335"/>
            <a:ext cx="7837851" cy="461665"/>
          </a:xfrm>
          <a:prstGeom prst="rect">
            <a:avLst/>
          </a:prstGeom>
          <a:noFill/>
        </p:spPr>
        <p:txBody>
          <a:bodyPr wrap="none" rtlCol="0">
            <a:spAutoFit/>
          </a:bodyPr>
          <a:lstStyle/>
          <a:p>
            <a:pPr algn="l" fontAlgn="auto">
              <a:lnSpc>
                <a:spcPct val="100000"/>
              </a:lnSpc>
              <a:spcBef>
                <a:spcPts val="0"/>
              </a:spcBef>
              <a:spcAft>
                <a:spcPts val="0"/>
              </a:spcAft>
              <a:buClrTx/>
              <a:buFontTx/>
              <a:buNone/>
            </a:pPr>
            <a:r>
              <a:rPr lang="en-GB" sz="1200" dirty="0">
                <a:solidFill>
                  <a:prstClr val="black"/>
                </a:solidFill>
                <a:latin typeface="Calibri"/>
              </a:rPr>
              <a:t>Linz, Juan J.; </a:t>
            </a:r>
            <a:r>
              <a:rPr lang="en-GB" sz="1200" dirty="0" err="1">
                <a:solidFill>
                  <a:prstClr val="black"/>
                </a:solidFill>
                <a:latin typeface="Calibri"/>
              </a:rPr>
              <a:t>Stepan</a:t>
            </a:r>
            <a:r>
              <a:rPr lang="en-GB" sz="1200" dirty="0">
                <a:solidFill>
                  <a:prstClr val="black"/>
                </a:solidFill>
                <a:latin typeface="Calibri"/>
              </a:rPr>
              <a:t>, Alfred, 1996: Problems of Democratic Transition and Consolidation. Southern Europe, South America, </a:t>
            </a:r>
            <a:r>
              <a:rPr lang="en-GB" sz="1200" dirty="0" smtClean="0">
                <a:solidFill>
                  <a:prstClr val="black"/>
                </a:solidFill>
                <a:latin typeface="Calibri"/>
              </a:rPr>
              <a:t/>
            </a:r>
            <a:br>
              <a:rPr lang="en-GB" sz="1200" dirty="0" smtClean="0">
                <a:solidFill>
                  <a:prstClr val="black"/>
                </a:solidFill>
                <a:latin typeface="Calibri"/>
              </a:rPr>
            </a:br>
            <a:r>
              <a:rPr lang="en-GB" sz="1200" dirty="0" smtClean="0">
                <a:solidFill>
                  <a:prstClr val="black"/>
                </a:solidFill>
                <a:latin typeface="Calibri"/>
              </a:rPr>
              <a:t>and </a:t>
            </a:r>
            <a:r>
              <a:rPr lang="en-GB" sz="1200" dirty="0">
                <a:solidFill>
                  <a:prstClr val="black"/>
                </a:solidFill>
                <a:latin typeface="Calibri"/>
              </a:rPr>
              <a:t>Post-Communist Europe. Baltimore/London: The Johns Hopkins University Press </a:t>
            </a:r>
            <a:r>
              <a:rPr lang="en-GB" sz="1200" dirty="0" smtClean="0">
                <a:solidFill>
                  <a:prstClr val="black"/>
                </a:solidFill>
                <a:latin typeface="Calibri"/>
              </a:rPr>
              <a:t>,</a:t>
            </a:r>
            <a:r>
              <a:rPr lang="de-DE" sz="1200" b="1" dirty="0" smtClean="0">
                <a:solidFill>
                  <a:prstClr val="black"/>
                </a:solidFill>
                <a:latin typeface="Calibri"/>
              </a:rPr>
              <a:t> </a:t>
            </a:r>
            <a:r>
              <a:rPr lang="de-DE" sz="1200" b="1" dirty="0" err="1" smtClean="0">
                <a:solidFill>
                  <a:prstClr val="black"/>
                </a:solidFill>
                <a:latin typeface="Calibri"/>
              </a:rPr>
              <a:t>ch</a:t>
            </a:r>
            <a:r>
              <a:rPr lang="de-DE" sz="1200" b="1" dirty="0" smtClean="0">
                <a:solidFill>
                  <a:prstClr val="black"/>
                </a:solidFill>
                <a:latin typeface="Calibri"/>
              </a:rPr>
              <a:t>. 3</a:t>
            </a:r>
            <a:endParaRPr lang="de-DE" sz="1200" dirty="0">
              <a:solidFill>
                <a:prstClr val="black"/>
              </a:solidFill>
              <a:latin typeface="Calibri"/>
            </a:endParaRPr>
          </a:p>
        </p:txBody>
      </p:sp>
    </p:spTree>
    <p:extLst>
      <p:ext uri="{BB962C8B-B14F-4D97-AF65-F5344CB8AC3E}">
        <p14:creationId xmlns:p14="http://schemas.microsoft.com/office/powerpoint/2010/main" val="3940022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eaLnBrk="1" hangingPunct="1"/>
            <a:endParaRPr lang="de-DE" smtClean="0"/>
          </a:p>
          <a:p>
            <a:pPr eaLnBrk="1" hangingPunct="1">
              <a:buFontTx/>
              <a:buNone/>
            </a:pPr>
            <a:endParaRPr lang="de-DE" smtClean="0"/>
          </a:p>
          <a:p>
            <a:pPr eaLnBrk="1" hangingPunct="1">
              <a:buFontTx/>
              <a:buNone/>
            </a:pPr>
            <a:endParaRPr lang="de-DE" smtClean="0"/>
          </a:p>
          <a:p>
            <a:pPr eaLnBrk="1" hangingPunct="1">
              <a:buFontTx/>
              <a:buNone/>
            </a:pPr>
            <a:endParaRPr lang="de-DE" smtClean="0"/>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51" y="1557338"/>
            <a:ext cx="5678176" cy="417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7"/>
          <p:cNvSpPr txBox="1">
            <a:spLocks noChangeArrowheads="1"/>
          </p:cNvSpPr>
          <p:nvPr/>
        </p:nvSpPr>
        <p:spPr bwMode="auto">
          <a:xfrm>
            <a:off x="468313" y="549275"/>
            <a:ext cx="82073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rgbClr val="FFFF66"/>
              </a:buClr>
              <a:buFont typeface="Wingdings" pitchFamily="2" charset="2"/>
              <a:defRPr sz="2400">
                <a:solidFill>
                  <a:schemeClr val="tx1"/>
                </a:solidFill>
                <a:latin typeface="Tahoma" pitchFamily="34" charset="0"/>
              </a:defRPr>
            </a:lvl9pPr>
          </a:lstStyle>
          <a:p>
            <a:pPr eaLnBrk="1" hangingPunct="1">
              <a:spcBef>
                <a:spcPct val="50000"/>
              </a:spcBef>
            </a:pPr>
            <a:r>
              <a:rPr lang="de-DE" sz="1800" b="1" dirty="0" smtClean="0">
                <a:solidFill>
                  <a:srgbClr val="336699"/>
                </a:solidFill>
                <a:latin typeface="Arial" charset="0"/>
              </a:rPr>
              <a:t>Protest </a:t>
            </a:r>
            <a:r>
              <a:rPr lang="de-DE" sz="1800" b="1" dirty="0" err="1" smtClean="0">
                <a:solidFill>
                  <a:srgbClr val="336699"/>
                </a:solidFill>
                <a:latin typeface="Arial" charset="0"/>
              </a:rPr>
              <a:t>cycles</a:t>
            </a:r>
            <a:r>
              <a:rPr lang="de-DE" sz="1800" b="1" dirty="0" smtClean="0">
                <a:solidFill>
                  <a:srgbClr val="336699"/>
                </a:solidFill>
                <a:latin typeface="Arial" charset="0"/>
              </a:rPr>
              <a:t> in </a:t>
            </a:r>
            <a:r>
              <a:rPr lang="de-DE" sz="1800" b="1" dirty="0" err="1" smtClean="0">
                <a:solidFill>
                  <a:srgbClr val="336699"/>
                </a:solidFill>
                <a:latin typeface="Arial" charset="0"/>
              </a:rPr>
              <a:t>Poland</a:t>
            </a:r>
            <a:r>
              <a:rPr lang="de-DE" dirty="0" smtClean="0">
                <a:solidFill>
                  <a:srgbClr val="336699"/>
                </a:solidFill>
              </a:rPr>
              <a:t> </a:t>
            </a:r>
            <a:endParaRPr lang="de-DE" dirty="0">
              <a:solidFill>
                <a:srgbClr val="336699"/>
              </a:solidFill>
            </a:endParaRPr>
          </a:p>
        </p:txBody>
      </p:sp>
      <p:sp>
        <p:nvSpPr>
          <p:cNvPr id="7173" name="Line 8"/>
          <p:cNvSpPr>
            <a:spLocks noChangeShapeType="1"/>
          </p:cNvSpPr>
          <p:nvPr/>
        </p:nvSpPr>
        <p:spPr bwMode="auto">
          <a:xfrm>
            <a:off x="250825" y="1052513"/>
            <a:ext cx="871378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74" name="Rectangle 9"/>
          <p:cNvSpPr>
            <a:spLocks noChangeArrowheads="1"/>
          </p:cNvSpPr>
          <p:nvPr/>
        </p:nvSpPr>
        <p:spPr bwMode="auto">
          <a:xfrm>
            <a:off x="0" y="248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buClrTx/>
              <a:buFontTx/>
              <a:buNone/>
            </a:pPr>
            <a:endParaRPr lang="de-DE" sz="1800">
              <a:latin typeface="Arial" charset="0"/>
            </a:endParaRPr>
          </a:p>
        </p:txBody>
      </p:sp>
      <p:sp>
        <p:nvSpPr>
          <p:cNvPr id="7175" name="Rectangle 85"/>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00000"/>
              </a:lnSpc>
              <a:spcBef>
                <a:spcPct val="0"/>
              </a:spcBef>
              <a:buClrTx/>
              <a:buFontTx/>
              <a:buNone/>
            </a:pPr>
            <a:endParaRPr lang="de-DE" sz="1800">
              <a:latin typeface="Arial" charset="0"/>
            </a:endParaRPr>
          </a:p>
        </p:txBody>
      </p:sp>
    </p:spTree>
    <p:extLst>
      <p:ext uri="{BB962C8B-B14F-4D97-AF65-F5344CB8AC3E}">
        <p14:creationId xmlns:p14="http://schemas.microsoft.com/office/powerpoint/2010/main" val="382583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kingsacademy.com/mhodges/03_The-World-since-1900/13_The-Reagan-80s/pictures/WIK_Polish-Round-Table-negotiations_1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8972791" cy="585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9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49275"/>
            <a:ext cx="3721100" cy="550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4"/>
          <p:cNvSpPr>
            <a:spLocks noChangeArrowheads="1"/>
          </p:cNvSpPr>
          <p:nvPr/>
        </p:nvSpPr>
        <p:spPr bwMode="auto">
          <a:xfrm>
            <a:off x="3951288" y="3141663"/>
            <a:ext cx="519271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de-DE" dirty="0">
                <a:solidFill>
                  <a:srgbClr val="336699"/>
                </a:solidFill>
              </a:rPr>
              <a:t>High </a:t>
            </a:r>
            <a:r>
              <a:rPr lang="de-DE" dirty="0" err="1">
                <a:solidFill>
                  <a:srgbClr val="336699"/>
                </a:solidFill>
              </a:rPr>
              <a:t>Noon</a:t>
            </a:r>
            <a:r>
              <a:rPr lang="de-DE" dirty="0">
                <a:solidFill>
                  <a:srgbClr val="336699"/>
                </a:solidFill>
              </a:rPr>
              <a:t> </a:t>
            </a:r>
            <a:br>
              <a:rPr lang="de-DE" dirty="0">
                <a:solidFill>
                  <a:srgbClr val="336699"/>
                </a:solidFill>
              </a:rPr>
            </a:br>
            <a:r>
              <a:rPr lang="de-DE" dirty="0">
                <a:solidFill>
                  <a:srgbClr val="336699"/>
                </a:solidFill>
              </a:rPr>
              <a:t>– </a:t>
            </a:r>
            <a:r>
              <a:rPr lang="de-DE" dirty="0" err="1" smtClean="0">
                <a:solidFill>
                  <a:srgbClr val="336699"/>
                </a:solidFill>
              </a:rPr>
              <a:t>elections</a:t>
            </a:r>
            <a:r>
              <a:rPr lang="de-DE" dirty="0" smtClean="0">
                <a:solidFill>
                  <a:srgbClr val="336699"/>
                </a:solidFill>
              </a:rPr>
              <a:t> </a:t>
            </a:r>
            <a:r>
              <a:rPr lang="de-DE" dirty="0">
                <a:solidFill>
                  <a:srgbClr val="336699"/>
                </a:solidFill>
              </a:rPr>
              <a:t>4.6.1989</a:t>
            </a:r>
          </a:p>
        </p:txBody>
      </p:sp>
    </p:spTree>
    <p:extLst>
      <p:ext uri="{BB962C8B-B14F-4D97-AF65-F5344CB8AC3E}">
        <p14:creationId xmlns:p14="http://schemas.microsoft.com/office/powerpoint/2010/main" val="2554677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914400" y="333375"/>
            <a:ext cx="8229600" cy="417513"/>
          </a:xfrm>
        </p:spPr>
        <p:txBody>
          <a:bodyPr/>
          <a:lstStyle/>
          <a:p>
            <a:pPr eaLnBrk="1" hangingPunct="1"/>
            <a:r>
              <a:rPr lang="de-DE" sz="2000" b="1" dirty="0" smtClean="0"/>
              <a:t>„</a:t>
            </a:r>
            <a:r>
              <a:rPr lang="de-DE" sz="2000" b="1" dirty="0" err="1" smtClean="0"/>
              <a:t>Monday</a:t>
            </a:r>
            <a:r>
              <a:rPr lang="de-DE" sz="2000" b="1" dirty="0" smtClean="0"/>
              <a:t> </a:t>
            </a:r>
            <a:r>
              <a:rPr lang="de-DE" sz="2000" b="1" dirty="0" err="1" smtClean="0"/>
              <a:t>Demonstrations</a:t>
            </a:r>
            <a:r>
              <a:rPr lang="de-DE" sz="2000" b="1" dirty="0" smtClean="0"/>
              <a:t>“: Leipzig </a:t>
            </a:r>
            <a:br>
              <a:rPr lang="de-DE" sz="2000" b="1" dirty="0" smtClean="0"/>
            </a:br>
            <a:r>
              <a:rPr lang="de-DE" sz="1400" b="1" dirty="0" smtClean="0"/>
              <a:t>(</a:t>
            </a:r>
            <a:r>
              <a:rPr lang="de-DE" sz="1400" b="1" dirty="0" err="1" smtClean="0"/>
              <a:t>population</a:t>
            </a:r>
            <a:r>
              <a:rPr lang="de-DE" sz="1400" b="1" dirty="0" smtClean="0"/>
              <a:t> 1989: 530.000 )</a:t>
            </a:r>
          </a:p>
        </p:txBody>
      </p:sp>
      <p:graphicFrame>
        <p:nvGraphicFramePr>
          <p:cNvPr id="874585" name="Group 89"/>
          <p:cNvGraphicFramePr>
            <a:graphicFrameLocks noGrp="1"/>
          </p:cNvGraphicFramePr>
          <p:nvPr>
            <p:ph idx="4294967295"/>
            <p:extLst>
              <p:ext uri="{D42A27DB-BD31-4B8C-83A1-F6EECF244321}">
                <p14:modId xmlns:p14="http://schemas.microsoft.com/office/powerpoint/2010/main" val="2626153467"/>
              </p:ext>
            </p:extLst>
          </p:nvPr>
        </p:nvGraphicFramePr>
        <p:xfrm>
          <a:off x="755576" y="1196752"/>
          <a:ext cx="5759450" cy="5346700"/>
        </p:xfrm>
        <a:graphic>
          <a:graphicData uri="http://schemas.openxmlformats.org/drawingml/2006/table">
            <a:tbl>
              <a:tblPr/>
              <a:tblGrid>
                <a:gridCol w="1511300"/>
                <a:gridCol w="4248150"/>
              </a:tblGrid>
              <a:tr h="1412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006699"/>
                          </a:solidFill>
                          <a:effectLst/>
                          <a:latin typeface="Arial" charset="0"/>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err="1" smtClean="0">
                          <a:ln>
                            <a:noFill/>
                          </a:ln>
                          <a:solidFill>
                            <a:srgbClr val="006699"/>
                          </a:solidFill>
                          <a:effectLst/>
                          <a:latin typeface="Arial" charset="0"/>
                        </a:rPr>
                        <a:t>Participants</a:t>
                      </a:r>
                      <a:r>
                        <a:rPr kumimoji="0" lang="de-DE" sz="1400" b="1" i="0" u="none" strike="noStrike" cap="none" normalizeH="0" baseline="0" dirty="0" smtClean="0">
                          <a:ln>
                            <a:noFill/>
                          </a:ln>
                          <a:solidFill>
                            <a:srgbClr val="006699"/>
                          </a:solidFill>
                          <a:effectLst/>
                          <a:latin typeface="Arial" charset="0"/>
                        </a:rPr>
                        <a:t> (</a:t>
                      </a:r>
                      <a:r>
                        <a:rPr kumimoji="0" lang="de-DE" sz="1400" b="1" i="0" u="none" strike="noStrike" cap="none" normalizeH="0" baseline="0" dirty="0" err="1" smtClean="0">
                          <a:ln>
                            <a:noFill/>
                          </a:ln>
                          <a:solidFill>
                            <a:srgbClr val="006699"/>
                          </a:solidFill>
                          <a:effectLst/>
                          <a:latin typeface="Arial" charset="0"/>
                        </a:rPr>
                        <a:t>estimated</a:t>
                      </a:r>
                      <a:r>
                        <a:rPr kumimoji="0" lang="de-DE" sz="1400" b="1" i="0" u="none" strike="noStrike" cap="none" normalizeH="0" baseline="0" dirty="0" smtClean="0">
                          <a:ln>
                            <a:noFill/>
                          </a:ln>
                          <a:solidFill>
                            <a:srgbClr val="006699"/>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err="1" smtClean="0">
                          <a:ln>
                            <a:noFill/>
                          </a:ln>
                          <a:solidFill>
                            <a:schemeClr val="tx1"/>
                          </a:solidFill>
                          <a:effectLst/>
                          <a:latin typeface="Arial" charset="0"/>
                        </a:rPr>
                        <a:t>since</a:t>
                      </a:r>
                      <a:r>
                        <a:rPr kumimoji="0" lang="de-DE" sz="1400" b="1" i="0" u="none" strike="noStrike" cap="none" normalizeH="0" baseline="0" dirty="0" smtClean="0">
                          <a:ln>
                            <a:noFill/>
                          </a:ln>
                          <a:solidFill>
                            <a:schemeClr val="tx1"/>
                          </a:solidFill>
                          <a:effectLst/>
                          <a:latin typeface="Arial" charset="0"/>
                        </a:rPr>
                        <a:t> 1982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a:t>
                      </a:r>
                      <a:r>
                        <a:rPr kumimoji="0" lang="de-DE" sz="1400" b="1" i="0" u="none" strike="noStrike" cap="none" normalizeH="0" baseline="0" dirty="0" err="1" smtClean="0">
                          <a:ln>
                            <a:noFill/>
                          </a:ln>
                          <a:solidFill>
                            <a:schemeClr val="tx1"/>
                          </a:solidFill>
                          <a:effectLst/>
                          <a:latin typeface="Arial" charset="0"/>
                        </a:rPr>
                        <a:t>prayer</a:t>
                      </a:r>
                      <a:r>
                        <a:rPr kumimoji="0" lang="de-DE" sz="1400" b="1" i="0" u="none" strike="noStrike" cap="none" normalizeH="0" baseline="0" dirty="0" smtClean="0">
                          <a:ln>
                            <a:noFill/>
                          </a:ln>
                          <a:solidFill>
                            <a:schemeClr val="tx1"/>
                          </a:solidFill>
                          <a:effectLst/>
                          <a:latin typeface="Arial" charset="0"/>
                        </a:rPr>
                        <a:t> </a:t>
                      </a:r>
                      <a:r>
                        <a:rPr kumimoji="0" lang="de-DE" sz="1400" b="1" i="0" u="none" strike="noStrike" cap="none" normalizeH="0" baseline="0" dirty="0" err="1" smtClean="0">
                          <a:ln>
                            <a:noFill/>
                          </a:ln>
                          <a:solidFill>
                            <a:schemeClr val="tx1"/>
                          </a:solidFill>
                          <a:effectLst/>
                          <a:latin typeface="Arial" charset="0"/>
                        </a:rPr>
                        <a:t>for</a:t>
                      </a:r>
                      <a:r>
                        <a:rPr kumimoji="0" lang="de-DE" sz="1400" b="1" i="0" u="none" strike="noStrike" cap="none" normalizeH="0" baseline="0" dirty="0" smtClean="0">
                          <a:ln>
                            <a:noFill/>
                          </a:ln>
                          <a:solidFill>
                            <a:schemeClr val="tx1"/>
                          </a:solidFill>
                          <a:effectLst/>
                          <a:latin typeface="Arial" charset="0"/>
                        </a:rPr>
                        <a:t> </a:t>
                      </a:r>
                      <a:r>
                        <a:rPr kumimoji="0" lang="de-DE" sz="1400" b="1" i="0" u="none" strike="noStrike" cap="none" normalizeH="0" baseline="0" dirty="0" err="1" smtClean="0">
                          <a:ln>
                            <a:noFill/>
                          </a:ln>
                          <a:solidFill>
                            <a:schemeClr val="tx1"/>
                          </a:solidFill>
                          <a:effectLst/>
                          <a:latin typeface="Arial" charset="0"/>
                        </a:rPr>
                        <a:t>peace</a:t>
                      </a:r>
                      <a:r>
                        <a:rPr kumimoji="0" lang="de-DE" sz="1400" b="1" i="0" u="none" strike="noStrike" cap="none" normalizeH="0" baseline="0" dirty="0" smtClean="0">
                          <a:ln>
                            <a:noFill/>
                          </a:ln>
                          <a:solidFill>
                            <a:schemeClr val="tx1"/>
                          </a:solidFill>
                          <a:effectLst/>
                          <a:latin typeface="Arial" charset="0"/>
                        </a:rPr>
                        <a:t>“ (St. Nicolas Church)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25.9.89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6.500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2.10.89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006699"/>
                          </a:solidFill>
                          <a:effectLst/>
                          <a:latin typeface="Arial" charset="0"/>
                        </a:rPr>
                        <a:t>9.10.89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006699"/>
                          </a:solidFill>
                          <a:effectLst/>
                          <a:latin typeface="Arial" charset="0"/>
                        </a:rPr>
                        <a:t>70.000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16.10.89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110.000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23.10.89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225.000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30.10.89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350.000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6.11.89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rgbClr val="FF0000"/>
                          </a:solidFill>
                          <a:effectLst/>
                          <a:latin typeface="Arial" charset="0"/>
                        </a:rPr>
                        <a:t>450.000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13.11.89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175.000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20.11.89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27.11.89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200.000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4.12.89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11.12.89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125.000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18.12.89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170000"/>
                        <a:buFontTx/>
                        <a:buNone/>
                        <a:tabLst/>
                      </a:pPr>
                      <a:r>
                        <a:rPr kumimoji="0" lang="de-DE" sz="1400" b="1" i="0" u="none" strike="noStrike" cap="none" normalizeH="0" baseline="0" dirty="0" smtClean="0">
                          <a:ln>
                            <a:noFill/>
                          </a:ln>
                          <a:solidFill>
                            <a:schemeClr val="tx1"/>
                          </a:solidFill>
                          <a:effectLst/>
                          <a:latin typeface="Arial" charset="0"/>
                        </a:rPr>
                        <a:t>150.000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073" y="3068960"/>
            <a:ext cx="4676991" cy="349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57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kingsacademy.com/mhodges/03_The-World-since-1900/13_The-Reagan-80s/pictures/STP-165_celebrating-on-Berlin-Wall_1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6768108" cy="682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9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kingsacademy.com/mhodges/03_The-World-since-1900/13_The-Reagan-80s/pictures/Vaclav-Havel+peaceful-Prague-protest_1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9011419" cy="601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6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ke">
  <a:themeElements>
    <a:clrScheme name="Mas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k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aesentation_lmu_aktuell">
  <a:themeElements>
    <a:clrScheme name="">
      <a:dk1>
        <a:srgbClr val="000000"/>
      </a:dk1>
      <a:lt1>
        <a:srgbClr val="FFFFFF"/>
      </a:lt1>
      <a:dk2>
        <a:srgbClr val="4C4C4C"/>
      </a:dk2>
      <a:lt2>
        <a:srgbClr val="808080"/>
      </a:lt2>
      <a:accent1>
        <a:srgbClr val="FFCC00"/>
      </a:accent1>
      <a:accent2>
        <a:srgbClr val="FF990F"/>
      </a:accent2>
      <a:accent3>
        <a:srgbClr val="FFFFFF"/>
      </a:accent3>
      <a:accent4>
        <a:srgbClr val="000000"/>
      </a:accent4>
      <a:accent5>
        <a:srgbClr val="FFE2AA"/>
      </a:accent5>
      <a:accent6>
        <a:srgbClr val="E78A0C"/>
      </a:accent6>
      <a:hlink>
        <a:srgbClr val="009900"/>
      </a:hlink>
      <a:folHlink>
        <a:srgbClr val="99CC00"/>
      </a:folHlink>
    </a:clrScheme>
    <a:fontScheme name="Praesentation_lmu_aktuell">
      <a:majorFont>
        <a:latin typeface="LMU CompatilFact"/>
        <a:ea typeface=""/>
        <a:cs typeface=""/>
      </a:majorFont>
      <a:minorFont>
        <a:latin typeface="LMU CompatilF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a:ln>
              <a:noFill/>
            </a:ln>
            <a:solidFill>
              <a:schemeClr val="tx1"/>
            </a:solidFill>
            <a:effectLst/>
            <a:latin typeface="LMU CompatilFact"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a:ln>
              <a:noFill/>
            </a:ln>
            <a:solidFill>
              <a:schemeClr val="tx1"/>
            </a:solidFill>
            <a:effectLst/>
            <a:latin typeface="LMU CompatilFact" pitchFamily="2" charset="0"/>
          </a:defRPr>
        </a:defPPr>
      </a:lstStyle>
    </a:lnDef>
  </a:objectDefaults>
  <a:extraClrSchemeLst>
    <a:extraClrScheme>
      <a:clrScheme name="Praesentation_lmu_aktue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_lmu_aktue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_lmu_aktue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_lmu_aktue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_lmu_aktue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_lmu_aktue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_lmu_aktue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_lmu_aktue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_lmu_aktue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_lmu_aktue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_lmu_aktue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_lmu_aktue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aesentation_lmu_aktuell 13">
        <a:dk1>
          <a:srgbClr val="000000"/>
        </a:dk1>
        <a:lt1>
          <a:srgbClr val="FFFFFF"/>
        </a:lt1>
        <a:dk2>
          <a:srgbClr val="4C4C4C"/>
        </a:dk2>
        <a:lt2>
          <a:srgbClr val="808080"/>
        </a:lt2>
        <a:accent1>
          <a:srgbClr val="FFCC00"/>
        </a:accent1>
        <a:accent2>
          <a:srgbClr val="FF9900"/>
        </a:accent2>
        <a:accent3>
          <a:srgbClr val="FFFFFF"/>
        </a:accent3>
        <a:accent4>
          <a:srgbClr val="000000"/>
        </a:accent4>
        <a:accent5>
          <a:srgbClr val="FFE2AA"/>
        </a:accent5>
        <a:accent6>
          <a:srgbClr val="E78A00"/>
        </a:accent6>
        <a:hlink>
          <a:srgbClr val="00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Maske">
  <a:themeElements>
    <a:clrScheme name="Mas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k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Maske">
  <a:themeElements>
    <a:clrScheme name="4_Mas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ask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90000"/>
          </a:lnSpc>
          <a:spcBef>
            <a:spcPct val="20000"/>
          </a:spcBef>
          <a:spcAft>
            <a:spcPct val="0"/>
          </a:spcAft>
          <a:buClr>
            <a:srgbClr val="FFFF66"/>
          </a:buClr>
          <a:buSzTx/>
          <a:buFont typeface="Wingdings" pitchFamily="2" charset="2"/>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4_Mas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as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as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as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as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as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as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as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as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as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as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as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Maske</Template>
  <TotalTime>0</TotalTime>
  <Words>3739</Words>
  <Application>Microsoft Office PowerPoint</Application>
  <PresentationFormat>Экран (4:3)</PresentationFormat>
  <Paragraphs>283</Paragraphs>
  <Slides>20</Slides>
  <Notes>9</Notes>
  <HiddenSlides>0</HiddenSlides>
  <MMClips>0</MMClips>
  <ScaleCrop>false</ScaleCrop>
  <HeadingPairs>
    <vt:vector size="4" baseType="variant">
      <vt:variant>
        <vt:lpstr>Тема</vt:lpstr>
      </vt:variant>
      <vt:variant>
        <vt:i4>7</vt:i4>
      </vt:variant>
      <vt:variant>
        <vt:lpstr>Заголовки слайдов</vt:lpstr>
      </vt:variant>
      <vt:variant>
        <vt:i4>20</vt:i4>
      </vt:variant>
    </vt:vector>
  </HeadingPairs>
  <TitlesOfParts>
    <vt:vector size="27" baseType="lpstr">
      <vt:lpstr>Maske</vt:lpstr>
      <vt:lpstr>Standarddesign</vt:lpstr>
      <vt:lpstr>Praesentation_lmu_aktuell</vt:lpstr>
      <vt:lpstr>1_Larissa</vt:lpstr>
      <vt:lpstr>Larissa</vt:lpstr>
      <vt:lpstr>2_Maske</vt:lpstr>
      <vt:lpstr>4_Maske</vt:lpstr>
      <vt:lpstr>Крушение социализма: Пути преодоления господства коммунистических партий</vt:lpstr>
      <vt:lpstr>Modern Regime Types (Ideal Types) </vt:lpstr>
      <vt:lpstr>Totalitarianism vs. Post-Totalitarianism </vt:lpstr>
      <vt:lpstr>Презентация PowerPoint</vt:lpstr>
      <vt:lpstr>Презентация PowerPoint</vt:lpstr>
      <vt:lpstr>Презентация PowerPoint</vt:lpstr>
      <vt:lpstr>„Monday Demonstrations“: Leipzig  (population 1989: 530.000 )</vt:lpstr>
      <vt:lpstr>Презентация PowerPoint</vt:lpstr>
      <vt:lpstr>Презентация PowerPoint</vt:lpstr>
      <vt:lpstr>December, 16-27, Romania</vt:lpstr>
      <vt:lpstr>16.-27. Dezember 1989, Rumänien</vt:lpstr>
      <vt:lpstr> </vt:lpstr>
      <vt:lpstr>Seymour Martin Lipset (1959): Some Social Requisites of Democracy: Economic Development and Political Legitimacy. In: American Political Science Review, Jg. 53, S. 69-105 </vt:lpstr>
      <vt:lpstr>Презентация PowerPoint</vt:lpstr>
      <vt:lpstr>Презентация PowerPoint</vt:lpstr>
      <vt:lpstr>Презентация PowerPoint</vt:lpstr>
      <vt:lpstr> </vt:lpstr>
      <vt:lpstr>Презентация PowerPoint</vt:lpstr>
      <vt:lpstr>Презентация PowerPoint</vt:lpstr>
      <vt:lpstr>Literatur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Vergleichende Regierungslehre</dc:title>
  <dc:creator>PS</dc:creator>
  <cp:lastModifiedBy>Юткина Маргарита Васильевна</cp:lastModifiedBy>
  <cp:revision>195</cp:revision>
  <dcterms:created xsi:type="dcterms:W3CDTF">2004-10-18T08:51:23Z</dcterms:created>
  <dcterms:modified xsi:type="dcterms:W3CDTF">2012-12-14T11:52:18Z</dcterms:modified>
</cp:coreProperties>
</file>