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13" r:id="rId2"/>
    <p:sldId id="415" r:id="rId3"/>
    <p:sldId id="416" r:id="rId4"/>
    <p:sldId id="418" r:id="rId5"/>
    <p:sldId id="417" r:id="rId6"/>
    <p:sldId id="419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1" id="{EBC5B8E5-61A6-E54E-9057-DE02426E25F9}">
          <p14:sldIdLst>
            <p14:sldId id="413"/>
            <p14:sldId id="415"/>
            <p14:sldId id="416"/>
            <p14:sldId id="418"/>
            <p14:sldId id="417"/>
            <p14:sldId id="41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981"/>
    <a:srgbClr val="38619B"/>
    <a:srgbClr val="DBEEF4"/>
    <a:srgbClr val="9AD4E0"/>
    <a:srgbClr val="6AABB1"/>
    <a:srgbClr val="84AF9B"/>
    <a:srgbClr val="FF4266"/>
    <a:srgbClr val="C8C7A8"/>
    <a:srgbClr val="FACDAE"/>
    <a:srgbClr val="FC9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54"/>
      </p:cViewPr>
      <p:guideLst>
        <p:guide orient="horz" pos="1525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2FD6B-E3DA-F94A-B8F0-AE9D24A42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34556-281F-6745-BF1F-1B60055CD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077CA-0526-D448-A953-AF220BEC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652C9-7051-7449-A7F0-3E4B4CB3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A855E-0305-874D-A053-03600BDE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ED9B2-B8B2-124A-B999-367ACA3C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80A4E0-C3A2-AE4C-9428-F10D5F554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E6AF6-8075-CA49-81EA-529CD847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0241F2-6938-E741-97F5-7D95CC58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451C85-6FEB-FF4E-9F52-C2D0CB9E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F262C3-F12F-6A40-979C-C5E9A85C4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26D1AD-3125-AF44-8CF6-1F5CA22AA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B9982-D047-F34D-A186-8C88C9A3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12933B-6F43-4548-B906-07C4CD91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909F8-0776-9349-AD9C-D2672513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54EF9-80EF-BE47-A5A5-DBB14E70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AB4F1-1D47-0049-ABAB-3AC399AAC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F6FAA-D6DF-6445-907A-1AF3C07F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D3399-596E-0C4B-9445-94B998CD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80FA1-AE65-7A4E-A303-35D13A21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B11C8-7C14-6947-90EC-6D5AD612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AA656-671A-F548-BD7A-4602E83C8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6FD10-7B6F-044C-8E62-28CD0AEA5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07DF2-5FC0-F94F-9E90-55B60CC0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6B4EC2-2708-2E46-90FD-B794CDDC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5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C98-1287-BF49-BA5E-6C0A3EFD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057FA-E4D3-244C-ABB6-690F5B127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5E484A-0435-414E-B29F-02AA41438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DDD31-4087-0543-A12E-AE684915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F06114-F88E-1A4B-8E5E-56F6D3F1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526225-79C2-2D41-BA69-A7D585E5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0F898-DE73-0C4C-BC63-EB9D9225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210094-2691-A545-8E6E-E034A30A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AABF0C-2FED-454A-9063-59918E290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4FEE61-F05B-F642-BAC7-EC84B9E1E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F2DB17-437E-9840-9B1C-486EC88BF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F641EA-0517-3C49-9E8E-8C894164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7AE883-C060-B445-B9AA-C3613B69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0260E-3D6E-3A46-A6E9-44E102F8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37578-AB8B-504A-A2A2-59F87976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3D12CF-7A29-0E47-AFEB-BBF72413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DEF53D-B81E-9940-97E6-6857542A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A7EA27-2AA6-6B4A-9805-3E777989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24C297-C5FA-F24A-8F51-6AC8BAE8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DBDA51-0027-0946-B6B3-9B9941A2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CB8E5C-BF6A-734A-A24A-6AC4FC2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3C9F-DFDA-8A45-BF98-DD911645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5D8FF-DECA-1F4A-9388-5D5ECCD4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B2F793-C28B-7947-AE74-B397EEB2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92A8C-E656-0942-96E9-AFC054C7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8C8050-5059-2745-B740-A07C16EA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177388-CC1F-6443-88A4-AD01D15C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8BFE-5073-CA46-B241-4B6E2ABE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1D3546-5DE1-DF4E-AF82-F30F072A0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96054E-3D2F-E247-8309-68B43050A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8B628F-FB97-184C-A9F1-3FA55A60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7E420-426D-E44C-BB12-1A0446E4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BA761B-FB15-0646-9AA0-B1E0C503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9E3A3-D8D7-334D-895A-E774F9D9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CE54AC-196D-0E4C-8210-8C3B2A1D5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006C8-E05E-5F49-9347-0C856637F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69C-A3BC-48FB-828D-5A6E6B91945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D5840-0770-C24F-90BC-64B980C49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5C012-D3C2-7643-8D8B-EAB5586B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cmfkr.okmot.kg/" TargetMode="External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hyperlink" Target="http://cbd.minjust.gov.kg/act/view/ru-ru/92458?cl=ru-ru" TargetMode="External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16.jp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D18A6C-BDBB-3842-A8E2-33EC0B3FB18E}"/>
              </a:ext>
            </a:extLst>
          </p:cNvPr>
          <p:cNvSpPr txBox="1"/>
          <p:nvPr/>
        </p:nvSpPr>
        <p:spPr>
          <a:xfrm>
            <a:off x="1205002" y="2468207"/>
            <a:ext cx="10752172" cy="156966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«Вызовы и возможности для дополнительного </a:t>
            </a:r>
          </a:p>
          <a:p>
            <a:pPr algn="r"/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 в контексте текущей </a:t>
            </a:r>
          </a:p>
          <a:p>
            <a:pPr algn="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с </a:t>
            </a:r>
            <a:r>
              <a:rPr lang="en-US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Covid19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Apple Symbols" panose="02000000000000000000" pitchFamily="2" charset="-79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2" y="511250"/>
            <a:ext cx="1589269" cy="158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1117" y="945044"/>
            <a:ext cx="8461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Учебный центр </a:t>
            </a:r>
          </a:p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Министерства финансов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Кыргызской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Республики</a:t>
            </a: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ple Symbols" panose="02000000000000000000" pitchFamily="2" charset="-79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2" y="3423298"/>
            <a:ext cx="5406385" cy="279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60769" y="4982245"/>
            <a:ext cx="54834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Турдумамбетова</a:t>
            </a:r>
            <a:r>
              <a:rPr lang="ru-RU" sz="2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Эрке</a:t>
            </a:r>
            <a:r>
              <a:rPr lang="ru-RU" sz="2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spc="0" dirty="0" err="1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Доолотбековна</a:t>
            </a:r>
            <a:endParaRPr lang="ru-RU" sz="2400" b="1" cap="none" spc="0" dirty="0" smtClean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УЦ МФ КР </a:t>
            </a:r>
            <a:r>
              <a:rPr lang="ru-RU" sz="2000" b="1" i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</a:t>
            </a:r>
            <a:r>
              <a:rPr lang="ru-RU" sz="2000" b="1" i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доц</a:t>
            </a:r>
            <a:r>
              <a:rPr lang="ru-RU" sz="2400" b="1" i="1" dirty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84898" y="5986688"/>
            <a:ext cx="1569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26.05.2020</a:t>
            </a:r>
            <a:endParaRPr lang="ru-RU" sz="2400" b="1" cap="none" spc="0" dirty="0">
              <a:ln w="0"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622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550" y="1968830"/>
            <a:ext cx="35858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центр Министерства финансов КР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свою деятельность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трем основным направлениям: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" y="266697"/>
            <a:ext cx="1043597" cy="10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7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2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" y="225132"/>
            <a:ext cx="1043597" cy="104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69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379" r="8208" b="9870"/>
          <a:stretch/>
        </p:blipFill>
        <p:spPr>
          <a:xfrm>
            <a:off x="3874423" y="2082120"/>
            <a:ext cx="3720126" cy="364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" y="266697"/>
            <a:ext cx="1043597" cy="10435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337" y="2908778"/>
            <a:ext cx="3189143" cy="120032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/>
              <a:t>Основной вызов возникший </a:t>
            </a:r>
            <a:endParaRPr lang="ru-RU" dirty="0" smtClean="0"/>
          </a:p>
          <a:p>
            <a:pPr algn="ctr"/>
            <a:r>
              <a:rPr lang="ru-RU" dirty="0" smtClean="0"/>
              <a:t>во </a:t>
            </a:r>
            <a:r>
              <a:rPr lang="ru-RU" dirty="0"/>
              <a:t>время ЧС </a:t>
            </a:r>
            <a:r>
              <a:rPr lang="ru-RU" dirty="0" smtClean="0"/>
              <a:t>– </a:t>
            </a:r>
            <a:r>
              <a:rPr lang="ru-RU" b="1" dirty="0" smtClean="0"/>
              <a:t>невозможность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исполнения </a:t>
            </a:r>
            <a:r>
              <a:rPr lang="ru-RU" b="1" dirty="0" smtClean="0"/>
              <a:t>утвержденного </a:t>
            </a:r>
          </a:p>
          <a:p>
            <a:pPr algn="ctr"/>
            <a:r>
              <a:rPr lang="ru-RU" b="1" dirty="0" smtClean="0"/>
              <a:t>Плана </a:t>
            </a:r>
            <a:r>
              <a:rPr lang="ru-RU" b="1" dirty="0"/>
              <a:t>обучения на 100%</a:t>
            </a:r>
            <a:endParaRPr lang="ru-RU" dirty="0">
              <a:ln w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767" y="2124121"/>
            <a:ext cx="1815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Вызовы: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4548" y="1630950"/>
            <a:ext cx="47659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Возможности: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81811" y="2124121"/>
            <a:ext cx="4463851" cy="203132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</a:rPr>
              <a:t>Карантин - это вынужденная мера, </a:t>
            </a:r>
            <a:endParaRPr lang="ru-RU" dirty="0" smtClean="0">
              <a:ln w="0"/>
            </a:endParaRPr>
          </a:p>
          <a:p>
            <a:pPr algn="ctr"/>
            <a:r>
              <a:rPr lang="ru-RU" dirty="0" smtClean="0">
                <a:ln w="0"/>
              </a:rPr>
              <a:t>однако</a:t>
            </a:r>
            <a:r>
              <a:rPr lang="ru-RU" dirty="0">
                <a:ln w="0"/>
              </a:rPr>
              <a:t>, </a:t>
            </a:r>
            <a:r>
              <a:rPr lang="ru-RU" dirty="0" smtClean="0">
                <a:ln w="0"/>
              </a:rPr>
              <a:t>даже </a:t>
            </a:r>
            <a:r>
              <a:rPr lang="ru-RU" dirty="0">
                <a:ln w="0"/>
              </a:rPr>
              <a:t>в условиях самоизоляции </a:t>
            </a:r>
            <a:endParaRPr lang="ru-RU" dirty="0" smtClean="0">
              <a:ln w="0"/>
            </a:endParaRPr>
          </a:p>
          <a:p>
            <a:pPr algn="ctr"/>
            <a:r>
              <a:rPr lang="ru-RU" dirty="0" smtClean="0">
                <a:ln w="0"/>
              </a:rPr>
              <a:t>необходимо заниматься повышением </a:t>
            </a:r>
          </a:p>
          <a:p>
            <a:pPr algn="ctr"/>
            <a:r>
              <a:rPr lang="ru-RU" dirty="0" smtClean="0">
                <a:ln w="0"/>
              </a:rPr>
              <a:t>квалификации</a:t>
            </a:r>
            <a:r>
              <a:rPr lang="ru-RU" dirty="0">
                <a:ln w="0"/>
              </a:rPr>
              <a:t>. </a:t>
            </a:r>
            <a:r>
              <a:rPr lang="ru-RU" dirty="0" smtClean="0">
                <a:ln w="0"/>
              </a:rPr>
              <a:t>При </a:t>
            </a:r>
            <a:r>
              <a:rPr lang="ru-RU" dirty="0">
                <a:ln w="0"/>
              </a:rPr>
              <a:t>помощи </a:t>
            </a:r>
            <a:r>
              <a:rPr lang="ru-RU" dirty="0" smtClean="0">
                <a:ln w="0"/>
              </a:rPr>
              <a:t>онлайн</a:t>
            </a:r>
          </a:p>
          <a:p>
            <a:pPr algn="ctr"/>
            <a:r>
              <a:rPr lang="ru-RU" dirty="0" smtClean="0">
                <a:ln w="0"/>
              </a:rPr>
              <a:t> </a:t>
            </a:r>
            <a:r>
              <a:rPr lang="ru-RU" dirty="0">
                <a:ln w="0"/>
              </a:rPr>
              <a:t>курсов </a:t>
            </a:r>
            <a:r>
              <a:rPr lang="ru-RU" dirty="0" smtClean="0">
                <a:ln w="0"/>
              </a:rPr>
              <a:t>были созданы </a:t>
            </a:r>
            <a:r>
              <a:rPr lang="ru-RU" dirty="0">
                <a:ln w="0"/>
              </a:rPr>
              <a:t>новые возможности </a:t>
            </a:r>
            <a:endParaRPr lang="ru-RU" dirty="0" smtClean="0">
              <a:ln w="0"/>
            </a:endParaRPr>
          </a:p>
          <a:p>
            <a:pPr algn="ctr"/>
            <a:r>
              <a:rPr lang="ru-RU" dirty="0" smtClean="0">
                <a:ln w="0"/>
              </a:rPr>
              <a:t>для самореализации </a:t>
            </a:r>
            <a:r>
              <a:rPr lang="ru-RU" dirty="0">
                <a:ln w="0"/>
              </a:rPr>
              <a:t>личности и </a:t>
            </a:r>
            <a:endParaRPr lang="ru-RU" dirty="0" smtClean="0">
              <a:ln w="0"/>
            </a:endParaRPr>
          </a:p>
          <a:p>
            <a:pPr algn="ctr"/>
            <a:r>
              <a:rPr lang="ru-RU" dirty="0" smtClean="0">
                <a:ln w="0"/>
              </a:rPr>
              <a:t>получения </a:t>
            </a:r>
            <a:r>
              <a:rPr lang="ru-RU" dirty="0">
                <a:ln w="0"/>
              </a:rPr>
              <a:t>знаний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5487" y="4288011"/>
            <a:ext cx="3231672" cy="14206"/>
          </a:xfrm>
          <a:prstGeom prst="line">
            <a:avLst/>
          </a:prstGeom>
          <a:ln w="1111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7920" y="4481121"/>
            <a:ext cx="3100401" cy="1723549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/>
              <a:t>Второй из основных вызовов </a:t>
            </a:r>
            <a:endParaRPr lang="ru-RU" dirty="0" smtClean="0"/>
          </a:p>
          <a:p>
            <a:pPr algn="ctr"/>
            <a:r>
              <a:rPr lang="ru-RU" dirty="0" smtClean="0"/>
              <a:t>возникший </a:t>
            </a:r>
            <a:r>
              <a:rPr lang="ru-RU" dirty="0"/>
              <a:t>во время ЧС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/>
              <a:t>сложность с набором </a:t>
            </a:r>
            <a:endParaRPr lang="ru-RU" b="1" dirty="0" smtClean="0"/>
          </a:p>
          <a:p>
            <a:pPr algn="ctr"/>
            <a:r>
              <a:rPr lang="ru-RU" b="1" dirty="0" smtClean="0"/>
              <a:t>слушателей</a:t>
            </a:r>
            <a:r>
              <a:rPr lang="ru-RU" dirty="0" smtClean="0"/>
              <a:t> </a:t>
            </a:r>
            <a:r>
              <a:rPr lang="ru-RU" b="1" dirty="0"/>
              <a:t>на «открытые» </a:t>
            </a:r>
            <a:endParaRPr lang="ru-RU" b="1" dirty="0" smtClean="0"/>
          </a:p>
          <a:p>
            <a:pPr algn="ctr"/>
            <a:r>
              <a:rPr lang="ru-RU" b="1" dirty="0" smtClean="0"/>
              <a:t>платные </a:t>
            </a:r>
            <a:r>
              <a:rPr lang="ru-RU" b="1" dirty="0"/>
              <a:t>курсы</a:t>
            </a:r>
            <a:endParaRPr lang="ru-RU" dirty="0"/>
          </a:p>
          <a:p>
            <a:pPr algn="ctr"/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62367" y="4349406"/>
            <a:ext cx="4257063" cy="230832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/>
              <a:t>Для того, чтобы на «открытые курсы» </a:t>
            </a:r>
            <a:endParaRPr lang="ru-RU" dirty="0" smtClean="0"/>
          </a:p>
          <a:p>
            <a:pPr algn="ctr"/>
            <a:r>
              <a:rPr lang="ru-RU" dirty="0" smtClean="0"/>
              <a:t>был </a:t>
            </a:r>
            <a:r>
              <a:rPr lang="ru-RU" dirty="0"/>
              <a:t>спрос во время ЧС, </a:t>
            </a:r>
            <a:r>
              <a:rPr lang="ru-RU" dirty="0" smtClean="0"/>
              <a:t>сотрудник</a:t>
            </a:r>
            <a:r>
              <a:rPr lang="ru-RU" dirty="0"/>
              <a:t>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Учебного </a:t>
            </a:r>
            <a:r>
              <a:rPr lang="ru-RU" dirty="0"/>
              <a:t>центра МФ КР </a:t>
            </a:r>
            <a:r>
              <a:rPr lang="ru-RU" dirty="0" smtClean="0"/>
              <a:t>смогли </a:t>
            </a:r>
            <a:r>
              <a:rPr lang="ru-RU" dirty="0"/>
              <a:t>очень </a:t>
            </a:r>
            <a:endParaRPr lang="ru-RU" dirty="0" smtClean="0"/>
          </a:p>
          <a:p>
            <a:pPr algn="ctr"/>
            <a:r>
              <a:rPr lang="ru-RU" dirty="0" smtClean="0"/>
              <a:t>быстро </a:t>
            </a:r>
            <a:r>
              <a:rPr lang="ru-RU" dirty="0"/>
              <a:t>адаптироваться, </a:t>
            </a:r>
            <a:r>
              <a:rPr lang="ru-RU" dirty="0" err="1" smtClean="0"/>
              <a:t>самообучиться</a:t>
            </a:r>
            <a:r>
              <a:rPr lang="ru-RU" dirty="0" smtClean="0"/>
              <a:t> 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экстренно выступать в самых </a:t>
            </a:r>
            <a:r>
              <a:rPr lang="ru-RU" dirty="0" smtClean="0"/>
              <a:t>разных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ролях одновременно: </a:t>
            </a:r>
            <a:r>
              <a:rPr lang="en-US" dirty="0"/>
              <a:t>IT</a:t>
            </a:r>
            <a:r>
              <a:rPr lang="ru-RU" dirty="0"/>
              <a:t>-специалистов, </a:t>
            </a:r>
            <a:endParaRPr lang="ru-RU" dirty="0" smtClean="0"/>
          </a:p>
          <a:p>
            <a:pPr algn="ctr"/>
            <a:r>
              <a:rPr lang="ru-RU" dirty="0" smtClean="0"/>
              <a:t>логистов</a:t>
            </a:r>
            <a:r>
              <a:rPr lang="ru-RU" dirty="0"/>
              <a:t>, методистов, маркетологов, </a:t>
            </a:r>
            <a:endParaRPr lang="ru-RU" dirty="0" smtClean="0"/>
          </a:p>
          <a:p>
            <a:pPr algn="ctr"/>
            <a:r>
              <a:rPr lang="ru-RU" dirty="0" smtClean="0"/>
              <a:t>лингвистов </a:t>
            </a:r>
            <a:r>
              <a:rPr lang="ru-RU" dirty="0"/>
              <a:t>и </a:t>
            </a:r>
            <a:r>
              <a:rPr lang="ru-RU" dirty="0" err="1"/>
              <a:t>мн.др</a:t>
            </a:r>
            <a:r>
              <a:rPr lang="ru-RU" dirty="0"/>
              <a:t>.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61693" y="4209690"/>
            <a:ext cx="3231672" cy="14206"/>
          </a:xfrm>
          <a:prstGeom prst="line">
            <a:avLst/>
          </a:prstGeom>
          <a:ln w="1111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870015" y="378856"/>
            <a:ext cx="911800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пандемии сотрудники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центра МФ КР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столкнулись со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многими вызовами и стали искать 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их решения</a:t>
            </a:r>
            <a:r>
              <a:rPr lang="ru-RU" sz="28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4" y="451972"/>
            <a:ext cx="1043597" cy="10435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21" y="216841"/>
            <a:ext cx="862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проведенных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</a:t>
            </a:r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ЧС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по 26 мая 2020г</a:t>
            </a:r>
            <a:r>
              <a:rPr lang="ru-RU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1" y="1117078"/>
            <a:ext cx="9689539" cy="54215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4120" y="1255609"/>
            <a:ext cx="301633" cy="29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11839" y="1216432"/>
            <a:ext cx="22605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Наименование курса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72306" y="1712944"/>
            <a:ext cx="301633" cy="2909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74709" y="1664164"/>
            <a:ext cx="25172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Количество слушателей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22" y="979067"/>
            <a:ext cx="3115189" cy="2336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10" y="3840955"/>
            <a:ext cx="4341059" cy="24539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61" y="3877690"/>
            <a:ext cx="3562274" cy="24779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B77F26-4EB6-E44C-968D-082A85A281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3" y="244624"/>
            <a:ext cx="1043597" cy="1043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5369" y="166413"/>
            <a:ext cx="6782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Учебным центром МФ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 </a:t>
            </a:r>
            <a:endParaRPr lang="en-US" sz="24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обучения (во время ЧС)</a:t>
            </a:r>
            <a:endParaRPr lang="ru-RU" sz="2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8661" y="3381768"/>
            <a:ext cx="26900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Государственные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закупки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8757" y="3225402"/>
            <a:ext cx="4469942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участия и подача конкурсных заявок </a:t>
            </a:r>
          </a:p>
          <a:p>
            <a:pPr algn="ctr"/>
            <a:r>
              <a:rPr lang="ru-R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электронных </a:t>
            </a:r>
            <a:r>
              <a:rPr lang="ru-R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государственных закупках</a:t>
            </a:r>
            <a:endParaRPr lang="ru-RU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5950" y="6245353"/>
            <a:ext cx="473546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dirty="0" smtClean="0"/>
              <a:t>Курс повышения квалификации для заведующих</a:t>
            </a:r>
          </a:p>
          <a:p>
            <a:pPr algn="ctr"/>
            <a:r>
              <a:rPr lang="ru-R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отделов/секторов казначейств ТУ МФ КР</a:t>
            </a:r>
            <a:endParaRPr lang="ru-RU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58260" y="6279228"/>
            <a:ext cx="3190937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Бухгалтерский учет и отчетность</a:t>
            </a:r>
          </a:p>
          <a:p>
            <a:pPr algn="ctr"/>
            <a:r>
              <a:rPr lang="ru-R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государственном секторе</a:t>
            </a:r>
            <a:endParaRPr lang="ru-RU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5" y="1087265"/>
            <a:ext cx="4150627" cy="23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D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Рисунок 472">
            <a:extLst>
              <a:ext uri="{FF2B5EF4-FFF2-40B4-BE49-F238E27FC236}">
                <a16:creationId xmlns:a16="http://schemas.microsoft.com/office/drawing/2014/main" id="{AD18770A-21E5-9240-8604-F1624F1923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61" y="1140104"/>
            <a:ext cx="8407957" cy="61138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61650" y="459853"/>
            <a:ext cx="698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Вызовы/Возможности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404043" y="-60217"/>
            <a:ext cx="13152546" cy="6858000"/>
            <a:chOff x="-12403359" y="-31364"/>
            <a:chExt cx="13152546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-12403359" y="-31364"/>
              <a:ext cx="12401093" cy="6858000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-247607" y="-31364"/>
              <a:ext cx="996794" cy="881757"/>
              <a:chOff x="8168960" y="3628054"/>
              <a:chExt cx="791646" cy="881757"/>
            </a:xfrm>
            <a:solidFill>
              <a:srgbClr val="DBEEF4"/>
            </a:solidFill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8123904" y="3673110"/>
                <a:ext cx="881757" cy="79164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584015" y="3687989"/>
                <a:ext cx="297123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600" b="1" dirty="0" smtClean="0">
                    <a:solidFill>
                      <a:srgbClr val="002060"/>
                    </a:solidFill>
                    <a:latin typeface="DAGGERSQUARE" pitchFamily="50" charset="0"/>
                  </a:rPr>
                  <a:t>1</a:t>
                </a:r>
                <a:endParaRPr lang="en-US" sz="4600" b="1" dirty="0">
                  <a:solidFill>
                    <a:srgbClr val="002060"/>
                  </a:solidFill>
                  <a:latin typeface="DAGGERSQUARE" pitchFamily="50" charset="0"/>
                </a:endParaRPr>
              </a:p>
            </p:txBody>
          </p:sp>
        </p:grp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30291" y="265619"/>
              <a:ext cx="845791" cy="845791"/>
            </a:xfrm>
            <a:prstGeom prst="rect">
              <a:avLst/>
            </a:prstGeom>
            <a:solidFill>
              <a:srgbClr val="DBEEF4"/>
            </a:solidFill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26597" y="931479"/>
              <a:ext cx="7087617" cy="5434449"/>
            </a:xfrm>
            <a:prstGeom prst="rect">
              <a:avLst/>
            </a:prstGeom>
          </p:spPr>
        </p:pic>
        <p:sp>
          <p:nvSpPr>
            <p:cNvPr id="144" name="Прямоугольник 143"/>
            <p:cNvSpPr/>
            <p:nvPr/>
          </p:nvSpPr>
          <p:spPr>
            <a:xfrm>
              <a:off x="-9295398" y="265619"/>
              <a:ext cx="716754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Образовательный портал УЦ МФ КР</a:t>
              </a:r>
            </a:p>
          </p:txBody>
        </p:sp>
        <p:pic>
          <p:nvPicPr>
            <p:cNvPr id="145" name="Объект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41525" y="3183650"/>
              <a:ext cx="820125" cy="80206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2403359" y="1519432"/>
              <a:ext cx="5327645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Необходимость постоянного обновления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Информационно-образовательного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портала (</a:t>
              </a:r>
              <a:r>
                <a:rPr lang="ru-RU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https://ucmfkr.okmot.kg</a:t>
              </a:r>
              <a:r>
                <a:rPr lang="ru-RU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Учебного 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центра МФ КР,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соответствия 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новым</a:t>
              </a: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стандартам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информационных обучающих систем</a:t>
              </a:r>
              <a:endParaRPr lang="ru-RU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2378414" y="4038689"/>
              <a:ext cx="5302700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целях совершенствования портала и поддержания его дальнейшей работы Учебным центром налажено сотрудничество с ГП «Инфо-Система» - одним из ведущих государственных предприятий, в котором работают высококвалифицированные  и опытные программисты, успешно реализующие проекты  для государственного сектора республики.</a:t>
              </a:r>
              <a:endParaRPr lang="ru-RU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>
              <a:off x="-12202109" y="3059419"/>
              <a:ext cx="5126395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-12656983" y="498121"/>
            <a:ext cx="13405486" cy="6858000"/>
            <a:chOff x="14006376" y="914593"/>
            <a:chExt cx="13405486" cy="6858000"/>
          </a:xfrm>
        </p:grpSpPr>
        <p:sp>
          <p:nvSpPr>
            <p:cNvPr id="76" name="Rectangle 6">
              <a:extLst>
                <a:ext uri="{FF2B5EF4-FFF2-40B4-BE49-F238E27FC236}">
                  <a16:creationId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14006376" y="914593"/>
              <a:ext cx="12401093" cy="6858000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14">
              <a:extLst>
                <a:ext uri="{FF2B5EF4-FFF2-40B4-BE49-F238E27FC236}">
                  <a16:creationId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26415068" y="1929648"/>
              <a:ext cx="996794" cy="881757"/>
              <a:chOff x="8168960" y="3628054"/>
              <a:chExt cx="791646" cy="881757"/>
            </a:xfrm>
            <a:solidFill>
              <a:srgbClr val="DBEEF4"/>
            </a:solidFill>
          </p:grpSpPr>
          <p:sp>
            <p:nvSpPr>
              <p:cNvPr id="92" name="Rectangle: Top Corners Rounded 15">
                <a:extLst>
                  <a:ext uri="{FF2B5EF4-FFF2-40B4-BE49-F238E27FC236}">
                    <a16:creationId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8123904" y="3673110"/>
                <a:ext cx="881757" cy="79164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584015" y="3687989"/>
                <a:ext cx="297123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600" b="1" dirty="0" smtClean="0">
                    <a:solidFill>
                      <a:srgbClr val="002060"/>
                    </a:solidFill>
                    <a:latin typeface="DAGGERSQUARE" pitchFamily="50" charset="0"/>
                  </a:rPr>
                  <a:t>2</a:t>
                </a:r>
                <a:endParaRPr lang="en-US" sz="4600" b="1" dirty="0">
                  <a:solidFill>
                    <a:srgbClr val="002060"/>
                  </a:solidFill>
                  <a:latin typeface="DAGGERSQUARE" pitchFamily="50" charset="0"/>
                </a:endParaRPr>
              </a:p>
            </p:txBody>
          </p:sp>
        </p:grpSp>
        <p:sp>
          <p:nvSpPr>
            <p:cNvPr id="146" name="Заголовок 1"/>
            <p:cNvSpPr txBox="1">
              <a:spLocks/>
            </p:cNvSpPr>
            <p:nvPr/>
          </p:nvSpPr>
          <p:spPr>
            <a:xfrm>
              <a:off x="15263698" y="2462764"/>
              <a:ext cx="3938437" cy="461986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в образовательный процесс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одного из эффективных инструментов – </a:t>
              </a:r>
              <a:r>
                <a:rPr lang="ru-RU" sz="3600" b="1" dirty="0" err="1" smtClean="0">
                  <a:solidFill>
                    <a:srgbClr val="3861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вебинаров</a:t>
              </a:r>
              <a:r>
                <a:rPr lang="ru-RU" sz="3600" dirty="0" smtClean="0">
                  <a:solidFill>
                    <a:srgbClr val="38619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7" name="Объект 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9248" y="1536474"/>
              <a:ext cx="7455076" cy="523405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48" name="Прямоугольник 147"/>
            <p:cNvSpPr/>
            <p:nvPr/>
          </p:nvSpPr>
          <p:spPr>
            <a:xfrm>
              <a:off x="19385281" y="6770529"/>
              <a:ext cx="634626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«Устойчивые государственные закупки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лектором выступила: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к.э.н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доц. Высшей школы экономики - Шадрина Елена.</a:t>
              </a:r>
            </a:p>
          </p:txBody>
        </p:sp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7908" y="1175609"/>
              <a:ext cx="845791" cy="845791"/>
            </a:xfrm>
            <a:prstGeom prst="rect">
              <a:avLst/>
            </a:prstGeom>
            <a:solidFill>
              <a:srgbClr val="DBEEF4"/>
            </a:solidFill>
          </p:spPr>
        </p:pic>
      </p:grpSp>
      <p:grpSp>
        <p:nvGrpSpPr>
          <p:cNvPr id="5" name="Группа 4"/>
          <p:cNvGrpSpPr/>
          <p:nvPr/>
        </p:nvGrpSpPr>
        <p:grpSpPr>
          <a:xfrm>
            <a:off x="-12546010" y="1067489"/>
            <a:ext cx="13397885" cy="6906649"/>
            <a:chOff x="-12546010" y="1067489"/>
            <a:chExt cx="13397885" cy="6906649"/>
          </a:xfrm>
        </p:grpSpPr>
        <p:sp>
          <p:nvSpPr>
            <p:cNvPr id="77" name="Rectangle 6">
              <a:extLst>
                <a:ext uri="{FF2B5EF4-FFF2-40B4-BE49-F238E27FC236}">
                  <a16:creationId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-12546010" y="1116138"/>
              <a:ext cx="12401093" cy="6858000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4">
              <a:extLst>
                <a:ext uri="{FF2B5EF4-FFF2-40B4-BE49-F238E27FC236}">
                  <a16:creationId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-144919" y="3080049"/>
              <a:ext cx="996794" cy="881757"/>
              <a:chOff x="8168960" y="3628054"/>
              <a:chExt cx="791646" cy="881757"/>
            </a:xfrm>
            <a:solidFill>
              <a:srgbClr val="DBEEF4"/>
            </a:solidFill>
          </p:grpSpPr>
          <p:sp>
            <p:nvSpPr>
              <p:cNvPr id="110" name="Rectangle: Top Corners Rounded 15">
                <a:extLst>
                  <a:ext uri="{FF2B5EF4-FFF2-40B4-BE49-F238E27FC236}">
                    <a16:creationId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8123904" y="3673110"/>
                <a:ext cx="881757" cy="79164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584015" y="3687989"/>
                <a:ext cx="297123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600" b="1" dirty="0" smtClean="0">
                    <a:solidFill>
                      <a:srgbClr val="002060"/>
                    </a:solidFill>
                    <a:latin typeface="DAGGERSQUARE" pitchFamily="50" charset="0"/>
                  </a:rPr>
                  <a:t>3</a:t>
                </a:r>
                <a:endParaRPr lang="en-US" sz="4600" b="1" dirty="0">
                  <a:solidFill>
                    <a:srgbClr val="002060"/>
                  </a:solidFill>
                  <a:latin typeface="DAGGERSQUARE" pitchFamily="50" charset="0"/>
                </a:endParaRPr>
              </a:p>
            </p:txBody>
          </p:sp>
        </p:grpSp>
        <p:sp>
          <p:nvSpPr>
            <p:cNvPr id="150" name="Прямоугольник 149"/>
            <p:cNvSpPr/>
            <p:nvPr/>
          </p:nvSpPr>
          <p:spPr>
            <a:xfrm>
              <a:off x="-11617623" y="2177537"/>
              <a:ext cx="49353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Удержание высококвалифицированных </a:t>
              </a:r>
              <a:endPara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преподавателей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консультантов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 экспертов </a:t>
              </a:r>
              <a:endPara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условиях почасовой оплаты).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68585" y="1414245"/>
              <a:ext cx="845791" cy="845791"/>
            </a:xfrm>
            <a:prstGeom prst="rect">
              <a:avLst/>
            </a:prstGeom>
            <a:solidFill>
              <a:srgbClr val="DBEEF4"/>
            </a:solidFill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00344" y="3225911"/>
              <a:ext cx="4300765" cy="3101874"/>
            </a:xfrm>
            <a:prstGeom prst="roundRect">
              <a:avLst>
                <a:gd name="adj" fmla="val 16667"/>
              </a:avLst>
            </a:prstGeom>
            <a:solidFill>
              <a:srgbClr val="DBEEF4"/>
            </a:solidFill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966DB87-CC56-6B45-BC82-3FC590FC1956}"/>
                </a:ext>
              </a:extLst>
            </p:cNvPr>
            <p:cNvSpPr txBox="1"/>
            <p:nvPr/>
          </p:nvSpPr>
          <p:spPr>
            <a:xfrm>
              <a:off x="-6273793" y="1580919"/>
              <a:ext cx="6059127" cy="2031325"/>
            </a:xfrm>
            <a:prstGeom prst="rect">
              <a:avLst/>
            </a:prstGeom>
            <a:solidFill>
              <a:srgbClr val="DBEEF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предлагаем - Внести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резолюцию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конференции предложение о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изменений в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Пост. ПКР от 27 января 2011г. № 30 «Об утверждении условий оплаты труда и ставок почасовой оплаты труда работников, привлекаемых к проведению учебных занятий в учреждениях, организациях и на предприятиях, находящихся на бюджетном финансировании»</a:t>
              </a:r>
              <a:endPara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5" name="Рисунок 15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0"/>
            <a:stretch/>
          </p:blipFill>
          <p:spPr>
            <a:xfrm>
              <a:off x="-6321212" y="4012355"/>
              <a:ext cx="6288239" cy="2726630"/>
            </a:xfrm>
            <a:prstGeom prst="rect">
              <a:avLst/>
            </a:prstGeom>
            <a:solidFill>
              <a:srgbClr val="DBEEF4"/>
            </a:solidFill>
          </p:spPr>
        </p:pic>
        <p:sp>
          <p:nvSpPr>
            <p:cNvPr id="156" name="Прямоугольник 155"/>
            <p:cNvSpPr/>
            <p:nvPr/>
          </p:nvSpPr>
          <p:spPr>
            <a:xfrm>
              <a:off x="-5866584" y="6914493"/>
              <a:ext cx="5089535" cy="400110"/>
            </a:xfrm>
            <a:prstGeom prst="rect">
              <a:avLst/>
            </a:prstGeom>
            <a:solidFill>
              <a:srgbClr val="DBEEF4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>
                  <a:hlinkClick r:id="rId10"/>
                </a:rPr>
                <a:t>http://</a:t>
              </a:r>
              <a:r>
                <a:rPr lang="en-US" sz="1600" dirty="0">
                  <a:hlinkClick r:id="rId10"/>
                </a:rPr>
                <a:t>cbd.minjust.gov.kg/act/view/ru-ru/92458?cl=ru-ru</a:t>
              </a:r>
              <a:endPara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7" name="Прямоугольник 156"/>
            <p:cNvSpPr/>
            <p:nvPr/>
          </p:nvSpPr>
          <p:spPr>
            <a:xfrm>
              <a:off x="-11519328" y="6420745"/>
              <a:ext cx="473873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тренингов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тренеров, конкурсов, 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различных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курсов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квалификации, 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ведь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изменения происходят постоянно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значит, тренерам систематически нужно 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учиться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переучиваться самим. </a:t>
              </a:r>
              <a:endParaRPr lang="ru-RU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8" name="Прямая соединительная линия 157"/>
            <p:cNvCxnSpPr/>
            <p:nvPr/>
          </p:nvCxnSpPr>
          <p:spPr>
            <a:xfrm>
              <a:off x="-6465388" y="1067489"/>
              <a:ext cx="26951" cy="685800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-12559886" y="726443"/>
            <a:ext cx="13397884" cy="8100810"/>
            <a:chOff x="14992551" y="-8160464"/>
            <a:chExt cx="13397884" cy="8100810"/>
          </a:xfrm>
        </p:grpSpPr>
        <p:sp>
          <p:nvSpPr>
            <p:cNvPr id="132" name="Rectangle 6">
              <a:extLst>
                <a:ext uri="{FF2B5EF4-FFF2-40B4-BE49-F238E27FC236}">
                  <a16:creationId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14992551" y="-8160464"/>
              <a:ext cx="12401093" cy="6858000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oup 14">
              <a:extLst>
                <a:ext uri="{FF2B5EF4-FFF2-40B4-BE49-F238E27FC236}">
                  <a16:creationId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27393641" y="-4205692"/>
              <a:ext cx="996794" cy="881757"/>
              <a:chOff x="8168960" y="3628054"/>
              <a:chExt cx="791646" cy="881757"/>
            </a:xfrm>
            <a:solidFill>
              <a:srgbClr val="DBEEF4"/>
            </a:solidFill>
          </p:grpSpPr>
          <p:sp>
            <p:nvSpPr>
              <p:cNvPr id="134" name="Rectangle: Top Corners Rounded 15">
                <a:extLst>
                  <a:ext uri="{FF2B5EF4-FFF2-40B4-BE49-F238E27FC236}">
                    <a16:creationId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8123904" y="3673110"/>
                <a:ext cx="881757" cy="79164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584015" y="3687989"/>
                <a:ext cx="297123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600" b="1" dirty="0">
                    <a:solidFill>
                      <a:srgbClr val="002060"/>
                    </a:solidFill>
                    <a:latin typeface="DAGGERSQUARE" pitchFamily="50" charset="0"/>
                  </a:rPr>
                  <a:t>4</a:t>
                </a:r>
                <a:endParaRPr lang="en-US" sz="4600" b="1" dirty="0">
                  <a:solidFill>
                    <a:srgbClr val="002060"/>
                  </a:solidFill>
                  <a:latin typeface="DAGGERSQUARE" pitchFamily="50" charset="0"/>
                </a:endParaRPr>
              </a:p>
            </p:txBody>
          </p:sp>
        </p:grpSp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6995" y="-7805408"/>
              <a:ext cx="845791" cy="845791"/>
            </a:xfrm>
            <a:prstGeom prst="rect">
              <a:avLst/>
            </a:prstGeom>
            <a:solidFill>
              <a:srgbClr val="DBEEF4"/>
            </a:solidFill>
          </p:spPr>
        </p:pic>
        <p:sp>
          <p:nvSpPr>
            <p:cNvPr id="165" name="Прямоугольник 164"/>
            <p:cNvSpPr/>
            <p:nvPr/>
          </p:nvSpPr>
          <p:spPr>
            <a:xfrm>
              <a:off x="18563931" y="-7599837"/>
              <a:ext cx="575529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Низкий уровень межведомственного взаимодействия</a:t>
              </a:r>
              <a:endParaRPr lang="ru-RU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15984124" y="-7137514"/>
              <a:ext cx="1091491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Предлагаем – учредить Ассоциацию учебных заведений в сфере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ДПО,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самым создав «площадку» для обсуждения вызовов в сфере ДПО и отстаивания общих интересов.</a:t>
              </a:r>
              <a:endParaRPr lang="ru-RU" sz="5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17714532" y="-7168737"/>
              <a:ext cx="7454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6485" y="-6333361"/>
              <a:ext cx="822431" cy="822431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0679" y="-6336730"/>
              <a:ext cx="891453" cy="891453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7326" y="-6222279"/>
              <a:ext cx="797742" cy="797742"/>
            </a:xfrm>
            <a:prstGeom prst="rect">
              <a:avLst/>
            </a:prstGeom>
            <a:solidFill>
              <a:srgbClr val="DBEEF4"/>
            </a:solidFill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8625" y="-6352122"/>
              <a:ext cx="894203" cy="866689"/>
            </a:xfrm>
            <a:prstGeom prst="rect">
              <a:avLst/>
            </a:prstGeom>
          </p:spPr>
        </p:pic>
        <p:pic>
          <p:nvPicPr>
            <p:cNvPr id="172" name="Рисунок 1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0087" y="-6295512"/>
              <a:ext cx="853191" cy="891476"/>
            </a:xfrm>
            <a:prstGeom prst="rect">
              <a:avLst/>
            </a:prstGeom>
          </p:spPr>
        </p:pic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7646" y="-6277464"/>
              <a:ext cx="855030" cy="846437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5269" y="-6286814"/>
              <a:ext cx="1077124" cy="896673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9718" y="-6302319"/>
              <a:ext cx="868549" cy="864689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9137" y="-6331174"/>
              <a:ext cx="865676" cy="865676"/>
            </a:xfrm>
            <a:prstGeom prst="rect">
              <a:avLst/>
            </a:prstGeom>
          </p:spPr>
        </p:pic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6755" y="-6367514"/>
              <a:ext cx="1047789" cy="885382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2537" y="-6352122"/>
              <a:ext cx="663604" cy="841192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4044" y="-4382933"/>
              <a:ext cx="2478087" cy="826029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7823" y="-5516369"/>
              <a:ext cx="1143000" cy="1019175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247" y="-5239989"/>
              <a:ext cx="2027975" cy="45066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7461" y="-5471704"/>
              <a:ext cx="797255" cy="977914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6117" y="-5510929"/>
              <a:ext cx="1063430" cy="1068912"/>
            </a:xfrm>
            <a:prstGeom prst="rect">
              <a:avLst/>
            </a:prstGeom>
          </p:spPr>
        </p:pic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3830" y="-5412916"/>
              <a:ext cx="959491" cy="935504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358" y="-5534257"/>
              <a:ext cx="1183973" cy="1183973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9760" y="-5412883"/>
              <a:ext cx="970865" cy="97086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1402" y="-5476374"/>
              <a:ext cx="991632" cy="1126090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164" y="-5541732"/>
              <a:ext cx="1059378" cy="1059378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6088" y="-4363661"/>
              <a:ext cx="719543" cy="719543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917" y="-4399136"/>
              <a:ext cx="734347" cy="734347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0537" y="-4438858"/>
              <a:ext cx="2584396" cy="866147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6485" y="-4415449"/>
              <a:ext cx="1711456" cy="855728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5470" y="-3482218"/>
              <a:ext cx="10933819" cy="3422564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-12532136" y="1818379"/>
            <a:ext cx="13397884" cy="7136318"/>
            <a:chOff x="15279672" y="157965"/>
            <a:chExt cx="13397884" cy="7136318"/>
          </a:xfrm>
        </p:grpSpPr>
        <p:sp>
          <p:nvSpPr>
            <p:cNvPr id="136" name="Rectangle 6">
              <a:extLst>
                <a:ext uri="{FF2B5EF4-FFF2-40B4-BE49-F238E27FC236}">
                  <a16:creationId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15279672" y="157965"/>
              <a:ext cx="12401093" cy="7136318"/>
            </a:xfrm>
            <a:prstGeom prst="rect">
              <a:avLst/>
            </a:prstGeom>
            <a:solidFill>
              <a:srgbClr val="DBE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27680762" y="4300420"/>
              <a:ext cx="996794" cy="917541"/>
              <a:chOff x="8168960" y="3654180"/>
              <a:chExt cx="791646" cy="881757"/>
            </a:xfrm>
            <a:solidFill>
              <a:srgbClr val="DBEEF4"/>
            </a:solidFill>
          </p:grpSpPr>
          <p:sp>
            <p:nvSpPr>
              <p:cNvPr id="138" name="Rectangle: Top Corners Rounded 15">
                <a:extLst>
                  <a:ext uri="{FF2B5EF4-FFF2-40B4-BE49-F238E27FC236}">
                    <a16:creationId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8123904" y="3699236"/>
                <a:ext cx="881757" cy="791646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584015" y="3687989"/>
                <a:ext cx="297123" cy="76901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600" b="1" dirty="0" smtClean="0">
                    <a:solidFill>
                      <a:srgbClr val="002060"/>
                    </a:solidFill>
                    <a:latin typeface="DAGGERSQUARE" pitchFamily="50" charset="0"/>
                  </a:rPr>
                  <a:t>5</a:t>
                </a:r>
                <a:endParaRPr lang="en-US" sz="4600" b="1" dirty="0">
                  <a:solidFill>
                    <a:srgbClr val="002060"/>
                  </a:solidFill>
                  <a:latin typeface="DAGGERSQUARE" pitchFamily="50" charset="0"/>
                </a:endParaRPr>
              </a:p>
            </p:txBody>
          </p:sp>
        </p:grpSp>
        <p:sp>
          <p:nvSpPr>
            <p:cNvPr id="193" name="Прямоугольник 192"/>
            <p:cNvSpPr/>
            <p:nvPr/>
          </p:nvSpPr>
          <p:spPr>
            <a:xfrm>
              <a:off x="15666995" y="1628209"/>
              <a:ext cx="4786251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Требование МОН КР к ППС, </a:t>
              </a:r>
              <a:r>
                <a:rPr lang="ru-RU" sz="22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научным </a:t>
              </a:r>
              <a:r>
                <a:rPr lang="ru-RU" sz="2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и педагогическим </a:t>
              </a:r>
              <a:r>
                <a:rPr lang="ru-RU" sz="22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работникам </a:t>
              </a:r>
              <a:r>
                <a:rPr lang="ru-RU" sz="2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-  </a:t>
              </a:r>
              <a:endParaRPr lang="ru-RU" sz="2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обязательно </a:t>
              </a:r>
              <a:r>
                <a:rPr lang="ru-RU" sz="22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Times New Roman" panose="02020603050405020304" pitchFamily="18" charset="0"/>
                </a:rPr>
                <a:t>повышать свою квалификацию </a:t>
              </a:r>
            </a:p>
          </p:txBody>
        </p:sp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39B77F26-4EB6-E44C-968D-082A85A2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7718" y="593203"/>
              <a:ext cx="845791" cy="880116"/>
            </a:xfrm>
            <a:prstGeom prst="rect">
              <a:avLst/>
            </a:prstGeom>
            <a:solidFill>
              <a:srgbClr val="DBEEF4"/>
            </a:solidFill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4436" y="3614705"/>
              <a:ext cx="3563921" cy="3577190"/>
            </a:xfrm>
            <a:prstGeom prst="rect">
              <a:avLst/>
            </a:prstGeom>
          </p:spPr>
        </p:pic>
        <p:sp>
          <p:nvSpPr>
            <p:cNvPr id="196" name="Прямоугольник 195"/>
            <p:cNvSpPr/>
            <p:nvPr/>
          </p:nvSpPr>
          <p:spPr>
            <a:xfrm>
              <a:off x="20323891" y="1488270"/>
              <a:ext cx="7327640" cy="34470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По завершению конференции просим </a:t>
              </a:r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ответить на</a:t>
              </a: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вопросы </a:t>
              </a:r>
              <a:r>
                <a:rPr lang="ru-RU" sz="2200" b="1" dirty="0" err="1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гугл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-анкеты. </a:t>
              </a:r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Учебному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центру МФ КР важно </a:t>
              </a:r>
              <a:endParaRPr lang="ru-RU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получить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«обратную связь» от каждого из вас</a:t>
              </a:r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!</a:t>
              </a:r>
              <a:endParaRPr lang="en-US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Учебный центр готов организовать – </a:t>
              </a: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Серию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тематических и проблемных семинаров по </a:t>
              </a:r>
              <a:endParaRPr lang="ru-RU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научным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, </a:t>
              </a:r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финансово-экономическим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и другим </a:t>
              </a:r>
              <a:endParaRPr lang="ru-RU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темам, соответствующим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нашему профилю </a:t>
              </a:r>
              <a:endParaRPr lang="en-US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200" b="1" dirty="0" smtClean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деятельности с </a:t>
              </a:r>
              <a:r>
                <a:rPr lang="ru-RU" sz="2200" b="1" dirty="0">
                  <a:solidFill>
                    <a:schemeClr val="accent1">
                      <a:lumMod val="75000"/>
                    </a:schemeClr>
                  </a:solidFill>
                  <a:cs typeface="Times New Roman" panose="02020603050405020304" pitchFamily="18" charset="0"/>
                </a:rPr>
                <a:t>выдачей сертификатов.</a:t>
              </a:r>
              <a:endParaRPr lang="ru-RU" sz="22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endParaRPr lang="ru-RU" sz="20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7133564" y="3674346"/>
              <a:ext cx="170828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Google </a:t>
              </a:r>
              <a:r>
                <a:rPr lang="ru-RU" sz="2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анкета</a:t>
              </a:r>
              <a:endPara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17529863" y="593165"/>
              <a:ext cx="8652674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центр готов к сотрудничеству!</a:t>
              </a:r>
              <a:endPara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0605429" y="1336628"/>
              <a:ext cx="0" cy="595765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Прямоугольник 85"/>
            <p:cNvSpPr/>
            <p:nvPr/>
          </p:nvSpPr>
          <p:spPr>
            <a:xfrm>
              <a:off x="21731888" y="5313240"/>
              <a:ext cx="4618834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+996 (312) 625-855; +996 (555) 123-317</a:t>
              </a:r>
            </a:p>
            <a:p>
              <a:pPr algn="ctr"/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er.doolot@mail.ru</a:t>
              </a:r>
            </a:p>
            <a:p>
              <a:pPr algn="ctr"/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http://uc.okmot.kg/</a:t>
              </a:r>
            </a:p>
            <a:p>
              <a:pPr algn="ctr"/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720040, </a:t>
              </a:r>
              <a:r>
                <a:rPr lang="ru-RU" sz="2000" b="1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Кыргызская</a:t>
              </a:r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Республика</a:t>
              </a:r>
            </a:p>
            <a:p>
              <a:pPr algn="ctr"/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Бишкек, бульвар </a:t>
              </a:r>
              <a:r>
                <a:rPr lang="ru-RU" sz="2000" b="1" dirty="0" err="1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Эркиндик</a:t>
              </a:r>
              <a:r>
                <a:rPr lang="ru-RU" sz="20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58-А</a:t>
              </a:r>
              <a:endParaRPr lang="ru-RU" sz="2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1480218" y="4912600"/>
              <a:ext cx="5182855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200" b="1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всем вопросам обращаться:</a:t>
              </a:r>
              <a:endParaRPr lang="ru-RU" sz="22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2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3889 L 1.01237 0.01111 L 1.01237 0.011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62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0186 L 1.02187 -0.08519 L 1.02187 -0.08496 L 1.02187 -0.0851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6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10347 L 1.01081 -0.164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556 L 1.03125 -0.11111 L 1.03125 -0.1108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12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6135 L 1.03047 -0.28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81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{C5A63BA3-0CD6-9E48-9E7F-D7402F9C49BC}tf16401378</Template>
  <TotalTime>8567</TotalTime>
  <Words>590</Words>
  <Application>Microsoft Office PowerPoint</Application>
  <PresentationFormat>Широкоэкранный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Apple Symbols</vt:lpstr>
      <vt:lpstr>Arial</vt:lpstr>
      <vt:lpstr>Calibri</vt:lpstr>
      <vt:lpstr>Calibri Light</vt:lpstr>
      <vt:lpstr>DAGGERSQUARE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Жамал</cp:lastModifiedBy>
  <cp:revision>206</cp:revision>
  <dcterms:created xsi:type="dcterms:W3CDTF">2017-11-09T17:58:25Z</dcterms:created>
  <dcterms:modified xsi:type="dcterms:W3CDTF">2020-05-25T08:52:40Z</dcterms:modified>
</cp:coreProperties>
</file>