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06" r:id="rId2"/>
    <p:sldId id="531" r:id="rId3"/>
    <p:sldId id="532" r:id="rId4"/>
    <p:sldId id="520" r:id="rId5"/>
    <p:sldId id="276" r:id="rId6"/>
    <p:sldId id="533" r:id="rId7"/>
    <p:sldId id="508" r:id="rId8"/>
    <p:sldId id="509" r:id="rId9"/>
    <p:sldId id="527" r:id="rId10"/>
    <p:sldId id="528" r:id="rId11"/>
    <p:sldId id="529" r:id="rId12"/>
    <p:sldId id="525" r:id="rId13"/>
    <p:sldId id="536" r:id="rId14"/>
    <p:sldId id="537" r:id="rId15"/>
    <p:sldId id="540" r:id="rId16"/>
    <p:sldId id="514" r:id="rId17"/>
    <p:sldId id="515" r:id="rId18"/>
    <p:sldId id="538" r:id="rId19"/>
    <p:sldId id="530" r:id="rId20"/>
    <p:sldId id="516" r:id="rId21"/>
    <p:sldId id="304" r:id="rId22"/>
    <p:sldId id="539" r:id="rId23"/>
    <p:sldId id="266" r:id="rId24"/>
    <p:sldId id="305" r:id="rId25"/>
    <p:sldId id="542" r:id="rId26"/>
    <p:sldId id="292" r:id="rId27"/>
    <p:sldId id="297" r:id="rId28"/>
    <p:sldId id="270" r:id="rId29"/>
    <p:sldId id="541" r:id="rId30"/>
    <p:sldId id="27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5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29"/>
    <a:srgbClr val="CC162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362" autoAdjust="0"/>
  </p:normalViewPr>
  <p:slideViewPr>
    <p:cSldViewPr snapToGrid="0">
      <p:cViewPr>
        <p:scale>
          <a:sx n="91" d="100"/>
          <a:sy n="91" d="100"/>
        </p:scale>
        <p:origin x="1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9DCE6-D355-4609-9B79-8C2CF24158B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94F48-067C-4D24-AE2D-9314BFB1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8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94F48-067C-4D24-AE2D-9314BFB10B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5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94F48-067C-4D24-AE2D-9314BFB10B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8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94F48-067C-4D24-AE2D-9314BFB10B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1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8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4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erm.hse.ru/ma/ls/trajector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m.hse.ru/magistr/portfolio" TargetMode="External"/><Relationship Id="rId2" Type="http://schemas.openxmlformats.org/officeDocument/2006/relationships/hyperlink" Target="https://perm.hse.ru/magis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m.hse.ru/educational_methodical/stip" TargetMode="External"/><Relationship Id="rId4" Type="http://schemas.openxmlformats.org/officeDocument/2006/relationships/hyperlink" Target="https://perm.hse.ru/magistr/informati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uanoskova@hse.ru" TargetMode="External"/><Relationship Id="rId2" Type="http://schemas.openxmlformats.org/officeDocument/2006/relationships/hyperlink" Target="https://perm.hse.ru/ma/l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hsemag" TargetMode="External"/><Relationship Id="rId2" Type="http://schemas.openxmlformats.org/officeDocument/2006/relationships/hyperlink" Target="perm.hse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erahtina@hse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0630" y="4945753"/>
            <a:ext cx="5765494" cy="1231134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atin typeface="Arial" panose="020B0604020202020204" pitchFamily="34" charset="0"/>
                <a:cs typeface="Arial" panose="020B0604020202020204" pitchFamily="34" charset="0"/>
              </a:rPr>
              <a:t>Высшая школа экономики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1693A7-1D2D-45F2-80D6-E129F9A07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r="29248"/>
          <a:stretch/>
        </p:blipFill>
        <p:spPr>
          <a:xfrm>
            <a:off x="0" y="0"/>
            <a:ext cx="618046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89272C-7DD3-4B4C-8215-9B602091D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96" y="563235"/>
            <a:ext cx="2249962" cy="23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7D85AF-B92E-4C95-89B2-0C6A378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372" y="2487550"/>
            <a:ext cx="3990274" cy="1882900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 Студентка </a:t>
            </a:r>
            <a:r>
              <a:rPr lang="ru-RU" sz="2400" dirty="0" smtClean="0"/>
              <a:t>2 курса </a:t>
            </a:r>
            <a:r>
              <a:rPr lang="ru-RU" sz="2400" dirty="0"/>
              <a:t>Юлия </a:t>
            </a:r>
            <a:r>
              <a:rPr lang="ru-RU" sz="2400" dirty="0" err="1"/>
              <a:t>Гилева</a:t>
            </a:r>
            <a:r>
              <a:rPr lang="ru-RU" sz="2400" dirty="0"/>
              <a:t> проходила обучение в партнерском университете НИУ ВШЭ — </a:t>
            </a:r>
            <a:r>
              <a:rPr lang="ru-RU" sz="2400" dirty="0" err="1"/>
              <a:t>University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Zagreb</a:t>
            </a:r>
            <a:r>
              <a:rPr lang="ru-RU" sz="2400" dirty="0"/>
              <a:t> в Хорватии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ErahtinaOS\Desktop\апрель-май\IMG_20200130_16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0"/>
            <a:ext cx="7840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Чему учат на программе?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53258"/>
              </p:ext>
            </p:extLst>
          </p:nvPr>
        </p:nvGraphicFramePr>
        <p:xfrm>
          <a:off x="83820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Дисциплины</a:t>
                      </a:r>
                      <a:r>
                        <a:rPr lang="ru-RU" baseline="0" dirty="0" smtClean="0"/>
                        <a:t> специализации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Современные проблемы предпринимательского права</a:t>
                      </a:r>
                    </a:p>
                    <a:p>
                      <a:r>
                        <a:rPr lang="ru-RU" sz="1800" dirty="0" smtClean="0"/>
                        <a:t>Проблемы корпоративного права и правовой политики</a:t>
                      </a:r>
                    </a:p>
                    <a:p>
                      <a:r>
                        <a:rPr lang="ru-RU" sz="1800" dirty="0" smtClean="0"/>
                        <a:t>Банкротство хозяйствующих субъектов</a:t>
                      </a:r>
                    </a:p>
                    <a:p>
                      <a:r>
                        <a:rPr lang="ru-RU" sz="1800" dirty="0" smtClean="0"/>
                        <a:t>Договорное право</a:t>
                      </a:r>
                    </a:p>
                    <a:p>
                      <a:r>
                        <a:rPr lang="ru-RU" sz="1800" dirty="0" smtClean="0"/>
                        <a:t>Правовые позиции высших судов по хозяйственно-правовым спорам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Дисциплины по выбору </a:t>
                      </a:r>
                    </a:p>
                    <a:p>
                      <a:r>
                        <a:rPr lang="ru-RU" sz="1800" dirty="0" smtClean="0"/>
                        <a:t>Информационные технологии в расследовании экономических преступлений</a:t>
                      </a:r>
                    </a:p>
                    <a:p>
                      <a:r>
                        <a:rPr lang="en-US" sz="1800" dirty="0" smtClean="0"/>
                        <a:t>Legal tech 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Сравнительное правоведение</a:t>
                      </a:r>
                    </a:p>
                    <a:p>
                      <a:r>
                        <a:rPr lang="ru-RU" sz="1800" dirty="0" smtClean="0"/>
                        <a:t>Налоговое право</a:t>
                      </a:r>
                    </a:p>
                    <a:p>
                      <a:r>
                        <a:rPr lang="ru-RU" sz="1800" dirty="0" smtClean="0"/>
                        <a:t>Интернет-право и защита интеллектуальной собственности</a:t>
                      </a:r>
                    </a:p>
                    <a:p>
                      <a:r>
                        <a:rPr lang="ru-RU" sz="1800" dirty="0" smtClean="0"/>
                        <a:t>Основы европейского предпринимательского права</a:t>
                      </a:r>
                    </a:p>
                    <a:p>
                      <a:r>
                        <a:rPr lang="en-US" sz="1800" dirty="0" smtClean="0"/>
                        <a:t>Contract Law: From Trust to Promise to Contract</a:t>
                      </a:r>
                      <a:endParaRPr lang="ru-RU" sz="1800" dirty="0" smtClean="0"/>
                    </a:p>
                    <a:p>
                      <a:r>
                        <a:rPr lang="en-US" sz="1800" dirty="0" smtClean="0"/>
                        <a:t>Property and Liability: An Introduction to Law and Economics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Научно-исследовательские и</a:t>
                      </a:r>
                      <a:r>
                        <a:rPr lang="ru-RU" baseline="0" dirty="0" smtClean="0"/>
                        <a:t> проектные </a:t>
                      </a:r>
                      <a:r>
                        <a:rPr lang="ru-RU" dirty="0" smtClean="0"/>
                        <a:t>семинары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Научно-исследовательская и педагогическая</a:t>
                      </a:r>
                      <a:r>
                        <a:rPr lang="ru-RU" baseline="0" dirty="0" smtClean="0"/>
                        <a:t> практика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6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4000" dirty="0"/>
              <a:t>Научно-исследовательские семинары</a:t>
            </a:r>
            <a:br>
              <a:rPr lang="ru-RU" sz="40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4304"/>
            <a:ext cx="10515600" cy="48526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Формы работы</a:t>
            </a:r>
          </a:p>
          <a:p>
            <a:r>
              <a:rPr lang="ru-RU" sz="1800" dirty="0" smtClean="0"/>
              <a:t>обсуждаются и анализируются проблемы правового регулирования предпринимательской деятельности</a:t>
            </a:r>
          </a:p>
          <a:p>
            <a:r>
              <a:rPr lang="ru-RU" sz="1800" dirty="0" smtClean="0"/>
              <a:t>проводятся </a:t>
            </a:r>
            <a:r>
              <a:rPr lang="ru-RU" sz="1800" dirty="0"/>
              <a:t>презентации, </a:t>
            </a:r>
            <a:r>
              <a:rPr lang="ru-RU" sz="1800" dirty="0" smtClean="0"/>
              <a:t>дискуссии </a:t>
            </a:r>
          </a:p>
          <a:p>
            <a:r>
              <a:rPr lang="ru-RU" sz="1800" dirty="0" smtClean="0"/>
              <a:t>обсуждаются </a:t>
            </a:r>
            <a:r>
              <a:rPr lang="ru-RU" sz="1800" dirty="0"/>
              <a:t>индивидуальные исследовательские проекты (курсовые работы и магистерские диссертации, </a:t>
            </a:r>
            <a:r>
              <a:rPr lang="ru-RU" sz="1800" dirty="0" smtClean="0"/>
              <a:t>научные статьи, доклады конференции)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Публикации студентов</a:t>
            </a:r>
          </a:p>
          <a:p>
            <a:pPr marL="0" indent="0">
              <a:buNone/>
            </a:pPr>
            <a:r>
              <a:rPr lang="ru-RU" sz="1800" dirty="0" smtClean="0"/>
              <a:t>В 2018-2019гг </a:t>
            </a:r>
          </a:p>
          <a:p>
            <a:r>
              <a:rPr lang="ru-RU" sz="1800" dirty="0" smtClean="0"/>
              <a:t>опубликовано 5 научных статей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в журналах, рекомендованных ВАК РФ</a:t>
            </a:r>
          </a:p>
          <a:p>
            <a:r>
              <a:rPr lang="ru-RU" sz="1800" dirty="0"/>
              <a:t>о</a:t>
            </a:r>
            <a:r>
              <a:rPr lang="ru-RU" sz="1800" dirty="0" smtClean="0"/>
              <a:t>публиковано </a:t>
            </a:r>
            <a:r>
              <a:rPr lang="ru-RU" sz="1800" dirty="0"/>
              <a:t>8</a:t>
            </a:r>
            <a:r>
              <a:rPr lang="ru-RU" sz="1800" dirty="0" smtClean="0"/>
              <a:t> научных  докладов конференции, 4 человека заняли призовые места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556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36634"/>
            <a:ext cx="10515600" cy="412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89739" y="548680"/>
            <a:ext cx="11684469" cy="5760640"/>
            <a:chOff x="251520" y="692696"/>
            <a:chExt cx="8763352" cy="57606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40"/>
            <a:stretch/>
          </p:blipFill>
          <p:spPr bwMode="auto">
            <a:xfrm>
              <a:off x="251520" y="692696"/>
              <a:ext cx="8748464" cy="97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66408" y="1663040"/>
              <a:ext cx="8748464" cy="4790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54892"/>
              </p:ext>
            </p:extLst>
          </p:nvPr>
        </p:nvGraphicFramePr>
        <p:xfrm>
          <a:off x="268811" y="1519024"/>
          <a:ext cx="11685547" cy="54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5547"/>
              </a:tblGrid>
              <a:tr h="54182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Часто</a:t>
                      </a:r>
                      <a:r>
                        <a:rPr kumimoji="0"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задаваемые вопросы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88478"/>
              </p:ext>
            </p:extLst>
          </p:nvPr>
        </p:nvGraphicFramePr>
        <p:xfrm>
          <a:off x="281317" y="2060848"/>
          <a:ext cx="11673039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577"/>
                <a:gridCol w="1667577"/>
                <a:gridCol w="1667577"/>
                <a:gridCol w="1667577"/>
                <a:gridCol w="1667577"/>
                <a:gridCol w="1667577"/>
                <a:gridCol w="166757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Calibri" pitchFamily="34" charset="0"/>
                        </a:rPr>
                        <a:t>Наследственное</a:t>
                      </a:r>
                      <a:r>
                        <a:rPr lang="ru-RU" sz="1000" baseline="0" dirty="0" smtClean="0">
                          <a:latin typeface="+mj-lt"/>
                          <a:cs typeface="Calibri" pitchFamily="34" charset="0"/>
                        </a:rPr>
                        <a:t> право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Calibri" pitchFamily="34" charset="0"/>
                        </a:rPr>
                        <a:t>Право социального обеспечения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Calibri" pitchFamily="34" charset="0"/>
                        </a:rPr>
                        <a:t>Жилищное право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Calibri" pitchFamily="34" charset="0"/>
                        </a:rPr>
                        <a:t>Трудовое право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Calibri" pitchFamily="34" charset="0"/>
                        </a:rPr>
                        <a:t>Семейное право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Calibri" pitchFamily="34" charset="0"/>
                        </a:rPr>
                        <a:t>Защита прав потребителей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Calibri" pitchFamily="34" charset="0"/>
                        </a:rPr>
                        <a:t>Исполнительное производство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70192"/>
              </p:ext>
            </p:extLst>
          </p:nvPr>
        </p:nvGraphicFramePr>
        <p:xfrm>
          <a:off x="279275" y="2708920"/>
          <a:ext cx="33204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Порядок принятия наследства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64572"/>
              </p:ext>
            </p:extLst>
          </p:nvPr>
        </p:nvGraphicFramePr>
        <p:xfrm>
          <a:off x="289739" y="3140968"/>
          <a:ext cx="33204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Очередность наследования по закону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57236"/>
              </p:ext>
            </p:extLst>
          </p:nvPr>
        </p:nvGraphicFramePr>
        <p:xfrm>
          <a:off x="289739" y="3573016"/>
          <a:ext cx="33204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Правовые последствия принятие обязательств 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91604"/>
              </p:ext>
            </p:extLst>
          </p:nvPr>
        </p:nvGraphicFramePr>
        <p:xfrm>
          <a:off x="291307" y="4005064"/>
          <a:ext cx="33204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Основания недействительности завещания предусмотренные законом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42212"/>
              </p:ext>
            </p:extLst>
          </p:nvPr>
        </p:nvGraphicFramePr>
        <p:xfrm>
          <a:off x="289739" y="4509120"/>
          <a:ext cx="33204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Основания, порядок и правовые последствия отказа от наследства</a:t>
                      </a:r>
                      <a:endParaRPr lang="ru-RU" sz="1000" dirty="0">
                        <a:latin typeface="+mj-lt"/>
                        <a:cs typeface="Calibri" pitchFamily="34" charset="0"/>
                      </a:endParaRPr>
                    </a:p>
                  </a:txBody>
                  <a:tcPr marL="121920" marR="121920" anchor="ctr">
                    <a:solidFill>
                      <a:srgbClr val="0060A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24486" r="72953" b="69994"/>
          <a:stretch/>
        </p:blipFill>
        <p:spPr bwMode="auto">
          <a:xfrm>
            <a:off x="4095955" y="3278926"/>
            <a:ext cx="878332" cy="4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57104" r="57894" b="36463"/>
          <a:stretch/>
        </p:blipFill>
        <p:spPr bwMode="auto">
          <a:xfrm>
            <a:off x="4095955" y="3900528"/>
            <a:ext cx="788868" cy="5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4" t="23748" r="58827" b="69263"/>
          <a:stretch/>
        </p:blipFill>
        <p:spPr bwMode="auto">
          <a:xfrm>
            <a:off x="4222304" y="4434777"/>
            <a:ext cx="625632" cy="6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74287" y="3391888"/>
            <a:ext cx="343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Архив запросов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19397" y="4023319"/>
            <a:ext cx="4944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Статус выполнения запроса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9396" y="4610512"/>
            <a:ext cx="4243027" cy="3385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Записаться на консультацию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31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Педагогическая практика</a:t>
            </a:r>
            <a:endParaRPr lang="ru-RU" sz="4000" dirty="0"/>
          </a:p>
        </p:txBody>
      </p:sp>
      <p:pic>
        <p:nvPicPr>
          <p:cNvPr id="1026" name="Picture 2" descr="C:\Users\ErahtinaOS\Desktop\апрель-май\Фото_педпрактика\image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88" y="172052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7630510" y="3105835"/>
            <a:ext cx="4183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Гражданско-правовая ответственность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действия искусственного интеллекта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0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Где и кем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9103"/>
            <a:ext cx="10515600" cy="45478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Выпускники 2019г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ОАО «</a:t>
            </a:r>
            <a:r>
              <a:rPr lang="ru-RU" dirty="0" err="1"/>
              <a:t>Уралтеплосервис</a:t>
            </a:r>
            <a:r>
              <a:rPr lang="ru-RU" dirty="0"/>
              <a:t>»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/>
              <a:t>Промтранс</a:t>
            </a:r>
            <a:r>
              <a:rPr lang="ru-RU" dirty="0" smtClean="0"/>
              <a:t>»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ООО "Капитал-оценка»                                                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ООО «</a:t>
            </a:r>
            <a:r>
              <a:rPr lang="ru-RU" dirty="0" err="1"/>
              <a:t>Губахинская</a:t>
            </a:r>
            <a:r>
              <a:rPr lang="ru-RU" dirty="0"/>
              <a:t> Энергетическая Компания</a:t>
            </a:r>
            <a:r>
              <a:rPr lang="ru-RU" dirty="0" smtClean="0"/>
              <a:t>»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ТКБ БАНК </a:t>
            </a:r>
            <a:r>
              <a:rPr lang="ru-RU" dirty="0" smtClean="0"/>
              <a:t>ПАО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Пермский филиал Московской коллегии  адвокатов «</a:t>
            </a:r>
            <a:r>
              <a:rPr lang="ru-RU" dirty="0" err="1"/>
              <a:t>Ульпиан</a:t>
            </a:r>
            <a:r>
              <a:rPr lang="ru-RU" dirty="0"/>
              <a:t>» </a:t>
            </a:r>
            <a:r>
              <a:rPr lang="ru-RU" dirty="0" smtClean="0"/>
              <a:t>                                                  </a:t>
            </a:r>
            <a:endParaRPr lang="ru-RU" dirty="0"/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Нотариальная контора                                               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Управление МВД России по г. Перми   </a:t>
            </a:r>
            <a:r>
              <a:rPr lang="ru-RU" dirty="0" smtClean="0"/>
              <a:t>(ОБЭП и ПК)               </a:t>
            </a:r>
            <a:endParaRPr lang="ru-RU" dirty="0"/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Арбитражный </a:t>
            </a:r>
            <a:r>
              <a:rPr lang="ru-RU" dirty="0"/>
              <a:t>управляющий  Князев А.А.                                                                 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Межрайонная </a:t>
            </a:r>
            <a:r>
              <a:rPr lang="ru-RU" dirty="0"/>
              <a:t>ИФНС России № 20  по Пермскому </a:t>
            </a:r>
            <a:r>
              <a:rPr lang="ru-RU" dirty="0" smtClean="0"/>
              <a:t>краю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Министерство </a:t>
            </a:r>
            <a:r>
              <a:rPr lang="ru-RU" dirty="0"/>
              <a:t>по регулированию контрактной системы в сфере закупок Пермского края              </a:t>
            </a:r>
          </a:p>
          <a:p>
            <a:pPr fontAlgn="b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Государственная </a:t>
            </a:r>
            <a:r>
              <a:rPr lang="ru-RU" dirty="0"/>
              <a:t>инспекция по охране объектов культурного наследия Пермского </a:t>
            </a:r>
            <a:r>
              <a:rPr lang="ru-RU" dirty="0" smtClean="0"/>
              <a:t>края</a:t>
            </a:r>
          </a:p>
          <a:p>
            <a:pPr marL="0" indent="0" fontAlgn="b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_______________________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Аспирантура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3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Преподаватели</a:t>
            </a:r>
            <a:r>
              <a:rPr lang="ru-RU" dirty="0" smtClean="0"/>
              <a:t> </a:t>
            </a:r>
            <a:r>
              <a:rPr lang="ru-RU" dirty="0"/>
              <a:t>программы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Преподаватели </a:t>
            </a:r>
            <a:r>
              <a:rPr lang="ru-RU" dirty="0"/>
              <a:t>со степенью </a:t>
            </a:r>
            <a:r>
              <a:rPr lang="ru-RU" dirty="0" smtClean="0"/>
              <a:t>доктора юридических наук</a:t>
            </a:r>
          </a:p>
          <a:p>
            <a:r>
              <a:rPr lang="ru-RU" dirty="0" smtClean="0"/>
              <a:t>Преподаватели </a:t>
            </a:r>
            <a:r>
              <a:rPr lang="ru-RU" dirty="0"/>
              <a:t>— кандидаты наук, </a:t>
            </a:r>
            <a:r>
              <a:rPr lang="ru-RU" dirty="0" smtClean="0"/>
              <a:t>сфера интересов — предпринимательское право, корпоративное право, договорное право, банкротство, защита интеллектуальной собственности, расследование экономических преступлений</a:t>
            </a:r>
          </a:p>
          <a:p>
            <a:r>
              <a:rPr lang="ru-RU" dirty="0" smtClean="0"/>
              <a:t>Преподаватели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3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Преподаватели-практики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Вячеслав </a:t>
            </a:r>
            <a:r>
              <a:rPr lang="ru-RU" i="1" dirty="0"/>
              <a:t>Артурович Белов</a:t>
            </a:r>
            <a:r>
              <a:rPr lang="ru-RU" dirty="0"/>
              <a:t>, вице-президент </a:t>
            </a:r>
            <a:r>
              <a:rPr lang="ru-RU" dirty="0" smtClean="0"/>
              <a:t>Союза «Пермская </a:t>
            </a:r>
            <a:r>
              <a:rPr lang="ru-RU" dirty="0"/>
              <a:t>торгово-промышленная палата</a:t>
            </a:r>
            <a:r>
              <a:rPr lang="ru-RU" dirty="0" smtClean="0"/>
              <a:t>»</a:t>
            </a:r>
          </a:p>
          <a:p>
            <a:r>
              <a:rPr lang="ru-RU" i="1" dirty="0" smtClean="0"/>
              <a:t>Мария </a:t>
            </a:r>
            <a:r>
              <a:rPr lang="ru-RU" i="1" dirty="0"/>
              <a:t>Анатольевна </a:t>
            </a:r>
            <a:r>
              <a:rPr lang="ru-RU" i="1" dirty="0" err="1"/>
              <a:t>Геворгян</a:t>
            </a:r>
            <a:r>
              <a:rPr lang="ru-RU" dirty="0"/>
              <a:t>, </a:t>
            </a:r>
            <a:r>
              <a:rPr lang="ru-RU" dirty="0" smtClean="0"/>
              <a:t>корпоративно-правовое </a:t>
            </a:r>
            <a:r>
              <a:rPr lang="ru-RU" dirty="0"/>
              <a:t>управление Департамента </a:t>
            </a:r>
            <a:r>
              <a:rPr lang="ru-RU" dirty="0" smtClean="0"/>
              <a:t>правового обеспечения </a:t>
            </a:r>
            <a:r>
              <a:rPr lang="ru-RU" dirty="0"/>
              <a:t>ООО «ЛУКОЙЛ-ПЕРМЬ», </a:t>
            </a:r>
            <a:r>
              <a:rPr lang="ru-RU" dirty="0" smtClean="0"/>
              <a:t>заместитель начальника </a:t>
            </a:r>
            <a:r>
              <a:rPr lang="ru-RU" dirty="0"/>
              <a:t>Департамента - начальник </a:t>
            </a:r>
            <a:r>
              <a:rPr lang="ru-RU" dirty="0" smtClean="0"/>
              <a:t>управления</a:t>
            </a:r>
          </a:p>
          <a:p>
            <a:r>
              <a:rPr lang="ru-RU" i="1" dirty="0" smtClean="0"/>
              <a:t>Дмитрий Владимирович Носов</a:t>
            </a:r>
            <a:r>
              <a:rPr lang="ru-RU" dirty="0" smtClean="0"/>
              <a:t>, директор правового департамента Администрации губернатора Пермского края</a:t>
            </a:r>
          </a:p>
          <a:p>
            <a:r>
              <a:rPr lang="ru-RU" i="1" dirty="0" smtClean="0"/>
              <a:t>Ирина </a:t>
            </a:r>
            <a:r>
              <a:rPr lang="ru-RU" i="1" dirty="0"/>
              <a:t>Борисовна Фадеева</a:t>
            </a:r>
            <a:r>
              <a:rPr lang="ru-RU" dirty="0"/>
              <a:t>, Семнадцатый арбитражный апелляционный суд, начальник отдела анализа, обобщения судебной практики и статистики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2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 правда хорошая программа?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«</a:t>
            </a:r>
            <a:r>
              <a:rPr lang="ru-RU" dirty="0" smtClean="0"/>
              <a:t>Магистерская </a:t>
            </a:r>
            <a:r>
              <a:rPr lang="ru-RU" dirty="0"/>
              <a:t>программа — сложная, требующая сосредоточения и вложения немалых усилий, но в тоже время познавательная, и, что важно, </a:t>
            </a:r>
            <a:r>
              <a:rPr lang="ru-RU" dirty="0" err="1"/>
              <a:t>практикоориентированная</a:t>
            </a:r>
            <a:r>
              <a:rPr lang="ru-RU" dirty="0"/>
              <a:t> и дающая реальные знания в изучаемой </a:t>
            </a:r>
            <a:r>
              <a:rPr lang="ru-RU" dirty="0" smtClean="0"/>
              <a:t>области</a:t>
            </a:r>
            <a:r>
              <a:rPr lang="ru-RU" sz="3600" b="1" i="1" dirty="0" smtClean="0"/>
              <a:t>»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b="1" i="1" dirty="0"/>
              <a:t>Ваганова Елизавета </a:t>
            </a:r>
            <a:r>
              <a:rPr lang="ru-RU" b="1" i="1" dirty="0" smtClean="0"/>
              <a:t>Дмитриевна </a:t>
            </a:r>
            <a:r>
              <a:rPr lang="ru-RU" i="1" dirty="0" smtClean="0"/>
              <a:t>начальник </a:t>
            </a:r>
            <a:r>
              <a:rPr lang="ru-RU" i="1" dirty="0"/>
              <a:t>контрактной службы АНО "Фонд капитального ремонта"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1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поступить?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Вступительный экзамен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гражданскому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 дистанционно в письменной форме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вступительного испытания </a:t>
            </a:r>
            <a:r>
              <a:rPr lang="en-US" dirty="0">
                <a:hlinkClick r:id="rId2"/>
              </a:rPr>
              <a:t>https://perm.hse.ru/ma/ls/trajectory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8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13" y="217639"/>
            <a:ext cx="5486400" cy="190622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университет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959" y="2468894"/>
            <a:ext cx="5404709" cy="4045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4 кампуса 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— единый университет</a:t>
            </a:r>
            <a:endParaRPr lang="ru-RU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ТОП-10 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ведущих вузов страны</a:t>
            </a:r>
          </a:p>
          <a:p>
            <a:pPr marL="0" indent="0">
              <a:buNone/>
            </a:pP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ТОП-3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российских вузов по качеству приёма, уровню зарплат выпускников и т.д.</a:t>
            </a: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Международные рейтинги:</a:t>
            </a:r>
          </a:p>
          <a:p>
            <a:pPr marL="0" indent="0">
              <a:buNone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QS, ARWU, THE — </a:t>
            </a: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ТОП-10 среди российских вузов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07E6CA41-D593-4418-96BB-C106823634B6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0"/>
          <a:ext cx="6096002" cy="688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xmlns="" val="18923956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2205649165"/>
                    </a:ext>
                  </a:extLst>
                </a:gridCol>
              </a:tblGrid>
              <a:tr h="285293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9260982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01624587"/>
                  </a:ext>
                </a:extLst>
              </a:tr>
              <a:tr h="2688299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354295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Пермь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Нижний Новгород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716773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438C7-E9FF-49A5-A17F-8C619B2C3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11" y="217639"/>
            <a:ext cx="2020155" cy="24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32603C-998E-427E-8AF5-CDC1627E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217639"/>
            <a:ext cx="2239503" cy="24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D87D3C-EAD1-4E41-A553-3F69812FA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726164"/>
            <a:ext cx="1923848" cy="24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AED0393-346B-4BDA-996D-99CC27DDF1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05" y="3726164"/>
            <a:ext cx="183439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Мероприятия для абитуриентов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4600411"/>
          </a:xfrm>
        </p:spPr>
        <p:txBody>
          <a:bodyPr/>
          <a:lstStyle/>
          <a:p>
            <a:r>
              <a:rPr lang="ru-RU" dirty="0" smtClean="0"/>
              <a:t>Адаптационная </a:t>
            </a:r>
            <a:r>
              <a:rPr lang="ru-RU" dirty="0"/>
              <a:t>программа «Гражданское </a:t>
            </a:r>
            <a:r>
              <a:rPr lang="ru-RU" dirty="0" smtClean="0"/>
              <a:t>право: теория и практика </a:t>
            </a:r>
            <a:r>
              <a:rPr lang="ru-RU" dirty="0"/>
              <a:t>применения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r>
              <a:rPr lang="ru-RU" dirty="0"/>
              <a:t>Возможности для участников программы</a:t>
            </a:r>
          </a:p>
          <a:p>
            <a:pPr fontAlgn="t"/>
            <a:r>
              <a:rPr lang="ru-RU" dirty="0"/>
              <a:t>Программа позволяет актуализировать знания по гражданскому, предпринимательскому праву</a:t>
            </a:r>
          </a:p>
          <a:p>
            <a:pPr fontAlgn="t"/>
            <a:r>
              <a:rPr lang="ru-RU" dirty="0" smtClean="0"/>
              <a:t>Подготовиться </a:t>
            </a:r>
            <a:r>
              <a:rPr lang="ru-RU" dirty="0"/>
              <a:t>к поступлению на магистерскую программу «Правовое обеспечение предпринимательской деятельности»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6337C5-C58D-447F-A072-4572A2DB7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/>
          <a:stretch/>
        </p:blipFill>
        <p:spPr>
          <a:xfrm>
            <a:off x="0" y="0"/>
            <a:ext cx="1065245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2E7641-7819-4E88-BE83-846C12FB7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06" y="267504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964DCD-C5C1-4D20-8EDB-D009291CCB14}"/>
              </a:ext>
            </a:extLst>
          </p:cNvPr>
          <p:cNvSpPr txBox="1"/>
          <p:nvPr/>
        </p:nvSpPr>
        <p:spPr>
          <a:xfrm>
            <a:off x="5899928" y="5517232"/>
            <a:ext cx="475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красивая</a:t>
            </a:r>
          </a:p>
        </p:txBody>
      </p:sp>
    </p:spTree>
    <p:extLst>
      <p:ext uri="{BB962C8B-B14F-4D97-AF65-F5344CB8AC3E}">
        <p14:creationId xmlns:p14="http://schemas.microsoft.com/office/powerpoint/2010/main" val="37993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05366-7275-4081-85C6-EEA97BE08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A5433B-F9F4-41F7-9127-AA8163E01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358" y="432604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0973C9-1737-4CEB-88F3-A9B1177D8088}"/>
              </a:ext>
            </a:extLst>
          </p:cNvPr>
          <p:cNvSpPr txBox="1"/>
          <p:nvPr/>
        </p:nvSpPr>
        <p:spPr>
          <a:xfrm>
            <a:off x="5534472" y="5567206"/>
            <a:ext cx="475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красивая</a:t>
            </a:r>
          </a:p>
        </p:txBody>
      </p:sp>
    </p:spTree>
    <p:extLst>
      <p:ext uri="{BB962C8B-B14F-4D97-AF65-F5344CB8AC3E}">
        <p14:creationId xmlns:p14="http://schemas.microsoft.com/office/powerpoint/2010/main" val="18846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596408-45EA-4BBD-B3A3-AA40E9B0F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278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2E7641-7819-4E88-BE83-846C12FB7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83" y="382631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964DCD-C5C1-4D20-8EDB-D009291CCB14}"/>
              </a:ext>
            </a:extLst>
          </p:cNvPr>
          <p:cNvSpPr txBox="1"/>
          <p:nvPr/>
        </p:nvSpPr>
        <p:spPr>
          <a:xfrm>
            <a:off x="5560254" y="5704518"/>
            <a:ext cx="475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красивая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781334-2A4F-4AA6-9066-A9EB7429626D}"/>
              </a:ext>
            </a:extLst>
          </p:cNvPr>
          <p:cNvSpPr txBox="1"/>
          <p:nvPr/>
        </p:nvSpPr>
        <p:spPr>
          <a:xfrm>
            <a:off x="0" y="6578782"/>
            <a:ext cx="3035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Фото: Константин </a:t>
            </a:r>
            <a:r>
              <a:rPr lang="ru-RU" sz="1200" dirty="0" err="1">
                <a:solidFill>
                  <a:schemeClr val="bg1"/>
                </a:solidFill>
              </a:rPr>
              <a:t>Долгановский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Newsko.ru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C9D8531-99E5-47C6-B477-0288894E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185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4CC0ED7-EF2F-4237-834E-245278B10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45" y="328343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EE8F9C-9F8F-4F0E-8E98-39282A9C84D2}"/>
              </a:ext>
            </a:extLst>
          </p:cNvPr>
          <p:cNvSpPr txBox="1"/>
          <p:nvPr/>
        </p:nvSpPr>
        <p:spPr>
          <a:xfrm>
            <a:off x="5062477" y="5341759"/>
            <a:ext cx="52193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культурная</a:t>
            </a:r>
          </a:p>
        </p:txBody>
      </p:sp>
    </p:spTree>
    <p:extLst>
      <p:ext uri="{BB962C8B-B14F-4D97-AF65-F5344CB8AC3E}">
        <p14:creationId xmlns:p14="http://schemas.microsoft.com/office/powerpoint/2010/main" val="4310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8A03F4-6301-427E-AC1D-97C017736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r="2268"/>
          <a:stretch/>
        </p:blipFill>
        <p:spPr>
          <a:xfrm>
            <a:off x="0" y="0"/>
            <a:ext cx="1010803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C8CEB3-9059-478E-B9BF-F12222206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800" y="481782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DBABA4-8C59-4754-BB4F-0BC22833E655}"/>
              </a:ext>
            </a:extLst>
          </p:cNvPr>
          <p:cNvSpPr txBox="1"/>
          <p:nvPr/>
        </p:nvSpPr>
        <p:spPr>
          <a:xfrm>
            <a:off x="5420070" y="5556987"/>
            <a:ext cx="47961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научная</a:t>
            </a:r>
          </a:p>
        </p:txBody>
      </p:sp>
    </p:spTree>
    <p:extLst>
      <p:ext uri="{BB962C8B-B14F-4D97-AF65-F5344CB8AC3E}">
        <p14:creationId xmlns:p14="http://schemas.microsoft.com/office/powerpoint/2010/main" val="183716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дежда\Desktop\Чебоксары\Чебоксары\ПЕРМЬ\FIS-Snowboard-World-Cup-La-Molina-SPA-SBX-Finals-Paul-Berg-GER-in-Red-Nikolay-Olyunin-RUS-in-Green-and-Regino-Hernandez-SPA-in-Blue-1024x6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64352" cy="687106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D8D7CDF-2845-46F7-87BB-CB98C7251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76672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F7ACCB-46AB-49AE-A08D-7E0FA6101DBA}"/>
              </a:ext>
            </a:extLst>
          </p:cNvPr>
          <p:cNvSpPr txBox="1"/>
          <p:nvPr/>
        </p:nvSpPr>
        <p:spPr>
          <a:xfrm>
            <a:off x="4044970" y="5661248"/>
            <a:ext cx="52193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спортивная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Надежда\Desktop\Чебоксары\Чебоксары\ПЕРМЬ\5d398a3b66310-perm-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0" y="-1"/>
            <a:ext cx="9321189" cy="685608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7C3BA2B-2408-41CA-95D0-B811A6B7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48680"/>
            <a:ext cx="1020919" cy="1008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060E1C-FB03-4E5A-AB55-1120105BE21D}"/>
              </a:ext>
            </a:extLst>
          </p:cNvPr>
          <p:cNvSpPr txBox="1"/>
          <p:nvPr/>
        </p:nvSpPr>
        <p:spPr>
          <a:xfrm>
            <a:off x="3337992" y="5589240"/>
            <a:ext cx="59983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Добро пожаловать!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3805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4267" dirty="0">
                <a:latin typeface="Arial" panose="020B0604020202020204" pitchFamily="34" charset="0"/>
                <a:cs typeface="Arial" panose="020B0604020202020204" pitchFamily="34" charset="0"/>
              </a:rPr>
              <a:t>Подробнее о поступлении в Вышку в Перми: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84851"/>
            <a:ext cx="1097280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Абитуриентам магистратуры НИУ ВШЭ — Пермь: 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https://perm.hse.ru/magistr/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Перечень вступительных испытаний:</a:t>
            </a:r>
            <a:b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https://perm.hse.ru/magistr/portfolio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сроках приёма:</a:t>
            </a:r>
            <a:b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https://perm.hse.ru/magistr/information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стипендиях:</a:t>
            </a:r>
            <a:b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https://perm.hse.ru/educational_methodical/stip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Остались вопросы?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Страница </a:t>
            </a:r>
            <a:r>
              <a:rPr lang="ru-RU" dirty="0"/>
              <a:t>программы: </a:t>
            </a:r>
            <a:r>
              <a:rPr lang="ru-RU" dirty="0">
                <a:hlinkClick r:id="rId2"/>
              </a:rPr>
              <a:t>https://perm.hse.ru/ma/ls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Менеджер </a:t>
            </a:r>
            <a:r>
              <a:rPr lang="ru-RU" dirty="0"/>
              <a:t>программы</a:t>
            </a:r>
          </a:p>
          <a:p>
            <a:pPr marL="0" indent="0">
              <a:buNone/>
            </a:pPr>
            <a:r>
              <a:rPr lang="ru-RU" dirty="0" smtClean="0"/>
              <a:t>Юлия Алексеевна </a:t>
            </a:r>
            <a:r>
              <a:rPr lang="ru-RU" dirty="0" err="1" smtClean="0"/>
              <a:t>Носкова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Телефон</a:t>
            </a:r>
            <a:r>
              <a:rPr lang="ru-RU" dirty="0"/>
              <a:t>: +7 (342) 205-52-39</a:t>
            </a:r>
          </a:p>
          <a:p>
            <a:pPr marL="0" indent="0">
              <a:buNone/>
            </a:pP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</a:t>
            </a:r>
            <a:r>
              <a:rPr lang="en-US" dirty="0">
                <a:hlinkClick r:id="rId3"/>
              </a:rPr>
              <a:t>iuanoskova@hse.ru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9616" y="1753948"/>
            <a:ext cx="2784309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</a:t>
            </a:r>
          </a:p>
          <a:p>
            <a:r>
              <a:rPr lang="ru-RU" sz="1100" b="1" dirty="0">
                <a:latin typeface="Myriad Pro" pitchFamily="34" charset="0"/>
              </a:rPr>
              <a:t>THE </a:t>
            </a:r>
            <a:r>
              <a:rPr lang="ru-RU" sz="1100" b="1" dirty="0" err="1">
                <a:latin typeface="Myriad Pro" pitchFamily="34" charset="0"/>
              </a:rPr>
              <a:t>Young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University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Rankings</a:t>
            </a:r>
            <a:r>
              <a:rPr lang="ru-RU" sz="1100" b="1" dirty="0">
                <a:latin typeface="Myriad Pro" pitchFamily="34" charset="0"/>
              </a:rPr>
              <a:t>, 2019 </a:t>
            </a:r>
          </a:p>
          <a:p>
            <a:r>
              <a:rPr lang="ru-RU" sz="1100" dirty="0">
                <a:latin typeface="Myriad Pro" pitchFamily="34" charset="0"/>
              </a:rPr>
              <a:t>(Рейтинг «молодых» университетов мира) </a:t>
            </a:r>
          </a:p>
          <a:p>
            <a:r>
              <a:rPr lang="ru-RU" sz="1100" dirty="0">
                <a:latin typeface="Myriad Pro" pitchFamily="34" charset="0"/>
              </a:rPr>
              <a:t>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1846960"/>
            <a:ext cx="1520477" cy="68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9616" y="3622901"/>
            <a:ext cx="2976332" cy="12157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ПЕРМСКОМ КРАЕ</a:t>
            </a:r>
          </a:p>
          <a:p>
            <a:r>
              <a:rPr lang="ru-RU" sz="1100" b="1" dirty="0">
                <a:latin typeface="Myriad Pro" pitchFamily="34" charset="0"/>
              </a:rPr>
              <a:t>Рейтинг по качеству приема </a:t>
            </a:r>
          </a:p>
          <a:p>
            <a:r>
              <a:rPr lang="ru-RU" sz="1100" b="1" dirty="0">
                <a:latin typeface="Myriad Pro" pitchFamily="34" charset="0"/>
              </a:rPr>
              <a:t>в российские ВУЗы (РИА Новости и ВШЭ)</a:t>
            </a:r>
          </a:p>
          <a:p>
            <a:r>
              <a:rPr lang="ru-RU" sz="1100" dirty="0">
                <a:latin typeface="Myriad Pro" pitchFamily="34" charset="0"/>
              </a:rPr>
              <a:t>НИУ ВШЭ – Пермь в Топ 25 университетов </a:t>
            </a:r>
          </a:p>
          <a:p>
            <a:r>
              <a:rPr lang="ru-RU" sz="1100" dirty="0">
                <a:latin typeface="Myriad Pro" pitchFamily="34" charset="0"/>
              </a:rPr>
              <a:t>России по качеству бюджетного и платного </a:t>
            </a:r>
          </a:p>
          <a:p>
            <a:r>
              <a:rPr lang="ru-RU" sz="1100" dirty="0">
                <a:latin typeface="Myriad Pro" pitchFamily="34" charset="0"/>
              </a:rPr>
              <a:t>приема абитуриентов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3622901"/>
            <a:ext cx="1635493" cy="7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35747" y="5392576"/>
            <a:ext cx="2828623" cy="8771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 </a:t>
            </a:r>
          </a:p>
          <a:p>
            <a:r>
              <a:rPr lang="ru-RU" sz="1100" dirty="0">
                <a:latin typeface="Myriad Pro" pitchFamily="34" charset="0"/>
              </a:rPr>
              <a:t>по экономике, менеджменту, социологии</a:t>
            </a:r>
          </a:p>
          <a:p>
            <a:r>
              <a:rPr lang="en-US" sz="1100" b="1" dirty="0" err="1">
                <a:latin typeface="Myriad Pro" pitchFamily="34" charset="0"/>
              </a:rPr>
              <a:t>ShanghaiRanking's</a:t>
            </a:r>
            <a:r>
              <a:rPr lang="en-US" sz="1100" b="1" dirty="0">
                <a:latin typeface="Myriad Pro" pitchFamily="34" charset="0"/>
              </a:rPr>
              <a:t> Global Ranking </a:t>
            </a:r>
          </a:p>
          <a:p>
            <a:r>
              <a:rPr lang="en-US" sz="1100" b="1" dirty="0">
                <a:latin typeface="Myriad Pro" pitchFamily="34" charset="0"/>
              </a:rPr>
              <a:t>of Academic Subjects, 2019 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5473370"/>
            <a:ext cx="1635492" cy="5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92277" y="1753947"/>
            <a:ext cx="2880320" cy="17235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 </a:t>
            </a:r>
          </a:p>
          <a:p>
            <a:r>
              <a:rPr lang="ru-RU" sz="1100" dirty="0">
                <a:latin typeface="Myriad Pro" pitchFamily="34" charset="0"/>
              </a:rPr>
              <a:t>по экономике и эконометрике, социологии, политике и международным отношениям, менеджменту, бухгалтерскому учету и</a:t>
            </a:r>
            <a:endParaRPr lang="en-US" sz="1100" dirty="0">
              <a:latin typeface="Myriad Pro" pitchFamily="34" charset="0"/>
            </a:endParaRPr>
          </a:p>
          <a:p>
            <a:r>
              <a:rPr lang="ru-RU" sz="1100" dirty="0">
                <a:latin typeface="Myriad Pro" pitchFamily="34" charset="0"/>
              </a:rPr>
              <a:t>финансам</a:t>
            </a:r>
            <a:r>
              <a:rPr lang="en-US" sz="1100" dirty="0">
                <a:latin typeface="Myriad Pro" pitchFamily="34" charset="0"/>
              </a:rPr>
              <a:t> </a:t>
            </a:r>
            <a:r>
              <a:rPr lang="ru-RU" sz="1100" b="1" dirty="0">
                <a:latin typeface="Myriad Pro" pitchFamily="34" charset="0"/>
              </a:rPr>
              <a:t>«QS – </a:t>
            </a:r>
            <a:r>
              <a:rPr lang="ru-RU" sz="1100" b="1" dirty="0" err="1">
                <a:latin typeface="Myriad Pro" pitchFamily="34" charset="0"/>
              </a:rPr>
              <a:t>World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University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Rankings</a:t>
            </a:r>
            <a:r>
              <a:rPr lang="ru-RU" sz="1100" b="1" dirty="0">
                <a:latin typeface="Myriad Pro" pitchFamily="34" charset="0"/>
              </a:rPr>
              <a:t> </a:t>
            </a:r>
          </a:p>
          <a:p>
            <a:r>
              <a:rPr lang="ru-RU" sz="1100" b="1" dirty="0" err="1">
                <a:latin typeface="Myriad Pro" pitchFamily="34" charset="0"/>
              </a:rPr>
              <a:t>by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subject</a:t>
            </a:r>
            <a:r>
              <a:rPr lang="ru-RU" sz="1100" b="1" dirty="0">
                <a:latin typeface="Myriad Pro" pitchFamily="34" charset="0"/>
              </a:rPr>
              <a:t>», 2019 </a:t>
            </a:r>
            <a:r>
              <a:rPr lang="ru-RU" sz="1100" dirty="0">
                <a:latin typeface="Myriad Pro" pitchFamily="34" charset="0"/>
              </a:rPr>
              <a:t>(предметные рейтинги) </a:t>
            </a:r>
          </a:p>
          <a:p>
            <a:r>
              <a:rPr lang="ru-RU" sz="1100" dirty="0">
                <a:latin typeface="Myriad Pro" pitchFamily="34" charset="0"/>
              </a:rPr>
              <a:t>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4" y="1811754"/>
            <a:ext cx="1807651" cy="45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92277" y="3622901"/>
            <a:ext cx="2951989" cy="12157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 </a:t>
            </a:r>
          </a:p>
          <a:p>
            <a:r>
              <a:rPr lang="ru-RU" sz="1100" dirty="0">
                <a:latin typeface="Myriad Pro" pitchFamily="34" charset="0"/>
              </a:rPr>
              <a:t>по экономике и бизнесу, </a:t>
            </a:r>
          </a:p>
          <a:p>
            <a:r>
              <a:rPr lang="ru-RU" sz="1100" dirty="0">
                <a:latin typeface="Myriad Pro" pitchFamily="34" charset="0"/>
              </a:rPr>
              <a:t>социальным наукам и здравоохранению</a:t>
            </a:r>
          </a:p>
          <a:p>
            <a:r>
              <a:rPr lang="ru-RU" sz="1100" b="1" dirty="0">
                <a:latin typeface="Myriad Pro" pitchFamily="34" charset="0"/>
              </a:rPr>
              <a:t>«</a:t>
            </a:r>
            <a:r>
              <a:rPr lang="ru-RU" sz="1100" b="1" dirty="0" err="1">
                <a:latin typeface="Myriad Pro" pitchFamily="34" charset="0"/>
              </a:rPr>
              <a:t>U.S.News</a:t>
            </a:r>
            <a:r>
              <a:rPr lang="ru-RU" sz="1100" b="1" dirty="0">
                <a:latin typeface="Myriad Pro" pitchFamily="34" charset="0"/>
              </a:rPr>
              <a:t> &amp; </a:t>
            </a:r>
            <a:r>
              <a:rPr lang="ru-RU" sz="1100" b="1" dirty="0" err="1">
                <a:latin typeface="Myriad Pro" pitchFamily="34" charset="0"/>
              </a:rPr>
              <a:t>World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Report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Best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Global</a:t>
            </a:r>
            <a:r>
              <a:rPr lang="ru-RU" sz="1100" b="1" dirty="0">
                <a:latin typeface="Myriad Pro" pitchFamily="34" charset="0"/>
              </a:rPr>
              <a:t> </a:t>
            </a:r>
          </a:p>
          <a:p>
            <a:r>
              <a:rPr lang="ru-RU" sz="1100" b="1" dirty="0" err="1">
                <a:latin typeface="Myriad Pro" pitchFamily="34" charset="0"/>
              </a:rPr>
              <a:t>Universities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by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Subject</a:t>
            </a:r>
            <a:r>
              <a:rPr lang="ru-RU" sz="1100" b="1" dirty="0">
                <a:latin typeface="Myriad Pro" pitchFamily="34" charset="0"/>
              </a:rPr>
              <a:t>», 2019/20 </a:t>
            </a:r>
          </a:p>
          <a:p>
            <a:r>
              <a:rPr lang="ru-RU" sz="1100" dirty="0">
                <a:latin typeface="Myriad Pro" pitchFamily="34" charset="0"/>
              </a:rPr>
              <a:t>(предметные рейтинги) 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22" y="3729345"/>
            <a:ext cx="1806753" cy="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12750" y="5339626"/>
            <a:ext cx="3144011" cy="8771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МЕСТО В РОССИИ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сфере финансов и экономики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Зарплатный рейтинг портала Superjob.ru, 2019 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55" y="5339626"/>
            <a:ext cx="1806753" cy="4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27D85AF-B92E-4C95-89B2-0C6A3787ED57}"/>
              </a:ext>
            </a:extLst>
          </p:cNvPr>
          <p:cNvSpPr txBox="1">
            <a:spLocks/>
          </p:cNvSpPr>
          <p:nvPr/>
        </p:nvSpPr>
        <p:spPr>
          <a:xfrm>
            <a:off x="623394" y="393508"/>
            <a:ext cx="10515600" cy="89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Вышка в мировых и российских рейтингах</a:t>
            </a:r>
          </a:p>
        </p:txBody>
      </p:sp>
    </p:spTree>
    <p:extLst>
      <p:ext uri="{BB962C8B-B14F-4D97-AF65-F5344CB8AC3E}">
        <p14:creationId xmlns:p14="http://schemas.microsoft.com/office/powerpoint/2010/main" val="28461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10B01F0-5CD7-4473-BF9E-9921A610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53" y="2427048"/>
            <a:ext cx="4869456" cy="26868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perm.hse.ru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Магистратура НИУ ВШЭ — Пермь в ВК: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vk.com/hsemag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B0D7EBE-EA6F-4644-A1E3-D694AA4C4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1" y="673860"/>
            <a:ext cx="4560168" cy="5373398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12BF47D4-8CA5-44FA-AB6A-ED75D1868367}"/>
              </a:ext>
            </a:extLst>
          </p:cNvPr>
          <p:cNvSpPr txBox="1">
            <a:spLocks/>
          </p:cNvSpPr>
          <p:nvPr/>
        </p:nvSpPr>
        <p:spPr>
          <a:xfrm>
            <a:off x="6598694" y="1514150"/>
            <a:ext cx="4956773" cy="91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Остаёмся на связи:</a:t>
            </a:r>
          </a:p>
        </p:txBody>
      </p:sp>
    </p:spTree>
    <p:extLst>
      <p:ext uri="{BB962C8B-B14F-4D97-AF65-F5344CB8AC3E}">
        <p14:creationId xmlns:p14="http://schemas.microsoft.com/office/powerpoint/2010/main" val="19044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дежда\Desktop\Чебоксары\Чебоксар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" y="0"/>
            <a:ext cx="10272282" cy="6851612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FC6650-A6A7-427A-9AE9-BF47CBC7B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32656"/>
            <a:ext cx="864096" cy="853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1C6460-693F-48DB-860D-9463F025D789}"/>
              </a:ext>
            </a:extLst>
          </p:cNvPr>
          <p:cNvSpPr txBox="1"/>
          <p:nvPr/>
        </p:nvSpPr>
        <p:spPr>
          <a:xfrm>
            <a:off x="5375920" y="5589240"/>
            <a:ext cx="49022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НИУ ВШЭ в Перми</a:t>
            </a:r>
          </a:p>
        </p:txBody>
      </p:sp>
    </p:spTree>
    <p:extLst>
      <p:ext uri="{BB962C8B-B14F-4D97-AF65-F5344CB8AC3E}">
        <p14:creationId xmlns:p14="http://schemas.microsoft.com/office/powerpoint/2010/main" val="25517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FB7AEE-F9BF-4CF6-A068-3F1D87293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36" y="2156092"/>
            <a:ext cx="1780716" cy="1780716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D9EA7A1B-DBD2-4646-ADE1-50D969A2AA2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74339"/>
          <a:ext cx="9649858" cy="399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4739">
                  <a:extLst>
                    <a:ext uri="{9D8B030D-6E8A-4147-A177-3AD203B41FA5}">
                      <a16:colId xmlns="" xmlns:a16="http://schemas.microsoft.com/office/drawing/2014/main" val="2598033039"/>
                    </a:ext>
                  </a:extLst>
                </a:gridCol>
                <a:gridCol w="3418536">
                  <a:extLst>
                    <a:ext uri="{9D8B030D-6E8A-4147-A177-3AD203B41FA5}">
                      <a16:colId xmlns="" xmlns:a16="http://schemas.microsoft.com/office/drawing/2014/main" val="3578995935"/>
                    </a:ext>
                  </a:extLst>
                </a:gridCol>
                <a:gridCol w="3646583">
                  <a:extLst>
                    <a:ext uri="{9D8B030D-6E8A-4147-A177-3AD203B41FA5}">
                      <a16:colId xmlns="" xmlns:a16="http://schemas.microsoft.com/office/drawing/2014/main" val="3806819906"/>
                    </a:ext>
                  </a:extLst>
                </a:gridCol>
              </a:tblGrid>
              <a:tr h="1768416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Академический руководитель: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Ольга Сергеевна Ерахтина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oerahtina@hse.ru</a:t>
                      </a:r>
                      <a:r>
                        <a:rPr lang="ru-RU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43215"/>
                  </a:ext>
                </a:extLst>
              </a:tr>
              <a:tr h="1532628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Приёмная кампания – 2020: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бюджетных мест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платных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платных места для иностранцев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 по гражданскому праву</a:t>
                      </a:r>
                    </a:p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92362164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7D85AF-B92E-4C95-89B2-0C6A378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519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кого программа?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 </a:t>
            </a:r>
            <a:r>
              <a:rPr lang="ru-RU" b="1" dirty="0"/>
              <a:t>Продолжение трека по юриспруденции </a:t>
            </a:r>
            <a:r>
              <a:rPr lang="ru-RU" dirty="0" smtClean="0"/>
              <a:t>—выпускники </a:t>
            </a:r>
            <a:r>
              <a:rPr lang="ru-RU" dirty="0"/>
              <a:t>юридических программ </a:t>
            </a:r>
            <a:r>
              <a:rPr lang="ru-RU" dirty="0" err="1"/>
              <a:t>бакалавриата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err="1" smtClean="0"/>
              <a:t>специалитета</a:t>
            </a:r>
            <a:r>
              <a:rPr lang="ru-RU" dirty="0"/>
              <a:t>.</a:t>
            </a:r>
          </a:p>
          <a:p>
            <a:r>
              <a:rPr lang="ru-RU" b="1" dirty="0"/>
              <a:t>2 Систематизация и углубление трека </a:t>
            </a:r>
            <a:r>
              <a:rPr lang="ru-RU" b="1" dirty="0" smtClean="0"/>
              <a:t>по</a:t>
            </a:r>
            <a:r>
              <a:rPr lang="en-US" b="1" dirty="0" smtClean="0"/>
              <a:t> </a:t>
            </a:r>
            <a:r>
              <a:rPr lang="ru-RU" b="1" dirty="0" smtClean="0"/>
              <a:t>юриспруденции </a:t>
            </a:r>
            <a:r>
              <a:rPr lang="ru-RU" dirty="0"/>
              <a:t>— специалисты с опытом работы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нуждающиеся </a:t>
            </a:r>
            <a:r>
              <a:rPr lang="ru-RU" dirty="0"/>
              <a:t>в совершенствовании знаний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области </a:t>
            </a:r>
            <a:r>
              <a:rPr lang="ru-RU" dirty="0"/>
              <a:t>правового сопровождения бизнеса.</a:t>
            </a:r>
          </a:p>
          <a:p>
            <a:r>
              <a:rPr lang="ru-RU" b="1" dirty="0"/>
              <a:t>3 Дополнение </a:t>
            </a:r>
            <a:r>
              <a:rPr lang="ru-RU" b="1" dirty="0" smtClean="0"/>
              <a:t>образования, в частности, </a:t>
            </a:r>
            <a:r>
              <a:rPr lang="ru-RU" b="1" dirty="0"/>
              <a:t>в </a:t>
            </a:r>
            <a:r>
              <a:rPr lang="ru-RU" b="1" dirty="0" smtClean="0"/>
              <a:t>области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3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Особенности  программы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Подготовка </a:t>
            </a:r>
            <a:r>
              <a:rPr lang="ru-RU" dirty="0"/>
              <a:t>юристов в сфере </a:t>
            </a:r>
            <a:r>
              <a:rPr lang="ru-RU" b="1" dirty="0"/>
              <a:t>гражданского </a:t>
            </a:r>
            <a:r>
              <a:rPr lang="ru-RU" b="1" dirty="0" smtClean="0"/>
              <a:t>и предпринимательского </a:t>
            </a:r>
            <a:r>
              <a:rPr lang="ru-RU" b="1" dirty="0"/>
              <a:t>права</a:t>
            </a:r>
            <a:r>
              <a:rPr lang="ru-RU" dirty="0"/>
              <a:t>, </a:t>
            </a:r>
            <a:r>
              <a:rPr lang="ru-RU" dirty="0" smtClean="0"/>
              <a:t>владеющих современными </a:t>
            </a:r>
            <a:r>
              <a:rPr lang="ru-RU" dirty="0"/>
              <a:t>методами и средствами </a:t>
            </a:r>
            <a:r>
              <a:rPr lang="ru-RU" dirty="0" smtClean="0"/>
              <a:t>экспертно-консультационной </a:t>
            </a:r>
            <a:r>
              <a:rPr lang="ru-RU" dirty="0"/>
              <a:t>деятельности.</a:t>
            </a:r>
          </a:p>
          <a:p>
            <a:r>
              <a:rPr lang="ru-RU" dirty="0" smtClean="0"/>
              <a:t>Дисциплины магистерской программы включают </a:t>
            </a:r>
            <a:r>
              <a:rPr lang="ru-RU" dirty="0"/>
              <a:t>в себя комплексный </a:t>
            </a:r>
            <a:r>
              <a:rPr lang="ru-RU" b="1" dirty="0"/>
              <a:t>экономико-правовой анализ </a:t>
            </a:r>
            <a:r>
              <a:rPr lang="ru-RU" dirty="0"/>
              <a:t>практических проблем, </a:t>
            </a:r>
            <a:r>
              <a:rPr lang="ru-RU" dirty="0" smtClean="0"/>
              <a:t>которые решают бизнес</a:t>
            </a:r>
            <a:r>
              <a:rPr lang="en-US" dirty="0" smtClean="0"/>
              <a:t>-</a:t>
            </a:r>
            <a:r>
              <a:rPr lang="ru-RU" dirty="0" smtClean="0"/>
              <a:t>структуры и формируют умения определять средства </a:t>
            </a:r>
            <a:r>
              <a:rPr lang="ru-RU" dirty="0"/>
              <a:t>и </a:t>
            </a:r>
            <a:r>
              <a:rPr lang="ru-RU" dirty="0" smtClean="0"/>
              <a:t>методы  решения этих проблем.</a:t>
            </a:r>
          </a:p>
          <a:p>
            <a:r>
              <a:rPr lang="ru-RU" dirty="0" smtClean="0"/>
              <a:t>В программу включены дисциплины, формирующие навыки </a:t>
            </a:r>
            <a:r>
              <a:rPr lang="ru-RU" dirty="0"/>
              <a:t>и умения </a:t>
            </a:r>
            <a:r>
              <a:rPr lang="ru-RU" b="1" dirty="0"/>
              <a:t>работы с большими </a:t>
            </a:r>
            <a:r>
              <a:rPr lang="ru-RU" b="1" dirty="0" smtClean="0"/>
              <a:t>данными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b="1" dirty="0"/>
              <a:t>применения инструментов искусственного интеллекта</a:t>
            </a:r>
            <a:r>
              <a:rPr lang="ru-RU" dirty="0"/>
              <a:t> в профессиональной деятельности юриста.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8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Важные </a:t>
            </a:r>
            <a:r>
              <a:rPr lang="ru-RU" dirty="0"/>
              <a:t>акценты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Образовательная программа может быть интересна иностранным абитуриентам </a:t>
            </a:r>
            <a:r>
              <a:rPr lang="ru-RU" dirty="0"/>
              <a:t>из стран ближнего зарубежья в связи со схожестью законодательства и наличием совместных ВУЗов. Хорошее знание русского языка.</a:t>
            </a:r>
          </a:p>
          <a:p>
            <a:r>
              <a:rPr lang="ru-RU" dirty="0"/>
              <a:t> </a:t>
            </a:r>
            <a:r>
              <a:rPr lang="ru-RU" dirty="0" smtClean="0"/>
              <a:t>Программа является практико-ориентированной. В ее реализации активное участие принимают специалисты-практики.</a:t>
            </a:r>
          </a:p>
          <a:p>
            <a:r>
              <a:rPr lang="ru-RU" dirty="0" smtClean="0"/>
              <a:t>В подготовку </a:t>
            </a:r>
            <a:r>
              <a:rPr lang="ru-RU" dirty="0"/>
              <a:t>магистров включены </a:t>
            </a:r>
            <a:r>
              <a:rPr lang="ru-RU" dirty="0" smtClean="0"/>
              <a:t>курсы на </a:t>
            </a:r>
            <a:r>
              <a:rPr lang="ru-RU" dirty="0"/>
              <a:t>английском языке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Академическая мобильность.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0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7D85AF-B92E-4C95-89B2-0C6A378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06" y="2487550"/>
            <a:ext cx="5508434" cy="18829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Академическая мобильность: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межкампусная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международная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BEFB22B-ABEE-49A0-8CF5-060FAFFB37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r="2933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872</Words>
  <Application>Microsoft Office PowerPoint</Application>
  <PresentationFormat>Произвольный</PresentationFormat>
  <Paragraphs>184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Высшая школа экономики  Пермь</vt:lpstr>
      <vt:lpstr>Национальный исследовательский университет  «Высшая школа экономики»</vt:lpstr>
      <vt:lpstr>Презентация PowerPoint</vt:lpstr>
      <vt:lpstr>Презентация PowerPoint</vt:lpstr>
      <vt:lpstr>Правовое обеспечение предпринимательской деятельности</vt:lpstr>
      <vt:lpstr> Для кого программа? </vt:lpstr>
      <vt:lpstr>Особенности  программы</vt:lpstr>
      <vt:lpstr> Важные акценты </vt:lpstr>
      <vt:lpstr>Академическая мобильность: межкампусная и международная</vt:lpstr>
      <vt:lpstr> Студентка 2 курса Юлия Гилева проходила обучение в партнерском университете НИУ ВШЭ — University of Zagreb в Хорватии</vt:lpstr>
      <vt:lpstr>Чему учат на программе?</vt:lpstr>
      <vt:lpstr>Научно-исследовательские семинары  </vt:lpstr>
      <vt:lpstr>Проекты</vt:lpstr>
      <vt:lpstr>Педагогическая практика</vt:lpstr>
      <vt:lpstr>Где и кем работать?</vt:lpstr>
      <vt:lpstr>Преподаватели программы </vt:lpstr>
      <vt:lpstr>Преподаватели-практики</vt:lpstr>
      <vt:lpstr>А правда хорошая программа?</vt:lpstr>
      <vt:lpstr>Как поступить?</vt:lpstr>
      <vt:lpstr>Мероприятия для абитуриентов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Подробнее о поступлении в Вышку в Перми:</vt:lpstr>
      <vt:lpstr>Остались вопросы?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Клюев</dc:creator>
  <cp:lastModifiedBy>5</cp:lastModifiedBy>
  <cp:revision>99</cp:revision>
  <dcterms:created xsi:type="dcterms:W3CDTF">2019-11-27T19:07:14Z</dcterms:created>
  <dcterms:modified xsi:type="dcterms:W3CDTF">2020-04-22T19:22:30Z</dcterms:modified>
</cp:coreProperties>
</file>