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1"/>
  </p:notesMasterIdLst>
  <p:handoutMasterIdLst>
    <p:handoutMasterId r:id="rId22"/>
  </p:handoutMasterIdLst>
  <p:sldIdLst>
    <p:sldId id="267" r:id="rId5"/>
    <p:sldId id="284" r:id="rId6"/>
    <p:sldId id="286" r:id="rId7"/>
    <p:sldId id="291" r:id="rId8"/>
    <p:sldId id="287" r:id="rId9"/>
    <p:sldId id="290" r:id="rId10"/>
    <p:sldId id="293" r:id="rId11"/>
    <p:sldId id="297" r:id="rId12"/>
    <p:sldId id="289" r:id="rId13"/>
    <p:sldId id="294" r:id="rId14"/>
    <p:sldId id="295" r:id="rId15"/>
    <p:sldId id="296" r:id="rId16"/>
    <p:sldId id="288" r:id="rId17"/>
    <p:sldId id="282" r:id="rId18"/>
    <p:sldId id="298" r:id="rId19"/>
    <p:sldId id="277" r:id="rId2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>
        <p:scale>
          <a:sx n="52" d="100"/>
          <a:sy n="52" d="100"/>
        </p:scale>
        <p:origin x="-480" y="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ocs.google.com/forms/u/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hyperlink" Target="https://www.lektorium.tv/mooc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ostnauka.ru/courses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s://arzamas.academy/cours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dagagarina@hse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ru-ru/meetings.html" TargetMode="External"/><Relationship Id="rId2" Type="http://schemas.openxmlformats.org/officeDocument/2006/relationships/hyperlink" Target="https://www.skype.com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meet.jit.si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proficonf.com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ebinar.ru/" TargetMode="External"/><Relationship Id="rId9" Type="http://schemas.openxmlformats.org/officeDocument/2006/relationships/hyperlink" Target="https://download.moodl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ge.sdamgia.ru/" TargetMode="External"/><Relationship Id="rId2" Type="http://schemas.openxmlformats.org/officeDocument/2006/relationships/hyperlink" Target="https://docs.google.com/forms/u/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quizlet.com/ru/teacher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com/" TargetMode="External"/><Relationship Id="rId2" Type="http://schemas.openxmlformats.org/officeDocument/2006/relationships/hyperlink" Target="http://master-test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914" y="1903146"/>
            <a:ext cx="9435241" cy="1625599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Цифровое образование </a:t>
            </a:r>
            <a:br>
              <a:rPr lang="ru-RU" dirty="0"/>
            </a:br>
            <a:r>
              <a:rPr lang="en-US" dirty="0"/>
              <a:t>VS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пандемия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2" y="476672"/>
            <a:ext cx="9429931" cy="991077"/>
          </a:xfrm>
        </p:spPr>
        <p:txBody>
          <a:bodyPr rtlCol="0"/>
          <a:lstStyle/>
          <a:p>
            <a:pPr rtl="0"/>
            <a:r>
              <a:rPr lang="ru-RU" dirty="0"/>
              <a:t>Старший преподаватель кафедры гуманитарных дисциплин НИУ ВШЭ – Пермь Мингалев Виталий Викторович</a:t>
            </a:r>
            <a:endParaRPr lang="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3E3C5E0-712D-4872-B80D-D62D6A8E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68" y="2689822"/>
            <a:ext cx="4450466" cy="426757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5312F18-5C4E-48A4-82C4-C03185C0C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08" y="3732331"/>
            <a:ext cx="2556455" cy="218255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6C75EC0-78EC-4F7B-A710-4D9D57902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3500520"/>
            <a:ext cx="2874056" cy="28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9CD46-80C7-40BA-8053-F9C081B8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17" y="908720"/>
            <a:ext cx="9751060" cy="691728"/>
          </a:xfrm>
        </p:spPr>
        <p:txBody>
          <a:bodyPr>
            <a:normAutofit fontScale="90000"/>
          </a:bodyPr>
          <a:lstStyle/>
          <a:p>
            <a:r>
              <a:rPr lang="ru-RU" dirty="0"/>
              <a:t>Гугл форма - </a:t>
            </a:r>
            <a:r>
              <a:rPr lang="en-US" dirty="0">
                <a:hlinkClick r:id="rId2"/>
              </a:rPr>
              <a:t>https://docs.google.com/forms/u/0/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E1D991-9ABB-4880-A741-2ED478B7F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1772816"/>
            <a:ext cx="5347067" cy="43204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D45383-EEB0-461E-8F2E-AE84C3A10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324" y="1941103"/>
            <a:ext cx="3382886" cy="29757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7DA1CE-9040-4550-A881-D8A3E218C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083" y="1941103"/>
            <a:ext cx="2755911" cy="31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F6CB93-42AF-491C-AB8D-815AA73F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1556792"/>
            <a:ext cx="7364252" cy="4852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D0D444-AC5C-4A1E-8624-740A46787610}"/>
              </a:ext>
            </a:extLst>
          </p:cNvPr>
          <p:cNvSpPr txBox="1"/>
          <p:nvPr/>
        </p:nvSpPr>
        <p:spPr>
          <a:xfrm>
            <a:off x="693812" y="620688"/>
            <a:ext cx="118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Решу ЕГЭ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5109D6-8C1C-4DF3-A242-EEB06F9CD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83" r="35051" b="11484"/>
          <a:stretch/>
        </p:blipFill>
        <p:spPr>
          <a:xfrm>
            <a:off x="6742484" y="805354"/>
            <a:ext cx="504900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69407E4-1FB6-4B15-8B60-EE62456E7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620688"/>
            <a:ext cx="4608126" cy="39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3C7AA3-C6CA-4A24-AAE9-EC14A413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60" y="501141"/>
            <a:ext cx="7230780" cy="1168400"/>
          </a:xfrm>
        </p:spPr>
        <p:txBody>
          <a:bodyPr/>
          <a:lstStyle/>
          <a:p>
            <a:r>
              <a:rPr lang="ru-RU" dirty="0"/>
              <a:t>Правила о которых обычно забывают при онлайн-занятиях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6B7A4AC-3D77-4ABA-9258-DDAD31B15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404664"/>
            <a:ext cx="2160240" cy="25297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204B18-2FCA-450B-9246-93202C790CDB}"/>
              </a:ext>
            </a:extLst>
          </p:cNvPr>
          <p:cNvSpPr txBox="1"/>
          <p:nvPr/>
        </p:nvSpPr>
        <p:spPr>
          <a:xfrm>
            <a:off x="2494012" y="1988840"/>
            <a:ext cx="8568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Передача видеоданных напрямую зависит от скорости интернет соединения и качества оборудования (модем, оптический кабель и пр.) </a:t>
            </a:r>
          </a:p>
          <a:p>
            <a:pPr indent="269875"/>
            <a:r>
              <a:rPr lang="ru-RU" dirty="0"/>
              <a:t>4 </a:t>
            </a:r>
            <a:r>
              <a:rPr lang="ru-RU" dirty="0" err="1"/>
              <a:t>мбит</a:t>
            </a:r>
            <a:r>
              <a:rPr lang="ru-RU" dirty="0"/>
              <a:t>/с для одного подключения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Оставляйте электронные следы (каждое действие должно фиксироваться)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Расписание необходимо составлять с учетом технических особенностей и навыков учителей с высокой степенью конвенциональности и мобильности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Уведомление родителей о проведении занятий и отсутствия учащихся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Общайтесь с учащимися через систему чата в выбранной платформе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Не надо заставлять показывать, что они делают во время занятия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Психологическая поддержка учителей со стороны администрации ОУ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Отчетный прессинг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0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388" y="980728"/>
            <a:ext cx="5955650" cy="619472"/>
          </a:xfrm>
        </p:spPr>
        <p:txBody>
          <a:bodyPr rtlCol="0" anchor="b">
            <a:normAutofit fontScale="90000"/>
          </a:bodyPr>
          <a:lstStyle/>
          <a:p>
            <a:pPr algn="ctr" rtl="0"/>
            <a:r>
              <a:rPr lang="ru-RU" dirty="0"/>
              <a:t>Анонс предметных консультаций онлайн</a:t>
            </a:r>
            <a:endParaRPr lang="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1E615C-F63E-4461-AE3F-0E1B4504B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5968"/>
          <a:stretch/>
        </p:blipFill>
        <p:spPr>
          <a:xfrm>
            <a:off x="1351582" y="1925920"/>
            <a:ext cx="6362567" cy="4023360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0F5FF088-3AB2-413E-BBE8-3F711767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2604" y="692696"/>
            <a:ext cx="4068894" cy="5472607"/>
          </a:xfrm>
        </p:spPr>
        <p:txBody>
          <a:bodyPr>
            <a:normAutofit/>
          </a:bodyPr>
          <a:lstStyle/>
          <a:p>
            <a:r>
              <a:rPr lang="ru-RU" sz="1000" dirty="0"/>
              <a:t>28 марта, 13:00 − «Нововведения и особенности написания открытых вопросов ЕГЭ по обществознанию», </a:t>
            </a:r>
            <a:r>
              <a:rPr lang="ru-RU" sz="1000" dirty="0" err="1"/>
              <a:t>Кимерлинг</a:t>
            </a:r>
            <a:r>
              <a:rPr lang="ru-RU" sz="1000" dirty="0"/>
              <a:t> Анна Семеновна (эксперт ЕГЭ по обществознанию)</a:t>
            </a:r>
          </a:p>
          <a:p>
            <a:r>
              <a:rPr lang="ru-RU" sz="1000" dirty="0"/>
              <a:t>29 марта, 10:00 − «Ловушки ЕГЭ по русскому языку», </a:t>
            </a:r>
            <a:r>
              <a:rPr lang="ru-RU" sz="1000" dirty="0" err="1"/>
              <a:t>Кудлаева</a:t>
            </a:r>
            <a:r>
              <a:rPr lang="ru-RU" sz="1000" dirty="0"/>
              <a:t> Алла Николаевна (эксперт ЕГЭ по русскому языку)</a:t>
            </a:r>
          </a:p>
          <a:p>
            <a:r>
              <a:rPr lang="ru-RU" sz="1000" dirty="0"/>
              <a:t>29 марта, 13:00 − «Обществознание. Раздел «Политология», </a:t>
            </a:r>
            <a:r>
              <a:rPr lang="ru-RU" sz="1000" dirty="0" err="1"/>
              <a:t>Кимерлинг</a:t>
            </a:r>
            <a:r>
              <a:rPr lang="ru-RU" sz="1000" dirty="0"/>
              <a:t> Анна Семеновна (эксперт ЕГЭ по обществознанию)</a:t>
            </a:r>
          </a:p>
          <a:p>
            <a:r>
              <a:rPr lang="ru-RU" sz="1000" dirty="0"/>
              <a:t>2 апреля, 10:00 – «Подготовка к ЕГЭ по математике», Морозова А.В. (эксперт ЕГЭ по математике)</a:t>
            </a:r>
          </a:p>
          <a:p>
            <a:r>
              <a:rPr lang="ru-RU" sz="1000" dirty="0"/>
              <a:t>8 апреля, 10:00 − «</a:t>
            </a:r>
            <a:r>
              <a:rPr lang="ru-RU" sz="1000" dirty="0" err="1"/>
              <a:t>Essay</a:t>
            </a:r>
            <a:r>
              <a:rPr lang="ru-RU" sz="1000" dirty="0"/>
              <a:t> </a:t>
            </a:r>
            <a:r>
              <a:rPr lang="ru-RU" sz="1000" dirty="0" err="1"/>
              <a:t>writing</a:t>
            </a:r>
            <a:r>
              <a:rPr lang="ru-RU" sz="1000" dirty="0"/>
              <a:t> </a:t>
            </a:r>
            <a:r>
              <a:rPr lang="ru-RU" sz="1000" dirty="0" err="1"/>
              <a:t>for</a:t>
            </a:r>
            <a:r>
              <a:rPr lang="ru-RU" sz="1000" dirty="0"/>
              <a:t> </a:t>
            </a:r>
            <a:r>
              <a:rPr lang="ru-RU" sz="1000" dirty="0" err="1"/>
              <a:t>State</a:t>
            </a:r>
            <a:r>
              <a:rPr lang="ru-RU" sz="1000" dirty="0"/>
              <a:t> </a:t>
            </a:r>
            <a:r>
              <a:rPr lang="ru-RU" sz="1000" dirty="0" err="1"/>
              <a:t>Exams</a:t>
            </a:r>
            <a:r>
              <a:rPr lang="ru-RU" sz="1000" dirty="0"/>
              <a:t>», Поздеева Екатерина Владимировна (эксперт ЕГЭ по английскому языку)</a:t>
            </a:r>
          </a:p>
          <a:p>
            <a:r>
              <a:rPr lang="ru-RU" sz="1000" dirty="0"/>
              <a:t>9 апреля, 18:00 − «Решение заданий ЕГЭ по истории. Часть 2», Шабалин Владислав Валерьевич (эксперт ЕГЭ по истории)</a:t>
            </a:r>
          </a:p>
          <a:p>
            <a:r>
              <a:rPr lang="ru-RU" sz="1000" dirty="0"/>
              <a:t>10 апреля, 10:00 − «</a:t>
            </a:r>
            <a:r>
              <a:rPr lang="ru-RU" sz="1000" dirty="0" err="1"/>
              <a:t>Essay</a:t>
            </a:r>
            <a:r>
              <a:rPr lang="ru-RU" sz="1000" dirty="0"/>
              <a:t> </a:t>
            </a:r>
            <a:r>
              <a:rPr lang="ru-RU" sz="1000" dirty="0" err="1"/>
              <a:t>writing</a:t>
            </a:r>
            <a:r>
              <a:rPr lang="ru-RU" sz="1000" dirty="0"/>
              <a:t> </a:t>
            </a:r>
            <a:r>
              <a:rPr lang="ru-RU" sz="1000" dirty="0" err="1"/>
              <a:t>for</a:t>
            </a:r>
            <a:r>
              <a:rPr lang="ru-RU" sz="1000" dirty="0"/>
              <a:t> </a:t>
            </a:r>
            <a:r>
              <a:rPr lang="ru-RU" sz="1000" dirty="0" err="1"/>
              <a:t>State</a:t>
            </a:r>
            <a:r>
              <a:rPr lang="ru-RU" sz="1000" dirty="0"/>
              <a:t> </a:t>
            </a:r>
            <a:r>
              <a:rPr lang="ru-RU" sz="1000" dirty="0" err="1"/>
              <a:t>Exams</a:t>
            </a:r>
            <a:r>
              <a:rPr lang="ru-RU" sz="1000" dirty="0"/>
              <a:t>», Поздеева Екатерина Владимировна (эксперт ЕГЭ по английскому языку)</a:t>
            </a:r>
          </a:p>
          <a:p>
            <a:r>
              <a:rPr lang="ru-RU" sz="1000" dirty="0"/>
              <a:t>11 апреля, 13:00 − «Алгоритмы и основы программирования», Иванова Наталия Геннадьевна (эксперт ЕГЭ по информатике)</a:t>
            </a:r>
          </a:p>
          <a:p>
            <a:r>
              <a:rPr lang="ru-RU" sz="1000" dirty="0"/>
              <a:t>12 апреля, 12:00 − «Ловушки ЕГЭ по русскому языку», </a:t>
            </a:r>
            <a:r>
              <a:rPr lang="ru-RU" sz="1000" dirty="0" err="1"/>
              <a:t>Кудлаева</a:t>
            </a:r>
            <a:r>
              <a:rPr lang="ru-RU" sz="1000" dirty="0"/>
              <a:t> Алла Николаевна (эксперт ЕГЭ по русскому языку)</a:t>
            </a:r>
          </a:p>
          <a:p>
            <a:r>
              <a:rPr lang="ru-RU" sz="1000" dirty="0"/>
              <a:t>16 апреля, 18:00 − «Решение заданий ЕГЭ по истории. Часть 2», Шабалин Владислав Валерьевич (эксперт ЕГЭ по истории)</a:t>
            </a:r>
          </a:p>
          <a:p>
            <a:r>
              <a:rPr lang="ru-RU" sz="1000" dirty="0"/>
              <a:t>апрель (дата уточняется) − «</a:t>
            </a:r>
            <a:r>
              <a:rPr lang="ru-RU" sz="1000" dirty="0" err="1"/>
              <a:t>Letter</a:t>
            </a:r>
            <a:r>
              <a:rPr lang="ru-RU" sz="1000" dirty="0"/>
              <a:t> </a:t>
            </a:r>
            <a:r>
              <a:rPr lang="ru-RU" sz="1000" dirty="0" err="1"/>
              <a:t>writing</a:t>
            </a:r>
            <a:r>
              <a:rPr lang="ru-RU" sz="1000" dirty="0"/>
              <a:t> </a:t>
            </a:r>
            <a:r>
              <a:rPr lang="ru-RU" sz="1000" dirty="0" err="1"/>
              <a:t>for</a:t>
            </a:r>
            <a:r>
              <a:rPr lang="ru-RU" sz="1000" dirty="0"/>
              <a:t> </a:t>
            </a:r>
            <a:r>
              <a:rPr lang="ru-RU" sz="1000" dirty="0" err="1"/>
              <a:t>State</a:t>
            </a:r>
            <a:r>
              <a:rPr lang="ru-RU" sz="1000" dirty="0"/>
              <a:t> </a:t>
            </a:r>
            <a:r>
              <a:rPr lang="ru-RU" sz="1000" dirty="0" err="1"/>
              <a:t>Exams</a:t>
            </a:r>
            <a:r>
              <a:rPr lang="ru-RU" sz="1000" dirty="0"/>
              <a:t>», Безрукова Татьяна Александровна (эксперт ЕГЭ по английскому языку)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CA0351D-5523-4B9B-9E35-ECE4CD94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332656"/>
            <a:ext cx="9751060" cy="691480"/>
          </a:xfrm>
        </p:spPr>
        <p:txBody>
          <a:bodyPr/>
          <a:lstStyle/>
          <a:p>
            <a:r>
              <a:rPr lang="ru-RU" dirty="0"/>
              <a:t>Образовательные платформы онлайн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E27F939-18E8-4E6C-AE15-2A635E46A2D0}"/>
              </a:ext>
            </a:extLst>
          </p:cNvPr>
          <p:cNvSpPr/>
          <p:nvPr/>
        </p:nvSpPr>
        <p:spPr>
          <a:xfrm>
            <a:off x="765820" y="1071486"/>
            <a:ext cx="2548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https://ru.coursera.org/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F47DBA6-E8A6-4787-B4D8-7FCE8EC8D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1530111"/>
            <a:ext cx="4675891" cy="18988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C96F02-ED9E-444E-84D7-99BF6ACBA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1415167"/>
            <a:ext cx="5406782" cy="23378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C365F0E-17CF-484F-B741-CF064F7AC018}"/>
              </a:ext>
            </a:extLst>
          </p:cNvPr>
          <p:cNvSpPr/>
          <p:nvPr/>
        </p:nvSpPr>
        <p:spPr>
          <a:xfrm>
            <a:off x="6454452" y="1046170"/>
            <a:ext cx="353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https://arzamas.academy/courses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664CF6E-CE0C-415D-A752-71EF40B6A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03" y="3943634"/>
            <a:ext cx="5212479" cy="255352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9C198A1-3BE3-4486-9B5B-9D32CE2BE260}"/>
              </a:ext>
            </a:extLst>
          </p:cNvPr>
          <p:cNvSpPr/>
          <p:nvPr/>
        </p:nvSpPr>
        <p:spPr>
          <a:xfrm>
            <a:off x="1035292" y="3501651"/>
            <a:ext cx="3100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https://postnauka.ru/courses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9DC1B30-8328-4121-873F-A2945D487E86}"/>
              </a:ext>
            </a:extLst>
          </p:cNvPr>
          <p:cNvSpPr/>
          <p:nvPr/>
        </p:nvSpPr>
        <p:spPr>
          <a:xfrm>
            <a:off x="7248663" y="3708111"/>
            <a:ext cx="3386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https://www.lektorium.tv/mooc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C7A5F99-F899-4BFC-94B9-9FF068750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444" y="4072779"/>
            <a:ext cx="4824536" cy="23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835462-4626-41F4-91D0-9DF26F7F0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7" t="4851" r="3508" b="8000"/>
          <a:stretch/>
        </p:blipFill>
        <p:spPr>
          <a:xfrm>
            <a:off x="1629916" y="330422"/>
            <a:ext cx="8735748" cy="6197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4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8863412-7D45-4A0F-A49C-BF392B79C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19" y="825874"/>
            <a:ext cx="1190727" cy="12341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5C66B3A-82F1-4B04-A0D1-30DD1FB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48680"/>
            <a:ext cx="975106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Мы слишком долго готовились к будущему </a:t>
            </a:r>
            <a:br>
              <a:rPr lang="ru-RU" dirty="0"/>
            </a:br>
            <a:r>
              <a:rPr lang="ru-RU" dirty="0"/>
              <a:t>Мы слишком много думали о будущем </a:t>
            </a:r>
            <a:br>
              <a:rPr lang="ru-RU" dirty="0"/>
            </a:b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354B8D-4C1B-4789-85D3-CE8CCE9A9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132" y="1844824"/>
            <a:ext cx="4616543" cy="4698770"/>
          </a:xfrm>
          <a:prstGeom prst="rect">
            <a:avLst/>
          </a:prstGeom>
          <a:noFill/>
        </p:spPr>
      </p:pic>
      <p:pic>
        <p:nvPicPr>
          <p:cNvPr id="3" name="Рисунок 2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237710F-FFB3-4B97-85C6-350651D8C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34" y="3179056"/>
            <a:ext cx="1578867" cy="24384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устройство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3FEB3227-CF56-4C3B-88D9-E8F258902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6" y="4177689"/>
            <a:ext cx="2348880" cy="2348880"/>
          </a:xfrm>
          <a:prstGeom prst="rect">
            <a:avLst/>
          </a:prstGeom>
        </p:spPr>
      </p:pic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xmlns="" id="{002C66B3-0241-4943-B137-67455665D14D}"/>
              </a:ext>
            </a:extLst>
          </p:cNvPr>
          <p:cNvSpPr/>
          <p:nvPr/>
        </p:nvSpPr>
        <p:spPr>
          <a:xfrm>
            <a:off x="797266" y="2952965"/>
            <a:ext cx="2520280" cy="952069"/>
          </a:xfrm>
          <a:prstGeom prst="wedgeRectCallout">
            <a:avLst>
              <a:gd name="adj1" fmla="val -20833"/>
              <a:gd name="adj2" fmla="val 811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«Цифровое образование и цифровая грамотность учащихся это наш приоритет»</a:t>
            </a:r>
          </a:p>
        </p:txBody>
      </p:sp>
      <p:sp>
        <p:nvSpPr>
          <p:cNvPr id="17" name="Облачко с текстом: прямоугольное 16">
            <a:extLst>
              <a:ext uri="{FF2B5EF4-FFF2-40B4-BE49-F238E27FC236}">
                <a16:creationId xmlns:a16="http://schemas.microsoft.com/office/drawing/2014/main" xmlns="" id="{C2A41D88-ACE7-4461-B696-86C7096238C0}"/>
              </a:ext>
            </a:extLst>
          </p:cNvPr>
          <p:cNvSpPr/>
          <p:nvPr/>
        </p:nvSpPr>
        <p:spPr>
          <a:xfrm>
            <a:off x="8830716" y="5613512"/>
            <a:ext cx="2922005" cy="825750"/>
          </a:xfrm>
          <a:prstGeom prst="wedgeRectCallout">
            <a:avLst>
              <a:gd name="adj1" fmla="val -60272"/>
              <a:gd name="adj2" fmla="val -596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«Родитель - это полноправный партнер образовательного процесса»</a:t>
            </a:r>
          </a:p>
        </p:txBody>
      </p:sp>
      <p:sp>
        <p:nvSpPr>
          <p:cNvPr id="18" name="Облачко с текстом: прямоугольное 17">
            <a:extLst>
              <a:ext uri="{FF2B5EF4-FFF2-40B4-BE49-F238E27FC236}">
                <a16:creationId xmlns:a16="http://schemas.microsoft.com/office/drawing/2014/main" xmlns="" id="{6B7D5A5B-9F3B-42D3-A533-402C38B1B2B4}"/>
              </a:ext>
            </a:extLst>
          </p:cNvPr>
          <p:cNvSpPr/>
          <p:nvPr/>
        </p:nvSpPr>
        <p:spPr>
          <a:xfrm>
            <a:off x="3790156" y="5324764"/>
            <a:ext cx="1868193" cy="952069"/>
          </a:xfrm>
          <a:prstGeom prst="wedgeRectCallout">
            <a:avLst>
              <a:gd name="adj1" fmla="val 46430"/>
              <a:gd name="adj2" fmla="val -1072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Индивидуальная образовательная траектория</a:t>
            </a:r>
          </a:p>
        </p:txBody>
      </p:sp>
      <p:pic>
        <p:nvPicPr>
          <p:cNvPr id="20" name="Рисунок 19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36B825D5-FA71-4C71-BCF9-C5C0124188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7" y="758271"/>
            <a:ext cx="2707240" cy="2030430"/>
          </a:xfrm>
          <a:prstGeom prst="rect">
            <a:avLst/>
          </a:prstGeom>
        </p:spPr>
      </p:pic>
      <p:sp>
        <p:nvSpPr>
          <p:cNvPr id="21" name="Облачко с текстом: прямоугольное 20">
            <a:extLst>
              <a:ext uri="{FF2B5EF4-FFF2-40B4-BE49-F238E27FC236}">
                <a16:creationId xmlns:a16="http://schemas.microsoft.com/office/drawing/2014/main" xmlns="" id="{052E1766-82CC-4CF9-9CED-7888421ACF95}"/>
              </a:ext>
            </a:extLst>
          </p:cNvPr>
          <p:cNvSpPr/>
          <p:nvPr/>
        </p:nvSpPr>
        <p:spPr>
          <a:xfrm>
            <a:off x="8128534" y="2099243"/>
            <a:ext cx="3150454" cy="952069"/>
          </a:xfrm>
          <a:prstGeom prst="wedgeRectCallout">
            <a:avLst>
              <a:gd name="adj1" fmla="val 39842"/>
              <a:gd name="adj2" fmla="val -825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«Образование должно войти в каждый дом, стать общедоступным. Это как у Ленина, но мы это доведем до ума»</a:t>
            </a:r>
          </a:p>
        </p:txBody>
      </p:sp>
    </p:spTree>
    <p:extLst>
      <p:ext uri="{BB962C8B-B14F-4D97-AF65-F5344CB8AC3E}">
        <p14:creationId xmlns:p14="http://schemas.microsoft.com/office/powerpoint/2010/main" val="32908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9132A1-AC06-4285-A353-00128EF1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332656"/>
            <a:ext cx="9751060" cy="1168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The future belongs to those who prepare for it today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(Будущее принадлежит тем, кто готовится к нему сегодня)</a:t>
            </a:r>
          </a:p>
        </p:txBody>
      </p:sp>
      <p:pic>
        <p:nvPicPr>
          <p:cNvPr id="8" name="Рисунок 7" descr="Изображение выглядит как женщина, мяч, проигрыватель, держ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3FB1124-70C4-4087-8EB2-67D543458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772816"/>
            <a:ext cx="2767085" cy="2420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52F5A4-97D3-466A-9684-4ACD9A118ADA}"/>
              </a:ext>
            </a:extLst>
          </p:cNvPr>
          <p:cNvSpPr txBox="1"/>
          <p:nvPr/>
        </p:nvSpPr>
        <p:spPr>
          <a:xfrm>
            <a:off x="405780" y="387053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Рост конкуренции на рынке труда </a:t>
            </a:r>
            <a:r>
              <a:rPr lang="en-US" dirty="0"/>
              <a:t>&amp; </a:t>
            </a:r>
            <a:r>
              <a:rPr lang="ru-RU" dirty="0"/>
              <a:t>рынке образовательных услуг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96B983E-BDE0-43EA-A060-DB7479486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90" y="1847333"/>
            <a:ext cx="2664297" cy="26642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79DFBA-FD5E-4B4F-928D-479A705EC811}"/>
              </a:ext>
            </a:extLst>
          </p:cNvPr>
          <p:cNvSpPr txBox="1"/>
          <p:nvPr/>
        </p:nvSpPr>
        <p:spPr>
          <a:xfrm>
            <a:off x="8710250" y="4293096"/>
            <a:ext cx="256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Время для </a:t>
            </a:r>
            <a:r>
              <a:rPr lang="en-US" dirty="0"/>
              <a:t>startup</a:t>
            </a:r>
            <a:r>
              <a:rPr lang="ru-RU" dirty="0"/>
              <a:t> нового поколения в образовании</a:t>
            </a:r>
          </a:p>
        </p:txBody>
      </p:sp>
      <p:pic>
        <p:nvPicPr>
          <p:cNvPr id="16" name="Рисунок 15" descr="Изображение выглядит как игрушка, стол, мужчина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FCB286C-418C-48E1-9D0F-F6149DEB2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14" y="1592790"/>
            <a:ext cx="2949807" cy="29498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B8761E2-4406-428E-B106-E728DEF05282}"/>
              </a:ext>
            </a:extLst>
          </p:cNvPr>
          <p:cNvSpPr txBox="1"/>
          <p:nvPr/>
        </p:nvSpPr>
        <p:spPr>
          <a:xfrm>
            <a:off x="5069497" y="4345339"/>
            <a:ext cx="256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Цифровая революция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22964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D9EA7A1B-DBD2-4646-ADE1-50D969A2A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39363"/>
              </p:ext>
            </p:extLst>
          </p:nvPr>
        </p:nvGraphicFramePr>
        <p:xfrm>
          <a:off x="693812" y="1412776"/>
          <a:ext cx="10873208" cy="4419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2417">
                  <a:extLst>
                    <a:ext uri="{9D8B030D-6E8A-4147-A177-3AD203B41FA5}">
                      <a16:colId xmlns:a16="http://schemas.microsoft.com/office/drawing/2014/main" xmlns="" val="2598033039"/>
                    </a:ext>
                  </a:extLst>
                </a:gridCol>
                <a:gridCol w="3851917">
                  <a:extLst>
                    <a:ext uri="{9D8B030D-6E8A-4147-A177-3AD203B41FA5}">
                      <a16:colId xmlns:a16="http://schemas.microsoft.com/office/drawing/2014/main" xmlns="" val="3578995935"/>
                    </a:ext>
                  </a:extLst>
                </a:gridCol>
                <a:gridCol w="4108874">
                  <a:extLst>
                    <a:ext uri="{9D8B030D-6E8A-4147-A177-3AD203B41FA5}">
                      <a16:colId xmlns:a16="http://schemas.microsoft.com/office/drawing/2014/main" xmlns="" val="3806819906"/>
                    </a:ext>
                  </a:extLst>
                </a:gridCol>
              </a:tblGrid>
              <a:tr h="1767955"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Академический руководитель: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Динара </a:t>
                      </a:r>
                      <a:r>
                        <a:rPr lang="ru-RU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Амировна</a:t>
                      </a: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Гагарина 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dagagarina@hse.ru</a:t>
                      </a:r>
                      <a:r>
                        <a:rPr lang="ru-RU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16" marR="91416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43215"/>
                  </a:ext>
                </a:extLst>
              </a:tr>
              <a:tr h="2651069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Приёмная кампания – 2020: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бесплатных мест за счёт НИУ ВШЭ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платных мест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платных места для иностранцев</a:t>
                      </a:r>
                    </a:p>
                  </a:txBody>
                  <a:tcPr marL="91416" marR="91416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Конкурс: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ru-RU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портфолио</a:t>
                      </a:r>
                    </a:p>
                    <a:p>
                      <a:pPr marL="0" indent="0">
                        <a:buNone/>
                      </a:pP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9236216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3B52D6-E3F1-42F2-88E3-EF4E08FA9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191892"/>
            <a:ext cx="1780252" cy="17802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7D85AF-B92E-4C95-89B2-0C6A3787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-315416"/>
            <a:ext cx="10512862" cy="1325218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Цифровые методы в гуманитарных науках</a:t>
            </a:r>
          </a:p>
        </p:txBody>
      </p:sp>
    </p:spTree>
    <p:extLst>
      <p:ext uri="{BB962C8B-B14F-4D97-AF65-F5344CB8AC3E}">
        <p14:creationId xmlns:p14="http://schemas.microsoft.com/office/powerpoint/2010/main" val="21988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DF322-4510-4A81-961E-471FAF49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-60185"/>
            <a:ext cx="9751060" cy="1168400"/>
          </a:xfrm>
        </p:spPr>
        <p:txBody>
          <a:bodyPr anchor="ctr"/>
          <a:lstStyle/>
          <a:p>
            <a:pPr algn="ctr"/>
            <a:r>
              <a:rPr lang="ru-RU" dirty="0"/>
              <a:t>Платформы для синхронных онлайн занятий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3E4467D-B150-4A92-B8A3-EEFAEA212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89164"/>
              </p:ext>
            </p:extLst>
          </p:nvPr>
        </p:nvGraphicFramePr>
        <p:xfrm>
          <a:off x="466924" y="908720"/>
          <a:ext cx="11316120" cy="5407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663">
                  <a:extLst>
                    <a:ext uri="{9D8B030D-6E8A-4147-A177-3AD203B41FA5}">
                      <a16:colId xmlns:a16="http://schemas.microsoft.com/office/drawing/2014/main" xmlns="" val="2942151215"/>
                    </a:ext>
                  </a:extLst>
                </a:gridCol>
                <a:gridCol w="2852801">
                  <a:extLst>
                    <a:ext uri="{9D8B030D-6E8A-4147-A177-3AD203B41FA5}">
                      <a16:colId xmlns:a16="http://schemas.microsoft.com/office/drawing/2014/main" xmlns="" val="1038561826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3917846885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1670097617"/>
                    </a:ext>
                  </a:extLst>
                </a:gridCol>
              </a:tblGrid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Skype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Microsoft Teams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8248570"/>
                  </a:ext>
                </a:extLst>
              </a:tr>
              <a:tr h="3571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Форма доступа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free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trial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free 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0696802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Адрес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linkClick r:id="rId2"/>
                        </a:rPr>
                        <a:t>https://www.skype.com/ru/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linkClick r:id="rId3"/>
                        </a:rPr>
                        <a:t>https://zoom.us/ru-ru/meetings.html</a:t>
                      </a:r>
                      <a:r>
                        <a:rPr lang="ru-RU" sz="1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https://products.office.com/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7727106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 50 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 100 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250 человек / трансляция на 10 тыс.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6427079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Ограничение по времени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более 10 часов в день,</a:t>
                      </a:r>
                    </a:p>
                    <a:p>
                      <a:pPr algn="ctr"/>
                      <a:r>
                        <a:rPr lang="ru-RU" sz="1400" dirty="0"/>
                        <a:t>Не более 4 часов за один сеанс </a:t>
                      </a:r>
                    </a:p>
                    <a:p>
                      <a:pPr algn="ctr"/>
                      <a:r>
                        <a:rPr lang="ru-RU" sz="1400" dirty="0"/>
                        <a:t>Не более 100 часов в месяц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 минут одна сессия, но их количество не ограничено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более 4 часов за один сеанс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37556761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Форма работы для организатора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Через приложение на сотовый или компьютер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Приложение / браузер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Приложение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20522792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Презентация, показ формул, решений…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Через функцию демонстрация экрана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Через функцию демонстрации экрана с трансляцией поверх окон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Через функцию демонстрации экрана с трансляцией поверх окон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0160882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Управление видео и звуком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есть, но…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87806402"/>
                  </a:ext>
                </a:extLst>
              </a:tr>
              <a:tr h="3436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Работа поверх экрана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предусмотрена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Предусмотрена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Предусмотрена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07711225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Преимущества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Доступность, простота, бесплатность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Большее количество людей, управление звуком, работа по ссылке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Доступность, бесплатность, кол-во участников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49655025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31E051C-6EF1-4ADC-B46C-B308646AB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908720"/>
            <a:ext cx="576064" cy="5760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E040A1E-5E0F-421B-A006-FDF285E7D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62" y="1036776"/>
            <a:ext cx="1407790" cy="3199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9E88E3D-5B21-459C-A402-B74373FC11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6000" b="3078"/>
          <a:stretch/>
        </p:blipFill>
        <p:spPr>
          <a:xfrm>
            <a:off x="9130899" y="996688"/>
            <a:ext cx="28803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DF322-4510-4A81-961E-471FAF49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-60185"/>
            <a:ext cx="9751060" cy="1168400"/>
          </a:xfrm>
        </p:spPr>
        <p:txBody>
          <a:bodyPr anchor="ctr"/>
          <a:lstStyle/>
          <a:p>
            <a:pPr algn="ctr"/>
            <a:r>
              <a:rPr lang="ru-RU" dirty="0"/>
              <a:t>Платформы для синхронных онлайн занятий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3E4467D-B150-4A92-B8A3-EEFAEA212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13353"/>
              </p:ext>
            </p:extLst>
          </p:nvPr>
        </p:nvGraphicFramePr>
        <p:xfrm>
          <a:off x="466924" y="908720"/>
          <a:ext cx="11316120" cy="508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663">
                  <a:extLst>
                    <a:ext uri="{9D8B030D-6E8A-4147-A177-3AD203B41FA5}">
                      <a16:colId xmlns:a16="http://schemas.microsoft.com/office/drawing/2014/main" xmlns="" val="2942151215"/>
                    </a:ext>
                  </a:extLst>
                </a:gridCol>
                <a:gridCol w="3068825">
                  <a:extLst>
                    <a:ext uri="{9D8B030D-6E8A-4147-A177-3AD203B41FA5}">
                      <a16:colId xmlns:a16="http://schemas.microsoft.com/office/drawing/2014/main" xmlns="" val="1038561826"/>
                    </a:ext>
                  </a:extLst>
                </a:gridCol>
                <a:gridCol w="2859602">
                  <a:extLst>
                    <a:ext uri="{9D8B030D-6E8A-4147-A177-3AD203B41FA5}">
                      <a16:colId xmlns:a16="http://schemas.microsoft.com/office/drawing/2014/main" xmlns="" val="3917846885"/>
                    </a:ext>
                  </a:extLst>
                </a:gridCol>
                <a:gridCol w="2829030">
                  <a:extLst>
                    <a:ext uri="{9D8B030D-6E8A-4147-A177-3AD203B41FA5}">
                      <a16:colId xmlns:a16="http://schemas.microsoft.com/office/drawing/2014/main" xmlns="" val="1670097617"/>
                    </a:ext>
                  </a:extLst>
                </a:gridCol>
              </a:tblGrid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8248570"/>
                  </a:ext>
                </a:extLst>
              </a:tr>
              <a:tr h="3571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Форма доступа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pay (</a:t>
                      </a:r>
                      <a:r>
                        <a:rPr lang="ru-RU" sz="1400" dirty="0"/>
                        <a:t>950 р. в месяц</a:t>
                      </a:r>
                      <a:r>
                        <a:rPr lang="en-US" sz="1400" dirty="0"/>
                        <a:t>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pay (4796 </a:t>
                      </a:r>
                      <a:r>
                        <a:rPr lang="ru-RU" sz="1400"/>
                        <a:t>р. в месяц</a:t>
                      </a:r>
                      <a:r>
                        <a:rPr lang="en-US" sz="1400"/>
                        <a:t>) 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0696802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Адрес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linkClick r:id="rId2"/>
                        </a:rPr>
                        <a:t>https://proficonf.com/ru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linkClick r:id="rId3"/>
                        </a:rPr>
                        <a:t>https://meet.jit.si/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hlinkClick r:id="rId4"/>
                        </a:rPr>
                        <a:t>https://webinar.ru/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7727106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 100 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 200 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до 30 человек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6427079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Ограничение по времени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 ограничений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 ограничений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Нет ограничений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37556761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Форма работы для организатора / для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Браузер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Браузе</a:t>
                      </a:r>
                      <a:r>
                        <a:rPr lang="ru-RU" sz="1200" dirty="0"/>
                        <a:t>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Браузе</a:t>
                      </a:r>
                      <a:r>
                        <a:rPr lang="ru-RU" sz="1400" dirty="0"/>
                        <a:t>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20522792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Презентация, показ формул, решений…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Через функцию демонстрация экрана, демонстрации файлов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Через функцию демонстрация экрана, демонстрации файлов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Через функцию демонстрация экрана, демонстрации файлов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0160882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Управление видео и звуком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 / есть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есть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87806402"/>
                  </a:ext>
                </a:extLst>
              </a:tr>
              <a:tr h="3436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Работа поверх экрана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Предусмотрена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Предусмотрена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Предусмотрена 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07711225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Преимущества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Широкий функционал, самое дешёвое из платных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Открытый код!!!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49655025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8726951-D864-4CB0-9435-8CF20C0E7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820" y="951893"/>
            <a:ext cx="1407790" cy="5075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EC61C9-9CC0-46D8-B740-B7944D50C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419" y="951239"/>
            <a:ext cx="1407790" cy="4646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9FA070-DAC3-4FD4-855A-A48957758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6160" y="921892"/>
            <a:ext cx="1315219" cy="5233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E00D8D3-0D64-4957-9DAF-B503B75CA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24" y="6165304"/>
            <a:ext cx="914400" cy="2381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CF5C652-0A50-455A-A03C-5FF815860CA5}"/>
              </a:ext>
            </a:extLst>
          </p:cNvPr>
          <p:cNvSpPr/>
          <p:nvPr/>
        </p:nvSpPr>
        <p:spPr>
          <a:xfrm>
            <a:off x="1485900" y="6099700"/>
            <a:ext cx="322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https://download.moodle.org/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9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DF322-4510-4A81-961E-471FAF49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-60185"/>
            <a:ext cx="9751060" cy="1168400"/>
          </a:xfrm>
        </p:spPr>
        <p:txBody>
          <a:bodyPr anchor="ctr"/>
          <a:lstStyle/>
          <a:p>
            <a:pPr algn="ctr"/>
            <a:r>
              <a:rPr lang="ru-RU" dirty="0"/>
              <a:t>Платформы для проверки знаний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3E4467D-B150-4A92-B8A3-EEFAEA212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0190"/>
              </p:ext>
            </p:extLst>
          </p:nvPr>
        </p:nvGraphicFramePr>
        <p:xfrm>
          <a:off x="436352" y="836712"/>
          <a:ext cx="11316120" cy="573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663">
                  <a:extLst>
                    <a:ext uri="{9D8B030D-6E8A-4147-A177-3AD203B41FA5}">
                      <a16:colId xmlns:a16="http://schemas.microsoft.com/office/drawing/2014/main" xmlns="" val="2942151215"/>
                    </a:ext>
                  </a:extLst>
                </a:gridCol>
                <a:gridCol w="3068825">
                  <a:extLst>
                    <a:ext uri="{9D8B030D-6E8A-4147-A177-3AD203B41FA5}">
                      <a16:colId xmlns:a16="http://schemas.microsoft.com/office/drawing/2014/main" xmlns="" val="1038561826"/>
                    </a:ext>
                  </a:extLst>
                </a:gridCol>
                <a:gridCol w="3054908">
                  <a:extLst>
                    <a:ext uri="{9D8B030D-6E8A-4147-A177-3AD203B41FA5}">
                      <a16:colId xmlns:a16="http://schemas.microsoft.com/office/drawing/2014/main" xmlns="" val="3917846885"/>
                    </a:ext>
                  </a:extLst>
                </a:gridCol>
                <a:gridCol w="2633724">
                  <a:extLst>
                    <a:ext uri="{9D8B030D-6E8A-4147-A177-3AD203B41FA5}">
                      <a16:colId xmlns:a16="http://schemas.microsoft.com/office/drawing/2014/main" xmlns="" val="1670097617"/>
                    </a:ext>
                  </a:extLst>
                </a:gridCol>
              </a:tblGrid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Гугл - форма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Решу ЕГЭ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8248570"/>
                  </a:ext>
                </a:extLst>
              </a:tr>
              <a:tr h="3571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Форма доступа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бесплатно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 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trial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(229 руб. в месяц)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0696802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Адрес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linkClick r:id="rId2"/>
                        </a:rPr>
                        <a:t>https://docs.google.com/forms/u/0/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linkClick r:id="rId3"/>
                        </a:rPr>
                        <a:t>https://ege.sdamgia.ru/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4"/>
                        </a:rPr>
                        <a:t>https://quizlet.com/ru/</a:t>
                      </a:r>
                      <a:endParaRPr lang="ru-RU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7727106"/>
                  </a:ext>
                </a:extLst>
              </a:tr>
              <a:tr h="2729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Автоматическая проверка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6427079"/>
                  </a:ext>
                </a:extLst>
              </a:tr>
              <a:tr h="2562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Ограничение по времени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Нет, но …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37556761"/>
                  </a:ext>
                </a:extLst>
              </a:tr>
              <a:tr h="239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Создание журнала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20522792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Типы вопросов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Закрытые тестовые, развернутые рассуждения, шкала, сетка ответов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Все типы вопросов из формата ЕГЭ за все время его существования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Карточки, термины, аудирование, диктанты, викторины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0160882"/>
                  </a:ext>
                </a:extLst>
              </a:tr>
              <a:tr h="272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Система оповещения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87806402"/>
                  </a:ext>
                </a:extLst>
              </a:tr>
              <a:tr h="3436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Загрузка материалов к вопросу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Видео, картинки, текст, файлы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Картинки, тексты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Все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07711225"/>
                  </a:ext>
                </a:extLst>
              </a:tr>
              <a:tr h="3436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Доступ к тесту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 ссылке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После регистрации на сайте по номеру теста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Регистрация / приложение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49093752"/>
                  </a:ext>
                </a:extLst>
              </a:tr>
              <a:tr h="3436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Время на создание теста среднего размера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 минут / 60-70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25501185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Преимущество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Простота</a:t>
                      </a:r>
                      <a:r>
                        <a:rPr lang="ru-RU" sz="1400" dirty="0"/>
                        <a:t>, интеграция в </a:t>
                      </a:r>
                      <a:r>
                        <a:rPr lang="ru-RU" sz="1400" dirty="0" err="1"/>
                        <a:t>гугл</a:t>
                      </a:r>
                      <a:r>
                        <a:rPr lang="ru-RU" sz="1400" dirty="0"/>
                        <a:t>-таблицу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Журнал, большое количество уже готовых вопросов, которые можно интегрировать в тест, ограничение по времени выполнения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Игровая форма обучения, многие инструменты созданы, хороший дизайн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4965502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AE77B70-7710-43F8-89F0-FF19E4DE5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935" y="834021"/>
            <a:ext cx="109900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DF322-4510-4A81-961E-471FAF49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-60185"/>
            <a:ext cx="9751060" cy="1168400"/>
          </a:xfrm>
        </p:spPr>
        <p:txBody>
          <a:bodyPr anchor="ctr"/>
          <a:lstStyle/>
          <a:p>
            <a:pPr algn="ctr"/>
            <a:r>
              <a:rPr lang="ru-RU" dirty="0"/>
              <a:t>Платформы для проверки знаний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3E4467D-B150-4A92-B8A3-EEFAEA212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53912"/>
              </p:ext>
            </p:extLst>
          </p:nvPr>
        </p:nvGraphicFramePr>
        <p:xfrm>
          <a:off x="436352" y="836712"/>
          <a:ext cx="11316120" cy="57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663">
                  <a:extLst>
                    <a:ext uri="{9D8B030D-6E8A-4147-A177-3AD203B41FA5}">
                      <a16:colId xmlns:a16="http://schemas.microsoft.com/office/drawing/2014/main" xmlns="" val="2942151215"/>
                    </a:ext>
                  </a:extLst>
                </a:gridCol>
                <a:gridCol w="3068825">
                  <a:extLst>
                    <a:ext uri="{9D8B030D-6E8A-4147-A177-3AD203B41FA5}">
                      <a16:colId xmlns:a16="http://schemas.microsoft.com/office/drawing/2014/main" xmlns="" val="1038561826"/>
                    </a:ext>
                  </a:extLst>
                </a:gridCol>
                <a:gridCol w="3054908">
                  <a:extLst>
                    <a:ext uri="{9D8B030D-6E8A-4147-A177-3AD203B41FA5}">
                      <a16:colId xmlns:a16="http://schemas.microsoft.com/office/drawing/2014/main" xmlns="" val="3917846885"/>
                    </a:ext>
                  </a:extLst>
                </a:gridCol>
                <a:gridCol w="2633724">
                  <a:extLst>
                    <a:ext uri="{9D8B030D-6E8A-4147-A177-3AD203B41FA5}">
                      <a16:colId xmlns:a16="http://schemas.microsoft.com/office/drawing/2014/main" xmlns="" val="1670097617"/>
                    </a:ext>
                  </a:extLst>
                </a:gridCol>
              </a:tblGrid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Мастер-тест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Online test pad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8248570"/>
                  </a:ext>
                </a:extLst>
              </a:tr>
              <a:tr h="3571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Форма доступа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бесплатно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 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(из-за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короновируса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0696802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Адрес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linkClick r:id="rId2"/>
                        </a:rPr>
                        <a:t>http://master-test.net/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https://onlinetestpad.com/ru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3"/>
                        </a:rPr>
                        <a:t>https://kahoot.com/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7727106"/>
                  </a:ext>
                </a:extLst>
              </a:tr>
              <a:tr h="2729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Автоматическая проверка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6427079"/>
                  </a:ext>
                </a:extLst>
              </a:tr>
              <a:tr h="2562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Ограничение по времени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Нет, но …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 / Да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37556761"/>
                  </a:ext>
                </a:extLst>
              </a:tr>
              <a:tr h="239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Создание журнала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20522792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Типы вопросов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Одиночный выбор (+ шкала), множественный выбор (+ шкала), ввод числа, ввод текста, ответ в свободной форме, установление последовательности, установление соответствий, заполнение пропусков - (числа, текст, список), интерактивный диктант, последовательное исключение, слайдер (ползунок), загрузка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файла с ответом 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Игровая форма викторины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0160882"/>
                  </a:ext>
                </a:extLst>
              </a:tr>
              <a:tr h="272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Система оповещения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87806402"/>
                  </a:ext>
                </a:extLst>
              </a:tr>
              <a:tr h="3436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Загрузка материалов к вопросу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Картинки, тексты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Картинки, тексты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Все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07711225"/>
                  </a:ext>
                </a:extLst>
              </a:tr>
              <a:tr h="3436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Доступ к тесту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 ссылке после регистрации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После регистрации на сайте по номеру теста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Регистрация / приложение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49093752"/>
                  </a:ext>
                </a:extLst>
              </a:tr>
              <a:tr h="3436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Время на создания теста среднего размера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 минут / 60-70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25501185"/>
                  </a:ext>
                </a:extLst>
              </a:tr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Преимущество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Легкость освоения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Журнал, большое количество уже готовых вопросов, которые можно интегрировать в тест, ограничение по времени выполнения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Игровая форма обучения, многие инструменты созданы, хороший дизайн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4965502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685E4D-F04C-401C-99F1-1C73AE4A1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852" y="898665"/>
            <a:ext cx="8096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9849CC-0B45-46A3-90BD-553A212F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339331"/>
            <a:ext cx="7238291" cy="520328"/>
          </a:xfrm>
        </p:spPr>
        <p:txBody>
          <a:bodyPr>
            <a:normAutofit fontScale="90000"/>
          </a:bodyPr>
          <a:lstStyle/>
          <a:p>
            <a:r>
              <a:rPr lang="ru-RU" dirty="0"/>
              <a:t>Панель управления </a:t>
            </a:r>
            <a:r>
              <a:rPr lang="en-US" dirty="0"/>
              <a:t>Skype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EBA2C4-0F6E-4653-8A35-D97A701D5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" t="80240" r="2013" b="5298"/>
          <a:stretch/>
        </p:blipFill>
        <p:spPr>
          <a:xfrm>
            <a:off x="2133972" y="5699709"/>
            <a:ext cx="9505056" cy="7920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60F1CE-AF1A-42DA-89B0-3D671DF8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82" y="908720"/>
            <a:ext cx="1678750" cy="56338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5CBD4B-A10A-4454-BD68-27B31BA5AE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2" t="-4936" r="68689" b="59137"/>
          <a:stretch/>
        </p:blipFill>
        <p:spPr>
          <a:xfrm>
            <a:off x="2566020" y="764704"/>
            <a:ext cx="3672408" cy="31400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5C6324-5464-4430-9FDA-1C8359A5E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8" y="908720"/>
            <a:ext cx="27432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881</Words>
  <Application>Microsoft Office PowerPoint</Application>
  <PresentationFormat>Произвольный</PresentationFormat>
  <Paragraphs>229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Книга 16 х 9</vt:lpstr>
      <vt:lpstr>Цифровое образование  VS  пандемия</vt:lpstr>
      <vt:lpstr>Мы слишком долго готовились к будущему  Мы слишком много думали о будущем  </vt:lpstr>
      <vt:lpstr>The future belongs to those who prepare for it today  (Будущее принадлежит тем, кто готовится к нему сегодня)</vt:lpstr>
      <vt:lpstr>Цифровые методы в гуманитарных науках</vt:lpstr>
      <vt:lpstr>Платформы для синхронных онлайн занятий</vt:lpstr>
      <vt:lpstr>Платформы для синхронных онлайн занятий</vt:lpstr>
      <vt:lpstr>Платформы для проверки знаний</vt:lpstr>
      <vt:lpstr>Платформы для проверки знаний</vt:lpstr>
      <vt:lpstr>Панель управления Skype</vt:lpstr>
      <vt:lpstr>Гугл форма - https://docs.google.com/forms/u/0/ </vt:lpstr>
      <vt:lpstr>Презентация PowerPoint</vt:lpstr>
      <vt:lpstr>Презентация PowerPoint</vt:lpstr>
      <vt:lpstr>Правила о которых обычно забывают при онлайн-занятиях</vt:lpstr>
      <vt:lpstr>Анонс предметных консультаций онлайн</vt:lpstr>
      <vt:lpstr>Образовательные платформы онлайн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Цифровой образование  VS  пандемия</dc:title>
  <dc:creator>Мария Юкова</dc:creator>
  <cp:lastModifiedBy>Андрей-ноут</cp:lastModifiedBy>
  <cp:revision>38</cp:revision>
  <dcterms:created xsi:type="dcterms:W3CDTF">2020-03-25T18:57:06Z</dcterms:created>
  <dcterms:modified xsi:type="dcterms:W3CDTF">2020-03-27T11:44:44Z</dcterms:modified>
</cp:coreProperties>
</file>