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26.04.2017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ОНТОЛОГИЯ МАРКЕРОВ АКАДЕМИЧЕСКОГО СТИЛЯ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мы получим от онтологии?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 Учет и контроль маркеров стиля в одном месте.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Поиск противоречий.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Генерация правил поиска маркеров с помощью онтологии.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онтологии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4785395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ru-RU" sz="4000" b="1" dirty="0" smtClean="0"/>
              <a:t>	Шаги создания онтологии:</a:t>
            </a:r>
          </a:p>
          <a:p>
            <a:pPr algn="just">
              <a:buNone/>
            </a:pPr>
            <a:r>
              <a:rPr lang="ru-RU" sz="4000" dirty="0" smtClean="0"/>
              <a:t>Шаг 1. Определение области и масштаба онтологии.</a:t>
            </a:r>
          </a:p>
          <a:p>
            <a:pPr algn="just">
              <a:buNone/>
            </a:pPr>
            <a:r>
              <a:rPr lang="ru-RU" sz="4000" dirty="0" smtClean="0"/>
              <a:t>Шаг 2. Рассмотрение вариантов повторного использования существующих онтологий.</a:t>
            </a:r>
          </a:p>
          <a:p>
            <a:pPr algn="just">
              <a:buNone/>
            </a:pPr>
            <a:r>
              <a:rPr lang="ru-RU" sz="4000" dirty="0" smtClean="0"/>
              <a:t>Шаг 3. Перечисление важных терминов онтологии.</a:t>
            </a:r>
          </a:p>
          <a:p>
            <a:pPr algn="just">
              <a:buNone/>
            </a:pPr>
            <a:r>
              <a:rPr lang="ru-RU" sz="4000" dirty="0" smtClean="0"/>
              <a:t>Шаг 4. Определение классов и иерархии классов.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Основа онтологии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en-US" dirty="0" smtClean="0"/>
              <a:t>Nominalization </a:t>
            </a:r>
            <a:endParaRPr lang="ru-RU" dirty="0" smtClean="0"/>
          </a:p>
          <a:p>
            <a:pPr lvl="0" algn="just"/>
            <a:r>
              <a:rPr lang="en-US" dirty="0" smtClean="0"/>
              <a:t>Personal Stance</a:t>
            </a:r>
            <a:endParaRPr lang="ru-RU" dirty="0" smtClean="0"/>
          </a:p>
          <a:p>
            <a:pPr lvl="0" algn="just"/>
            <a:r>
              <a:rPr lang="en-US" dirty="0" smtClean="0"/>
              <a:t>Verb</a:t>
            </a:r>
            <a:endParaRPr lang="ru-RU" dirty="0" smtClean="0"/>
          </a:p>
          <a:p>
            <a:pPr lvl="0" algn="just"/>
            <a:r>
              <a:rPr lang="en-US" dirty="0" smtClean="0"/>
              <a:t>Adverb</a:t>
            </a:r>
            <a:endParaRPr lang="ru-RU" dirty="0" smtClean="0"/>
          </a:p>
          <a:p>
            <a:pPr lvl="0" algn="just"/>
            <a:r>
              <a:rPr lang="en-US" dirty="0" smtClean="0"/>
              <a:t>Attributes </a:t>
            </a:r>
            <a:endParaRPr lang="ru-RU" dirty="0" smtClean="0"/>
          </a:p>
          <a:p>
            <a:pPr lvl="0" algn="just"/>
            <a:r>
              <a:rPr lang="en-US" dirty="0" smtClean="0"/>
              <a:t>Cohesiveness</a:t>
            </a: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260648"/>
            <a:ext cx="8229600" cy="6597352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en-US" sz="4300" b="1" dirty="0" smtClean="0"/>
              <a:t>Noun</a:t>
            </a:r>
            <a:r>
              <a:rPr lang="ru-RU" sz="4300" b="1" dirty="0" smtClean="0"/>
              <a:t> (Существительное)</a:t>
            </a:r>
            <a:r>
              <a:rPr lang="en-US" sz="4300" b="1" dirty="0" smtClean="0"/>
              <a:t>: </a:t>
            </a:r>
            <a:endParaRPr lang="ru-RU" sz="4300" dirty="0" smtClean="0"/>
          </a:p>
          <a:p>
            <a:pPr lvl="0"/>
            <a:r>
              <a:rPr lang="en-US" sz="4300" dirty="0" smtClean="0"/>
              <a:t>noun with abstract suffix</a:t>
            </a:r>
            <a:r>
              <a:rPr lang="ru-RU" sz="4300" dirty="0" smtClean="0"/>
              <a:t> (существительное с абстрактным суффиксом); </a:t>
            </a:r>
          </a:p>
          <a:p>
            <a:pPr lvl="0"/>
            <a:r>
              <a:rPr lang="en-US" sz="4300" dirty="0" smtClean="0"/>
              <a:t>noun with </a:t>
            </a:r>
            <a:r>
              <a:rPr lang="en-US" sz="4300" i="1" dirty="0" smtClean="0"/>
              <a:t>-or</a:t>
            </a:r>
            <a:r>
              <a:rPr lang="en-US" sz="4300" dirty="0" smtClean="0"/>
              <a:t> suffix</a:t>
            </a:r>
            <a:r>
              <a:rPr lang="ru-RU" sz="4300" dirty="0" smtClean="0"/>
              <a:t> (существительное с </a:t>
            </a:r>
            <a:r>
              <a:rPr lang="ru-RU" sz="4300" dirty="0" err="1" smtClean="0"/>
              <a:t>суффик</a:t>
            </a:r>
            <a:r>
              <a:rPr lang="en-US" sz="4300" dirty="0" smtClean="0"/>
              <a:t>c</a:t>
            </a:r>
            <a:r>
              <a:rPr lang="ru-RU" sz="4300" dirty="0" err="1" smtClean="0"/>
              <a:t>ом</a:t>
            </a:r>
            <a:r>
              <a:rPr lang="ru-RU" sz="4300" dirty="0" smtClean="0"/>
              <a:t> </a:t>
            </a:r>
            <a:r>
              <a:rPr lang="en-US" sz="4300" dirty="0" smtClean="0"/>
              <a:t>-or).</a:t>
            </a:r>
            <a:endParaRPr lang="ru-RU" sz="4300" dirty="0" smtClean="0"/>
          </a:p>
          <a:p>
            <a:pPr>
              <a:buNone/>
            </a:pPr>
            <a:r>
              <a:rPr lang="en-US" sz="4300" b="1" dirty="0" smtClean="0"/>
              <a:t>Personal Stance (</a:t>
            </a:r>
            <a:r>
              <a:rPr lang="ru-RU" sz="4300" b="1" dirty="0" smtClean="0"/>
              <a:t>Личное отношение</a:t>
            </a:r>
            <a:r>
              <a:rPr lang="en-US" sz="4300" b="1" dirty="0" smtClean="0"/>
              <a:t>):</a:t>
            </a:r>
            <a:endParaRPr lang="ru-RU" sz="4300" dirty="0" smtClean="0"/>
          </a:p>
          <a:p>
            <a:pPr lvl="0"/>
            <a:r>
              <a:rPr lang="en-US" sz="4300" dirty="0" smtClean="0"/>
              <a:t>personal pronouns</a:t>
            </a:r>
            <a:r>
              <a:rPr lang="ru-RU" sz="4300" dirty="0" smtClean="0"/>
              <a:t> (личные местоимения)</a:t>
            </a:r>
            <a:r>
              <a:rPr lang="en-US" sz="4300" dirty="0" smtClean="0"/>
              <a:t>;</a:t>
            </a:r>
            <a:endParaRPr lang="ru-RU" sz="4300" dirty="0" smtClean="0"/>
          </a:p>
          <a:p>
            <a:pPr lvl="0"/>
            <a:r>
              <a:rPr lang="en-US" sz="4300" dirty="0" smtClean="0"/>
              <a:t>demonstrative pronouns</a:t>
            </a:r>
            <a:r>
              <a:rPr lang="ru-RU" sz="4300" dirty="0" smtClean="0"/>
              <a:t> (указательные местоимения)</a:t>
            </a:r>
            <a:r>
              <a:rPr lang="en-US" sz="4300" dirty="0" smtClean="0"/>
              <a:t>.</a:t>
            </a:r>
            <a:endParaRPr lang="ru-RU" sz="4300" dirty="0" smtClean="0"/>
          </a:p>
          <a:p>
            <a:pPr>
              <a:buNone/>
            </a:pPr>
            <a:r>
              <a:rPr lang="en-US" sz="4300" b="1" dirty="0" smtClean="0"/>
              <a:t>Verb</a:t>
            </a:r>
            <a:r>
              <a:rPr lang="ru-RU" sz="4300" b="1" dirty="0" smtClean="0"/>
              <a:t> (Глагол)</a:t>
            </a:r>
            <a:r>
              <a:rPr lang="en-US" sz="4300" b="1" dirty="0" smtClean="0"/>
              <a:t>:</a:t>
            </a:r>
            <a:endParaRPr lang="ru-RU" sz="4300" dirty="0" smtClean="0"/>
          </a:p>
          <a:p>
            <a:pPr lvl="0"/>
            <a:r>
              <a:rPr lang="en-US" sz="4300" dirty="0" err="1" smtClean="0"/>
              <a:t>desemanticised</a:t>
            </a:r>
            <a:r>
              <a:rPr lang="en-US" sz="4300" dirty="0" smtClean="0"/>
              <a:t> verbs</a:t>
            </a:r>
            <a:r>
              <a:rPr lang="ru-RU" sz="4300" dirty="0" smtClean="0"/>
              <a:t> (смысловой глагол)</a:t>
            </a:r>
            <a:r>
              <a:rPr lang="en-US" sz="4300" dirty="0" smtClean="0"/>
              <a:t>; </a:t>
            </a:r>
            <a:endParaRPr lang="ru-RU" sz="4300" dirty="0" smtClean="0"/>
          </a:p>
          <a:p>
            <a:pPr lvl="0"/>
            <a:r>
              <a:rPr lang="en-US" sz="4300" dirty="0" smtClean="0"/>
              <a:t>verbs of broad abstract semantics (</a:t>
            </a:r>
            <a:r>
              <a:rPr lang="ru-RU" sz="4300" dirty="0" smtClean="0"/>
              <a:t>глагол широкой абстракции</a:t>
            </a:r>
            <a:r>
              <a:rPr lang="en-US" sz="4300" dirty="0" smtClean="0"/>
              <a:t>) ;</a:t>
            </a:r>
            <a:endParaRPr lang="ru-RU" sz="4300" dirty="0" smtClean="0"/>
          </a:p>
          <a:p>
            <a:pPr lvl="0"/>
            <a:r>
              <a:rPr lang="en-US" sz="4300" dirty="0" smtClean="0"/>
              <a:t>tenses</a:t>
            </a:r>
            <a:r>
              <a:rPr lang="ru-RU" sz="4300" dirty="0" smtClean="0"/>
              <a:t> (времена)</a:t>
            </a:r>
            <a:r>
              <a:rPr lang="en-US" sz="4300" dirty="0" smtClean="0"/>
              <a:t>;</a:t>
            </a:r>
            <a:endParaRPr lang="ru-RU" sz="4300" dirty="0" smtClean="0"/>
          </a:p>
          <a:p>
            <a:pPr lvl="0"/>
            <a:r>
              <a:rPr lang="en-US" sz="4300" dirty="0" smtClean="0"/>
              <a:t>voice</a:t>
            </a:r>
            <a:r>
              <a:rPr lang="ru-RU" sz="4300" dirty="0" smtClean="0"/>
              <a:t> (залог)</a:t>
            </a:r>
            <a:r>
              <a:rPr lang="en-US" sz="4300" dirty="0" smtClean="0"/>
              <a:t>.</a:t>
            </a:r>
            <a:endParaRPr lang="ru-RU" sz="4300" dirty="0" smtClean="0"/>
          </a:p>
          <a:p>
            <a:pPr>
              <a:buNone/>
            </a:pPr>
            <a:r>
              <a:rPr lang="en-US" sz="4300" b="1" dirty="0" smtClean="0"/>
              <a:t>Adverb</a:t>
            </a:r>
            <a:r>
              <a:rPr lang="ru-RU" sz="4300" b="1" dirty="0" smtClean="0"/>
              <a:t> (Наречие)</a:t>
            </a:r>
            <a:r>
              <a:rPr lang="en-US" sz="4300" b="1" dirty="0" smtClean="0"/>
              <a:t>:</a:t>
            </a:r>
            <a:endParaRPr lang="ru-RU" sz="4300" dirty="0" smtClean="0"/>
          </a:p>
          <a:p>
            <a:pPr lvl="0"/>
            <a:r>
              <a:rPr lang="en-US" sz="4300" dirty="0" smtClean="0"/>
              <a:t>intensifying</a:t>
            </a:r>
            <a:r>
              <a:rPr lang="ru-RU" sz="4300" dirty="0" smtClean="0"/>
              <a:t> (усилительные наречия)</a:t>
            </a:r>
            <a:r>
              <a:rPr lang="en-US" sz="4300" dirty="0" smtClean="0"/>
              <a:t>. </a:t>
            </a:r>
            <a:endParaRPr lang="ru-RU" sz="4300" dirty="0" smtClean="0"/>
          </a:p>
          <a:p>
            <a:pPr>
              <a:buNone/>
            </a:pPr>
            <a:r>
              <a:rPr lang="en-US" sz="4300" b="1" dirty="0" smtClean="0"/>
              <a:t>Attributes</a:t>
            </a:r>
            <a:r>
              <a:rPr lang="ru-RU" sz="4300" b="1" dirty="0" smtClean="0"/>
              <a:t> (Атрибуты)</a:t>
            </a:r>
            <a:r>
              <a:rPr lang="en-US" sz="4300" b="1" dirty="0" smtClean="0"/>
              <a:t>:</a:t>
            </a:r>
            <a:endParaRPr lang="ru-RU" sz="4300" dirty="0" smtClean="0"/>
          </a:p>
          <a:p>
            <a:pPr lvl="0"/>
            <a:r>
              <a:rPr lang="en-US" sz="4300" dirty="0" err="1" smtClean="0"/>
              <a:t>prepositive</a:t>
            </a:r>
            <a:r>
              <a:rPr lang="en-US" sz="4300" dirty="0" smtClean="0"/>
              <a:t> attributes</a:t>
            </a:r>
            <a:r>
              <a:rPr lang="ru-RU" sz="4300" dirty="0" smtClean="0"/>
              <a:t> (препозитивные атрибуты)</a:t>
            </a:r>
            <a:r>
              <a:rPr lang="en-US" sz="4300" dirty="0" smtClean="0"/>
              <a:t>; </a:t>
            </a:r>
            <a:endParaRPr lang="ru-RU" sz="4300" dirty="0" smtClean="0"/>
          </a:p>
          <a:p>
            <a:pPr lvl="0"/>
            <a:r>
              <a:rPr lang="en-US" sz="4300" dirty="0" smtClean="0"/>
              <a:t> postpositive attributes</a:t>
            </a:r>
            <a:r>
              <a:rPr lang="ru-RU" sz="4300" dirty="0" smtClean="0"/>
              <a:t> (постпозитивные атрибуты)</a:t>
            </a:r>
            <a:r>
              <a:rPr lang="en-US" sz="4300" dirty="0" smtClean="0"/>
              <a:t>.</a:t>
            </a:r>
            <a:endParaRPr lang="ru-RU" sz="4300" dirty="0" smtClean="0"/>
          </a:p>
          <a:p>
            <a:pPr>
              <a:buNone/>
            </a:pPr>
            <a:r>
              <a:rPr lang="en-US" sz="4300" b="1" dirty="0" smtClean="0"/>
              <a:t>Cohesiveness</a:t>
            </a:r>
            <a:r>
              <a:rPr lang="ru-RU" sz="4300" b="1" dirty="0" smtClean="0"/>
              <a:t> (Логичность)</a:t>
            </a:r>
            <a:r>
              <a:rPr lang="en-US" sz="4300" b="1" dirty="0" smtClean="0"/>
              <a:t>:</a:t>
            </a:r>
            <a:endParaRPr lang="ru-RU" sz="4300" dirty="0" smtClean="0"/>
          </a:p>
          <a:p>
            <a:pPr lvl="0"/>
            <a:r>
              <a:rPr lang="en-US" sz="4300" dirty="0" smtClean="0"/>
              <a:t>complex conjunctions</a:t>
            </a:r>
            <a:r>
              <a:rPr lang="ru-RU" sz="4300" dirty="0" smtClean="0"/>
              <a:t> (составные союзы)</a:t>
            </a:r>
            <a:r>
              <a:rPr lang="en-US" sz="4300" dirty="0" smtClean="0"/>
              <a:t>; </a:t>
            </a:r>
            <a:endParaRPr lang="ru-RU" sz="4300" dirty="0" smtClean="0"/>
          </a:p>
          <a:p>
            <a:pPr lvl="0"/>
            <a:r>
              <a:rPr lang="en-US" sz="4300" dirty="0" smtClean="0"/>
              <a:t>archaisms</a:t>
            </a:r>
            <a:r>
              <a:rPr lang="ru-RU" sz="4300" dirty="0" smtClean="0"/>
              <a:t> (архаизмы)</a:t>
            </a:r>
            <a:r>
              <a:rPr lang="en-US" sz="4300" dirty="0" smtClean="0"/>
              <a:t>; </a:t>
            </a:r>
            <a:endParaRPr lang="ru-RU" sz="4300" dirty="0" smtClean="0"/>
          </a:p>
          <a:p>
            <a:pPr lvl="0"/>
            <a:r>
              <a:rPr lang="en-US" sz="4300" dirty="0" smtClean="0"/>
              <a:t>complex prepositions</a:t>
            </a:r>
            <a:r>
              <a:rPr lang="ru-RU" sz="4300" dirty="0" smtClean="0"/>
              <a:t> (сложные6 предлоги)</a:t>
            </a:r>
            <a:r>
              <a:rPr lang="en-US" sz="4300" dirty="0" smtClean="0"/>
              <a:t>; </a:t>
            </a:r>
            <a:endParaRPr lang="ru-RU" sz="4300" dirty="0" smtClean="0"/>
          </a:p>
          <a:p>
            <a:pPr lvl="0"/>
            <a:r>
              <a:rPr lang="en-US" sz="4300" dirty="0" smtClean="0"/>
              <a:t>logic connectors</a:t>
            </a:r>
            <a:r>
              <a:rPr lang="ru-RU" sz="4300" dirty="0" smtClean="0"/>
              <a:t> (логические связки)</a:t>
            </a:r>
            <a:r>
              <a:rPr lang="en-US" sz="4300" dirty="0" smtClean="0"/>
              <a:t>. </a:t>
            </a:r>
            <a:endParaRPr lang="ru-RU" sz="43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lang="ru-RU" dirty="0" smtClean="0"/>
              <a:t>Иерархия классов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196752"/>
            <a:ext cx="4041234" cy="54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Онтограф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>
            <a:lum contrast="40000"/>
          </a:blip>
          <a:srcRect/>
          <a:stretch>
            <a:fillRect/>
          </a:stretch>
        </p:blipFill>
        <p:spPr bwMode="auto">
          <a:xfrm>
            <a:off x="323528" y="1124744"/>
            <a:ext cx="8280920" cy="54993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Создание экземпляров</a:t>
            </a:r>
            <a:endParaRPr lang="ru-RU" dirty="0"/>
          </a:p>
        </p:txBody>
      </p:sp>
      <p:pic>
        <p:nvPicPr>
          <p:cNvPr id="4" name="Содержимое 3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1196752"/>
            <a:ext cx="6912768" cy="5445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Экземпляры классов (маркеры)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556792"/>
            <a:ext cx="8263184" cy="4925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Онтограф</a:t>
            </a:r>
            <a:r>
              <a:rPr lang="ru-RU" dirty="0" smtClean="0"/>
              <a:t> с отношениями и экземплярами</a:t>
            </a:r>
            <a:endParaRPr lang="ru-RU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59035" y="1556792"/>
            <a:ext cx="9203035" cy="49532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205</Words>
  <Application>Microsoft Office PowerPoint</Application>
  <PresentationFormat>Экран (4:3)</PresentationFormat>
  <Paragraphs>45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ОНТОЛОГИЯ МАРКЕРОВ АКАДЕМИЧЕСКОГО СТИЛЯ</vt:lpstr>
      <vt:lpstr>Создание онтологии</vt:lpstr>
      <vt:lpstr>Основа онтологии</vt:lpstr>
      <vt:lpstr>Слайд 4</vt:lpstr>
      <vt:lpstr>Иерархия классов</vt:lpstr>
      <vt:lpstr>Онтограф</vt:lpstr>
      <vt:lpstr>Создание экземпляров</vt:lpstr>
      <vt:lpstr>Экземпляры классов (маркеры)</vt:lpstr>
      <vt:lpstr>Онтограф с отношениями и экземплярами</vt:lpstr>
      <vt:lpstr>Что мы получим от онтологии?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ОНТОЛОГИЯ МАРКЕРОВ АКАДЕМИЧЕСКОГО СТИЛЯ</dc:title>
  <dc:creator>Администратор</dc:creator>
  <cp:lastModifiedBy>Admin</cp:lastModifiedBy>
  <cp:revision>16</cp:revision>
  <dcterms:created xsi:type="dcterms:W3CDTF">2017-04-25T14:18:16Z</dcterms:created>
  <dcterms:modified xsi:type="dcterms:W3CDTF">2017-04-26T06:45:46Z</dcterms:modified>
</cp:coreProperties>
</file>