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147C1-B3D6-4417-B7E9-83C960FFC6B7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0928B-7296-4BE1-AC03-5B214CB0F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does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0928B-7296-4BE1-AC03-5B214CB0F5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E846-DD15-440E-BB99-D6DF47F77D06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3474-729F-49E1-9E04-EB8639E8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ytrad.es/en/resources/recor-3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Оценка репрезентативности текстовых корпусов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Смирнова Е.А.,</a:t>
            </a:r>
          </a:p>
          <a:p>
            <a:pPr algn="r"/>
            <a:r>
              <a:rPr lang="ru-RU" dirty="0" smtClean="0"/>
              <a:t>к. </a:t>
            </a:r>
            <a:r>
              <a:rPr lang="ru-RU" dirty="0" err="1" smtClean="0"/>
              <a:t>филол.н</a:t>
            </a:r>
            <a:r>
              <a:rPr lang="ru-RU" dirty="0" smtClean="0"/>
              <a:t>., </a:t>
            </a:r>
          </a:p>
          <a:p>
            <a:pPr algn="r"/>
            <a:r>
              <a:rPr lang="ru-RU" dirty="0" smtClean="0"/>
              <a:t>доцент </a:t>
            </a:r>
            <a:r>
              <a:rPr lang="ru-RU" dirty="0" err="1" smtClean="0"/>
              <a:t>деп</a:t>
            </a:r>
            <a:r>
              <a:rPr lang="ru-RU" dirty="0" smtClean="0"/>
              <a:t>. </a:t>
            </a:r>
            <a:r>
              <a:rPr lang="ru-RU" dirty="0" err="1" smtClean="0"/>
              <a:t>ин.яз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НИУ ВШЭ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Cor</a:t>
            </a:r>
            <a:r>
              <a:rPr lang="en-US" dirty="0" smtClean="0"/>
              <a:t> – </a:t>
            </a:r>
            <a:r>
              <a:rPr lang="en-US" dirty="0" err="1" smtClean="0"/>
              <a:t>angorithm</a:t>
            </a:r>
            <a:r>
              <a:rPr lang="en-US" dirty="0" smtClean="0"/>
              <a:t> which represents increases in the corpus (C) on a document by document (d) basis:</a:t>
            </a:r>
          </a:p>
          <a:p>
            <a:pPr algn="ctr">
              <a:buNone/>
            </a:pPr>
            <a:r>
              <a:rPr lang="en-US" b="1" i="1" dirty="0" err="1" smtClean="0"/>
              <a:t>Cn</a:t>
            </a:r>
            <a:r>
              <a:rPr lang="en-US" b="1" i="1" dirty="0" smtClean="0"/>
              <a:t> =d1+d2+d3+…+</a:t>
            </a:r>
            <a:r>
              <a:rPr lang="en-US" b="1" i="1" dirty="0" err="1" smtClean="0"/>
              <a:t>dn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Idea (</a:t>
            </a:r>
            <a:r>
              <a:rPr lang="en-US" dirty="0" err="1" smtClean="0"/>
              <a:t>Biber</a:t>
            </a:r>
            <a:r>
              <a:rPr lang="en-US" dirty="0" smtClean="0"/>
              <a:t> 1993, Perez, Gomez 1998):</a:t>
            </a:r>
          </a:p>
          <a:p>
            <a:pPr>
              <a:buNone/>
            </a:pPr>
            <a:r>
              <a:rPr lang="en-US" b="1" dirty="0" smtClean="0"/>
              <a:t>the number of types does not increase in proportion to the number of words the corpus contains, once a certain number of texts has been achieved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ReCor</a:t>
            </a:r>
            <a:r>
              <a:rPr lang="en-US" dirty="0" smtClean="0"/>
              <a:t> – app which facilitates the evolution of representativeness of corpora in relation to their size</a:t>
            </a:r>
          </a:p>
          <a:p>
            <a:r>
              <a:rPr lang="en-US" dirty="0" smtClean="0">
                <a:hlinkClick r:id="rId2"/>
              </a:rPr>
              <a:t>http://www.lexytrad.es/en/resources/recor-3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the number of </a:t>
            </a:r>
            <a:r>
              <a:rPr lang="en-US" dirty="0" smtClean="0"/>
              <a:t>files selected </a:t>
            </a:r>
            <a:r>
              <a:rPr lang="en-US" dirty="0" smtClean="0"/>
              <a:t>is shown on the horizontal axis, while the </a:t>
            </a:r>
            <a:r>
              <a:rPr lang="en-US" dirty="0" smtClean="0"/>
              <a:t>vertical axis </a:t>
            </a:r>
            <a:r>
              <a:rPr lang="en-US" dirty="0" smtClean="0"/>
              <a:t>shows the types/tokens ratio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</a:t>
            </a:r>
            <a:r>
              <a:rPr lang="en-US" dirty="0" err="1" smtClean="0"/>
              <a:t>Cor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1190624"/>
            <a:ext cx="8553450" cy="490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Corpora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Learner Corpus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Reference Corpus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Number of Documents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62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Number of Words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~ 130 000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~ 694 000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Francis, W. Nelson 1982: Problems of assembling and computerizing large corpora. In </a:t>
            </a:r>
            <a:r>
              <a:rPr lang="en-US" dirty="0" err="1" smtClean="0"/>
              <a:t>Stig</a:t>
            </a:r>
            <a:r>
              <a:rPr lang="en-US" dirty="0" smtClean="0"/>
              <a:t> Johansson (ed.), </a:t>
            </a:r>
            <a:r>
              <a:rPr lang="en-US" i="1" dirty="0" smtClean="0"/>
              <a:t>Computer Corpora </a:t>
            </a:r>
            <a:r>
              <a:rPr lang="en-US" i="1" dirty="0" smtClean="0"/>
              <a:t>in English Language Research. Bergen: Norwegian Computing Centre for the Humanities, 7-24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Biber</a:t>
            </a:r>
            <a:r>
              <a:rPr lang="en-US" dirty="0" smtClean="0"/>
              <a:t>, Douglas/Conrad, Susan/</a:t>
            </a:r>
            <a:r>
              <a:rPr lang="en-US" dirty="0" err="1" smtClean="0"/>
              <a:t>Reppen</a:t>
            </a:r>
            <a:r>
              <a:rPr lang="en-US" dirty="0" smtClean="0"/>
              <a:t>, Randi 1998 (</a:t>
            </a:r>
            <a:r>
              <a:rPr lang="en-US" dirty="0" err="1" smtClean="0"/>
              <a:t>eds</a:t>
            </a:r>
            <a:r>
              <a:rPr lang="en-US" dirty="0" smtClean="0"/>
              <a:t>): </a:t>
            </a:r>
            <a:r>
              <a:rPr lang="en-US" i="1" dirty="0" smtClean="0"/>
              <a:t>Corpus Linguistics: Investigating Language Structure </a:t>
            </a:r>
            <a:r>
              <a:rPr lang="en-US" i="1" dirty="0" smtClean="0"/>
              <a:t>and Use</a:t>
            </a:r>
            <a:r>
              <a:rPr lang="en-US" i="1" dirty="0" smtClean="0"/>
              <a:t>. Cambridge: Cambridge University Press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McEnery</a:t>
            </a:r>
            <a:r>
              <a:rPr lang="en-US" dirty="0" smtClean="0"/>
              <a:t>, Anthony/Wilson, Andrew 2001 [1996]: </a:t>
            </a:r>
            <a:r>
              <a:rPr lang="en-US" i="1" dirty="0" smtClean="0"/>
              <a:t>Corpus Linguistics. </a:t>
            </a:r>
            <a:r>
              <a:rPr lang="en-US" i="1" dirty="0" err="1" smtClean="0"/>
              <a:t>Edimburgo</a:t>
            </a:r>
            <a:r>
              <a:rPr lang="en-US" i="1" dirty="0" smtClean="0"/>
              <a:t>: Edinburgh University Press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Biber</a:t>
            </a:r>
            <a:r>
              <a:rPr lang="en-US" dirty="0" smtClean="0"/>
              <a:t>, Douglas 1993: Representativeness in Corpus Design. In </a:t>
            </a:r>
            <a:r>
              <a:rPr lang="en-US" i="1" dirty="0" smtClean="0"/>
              <a:t>Literary and Linguistic Computing 8 (4), 243-257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Seghiri</a:t>
            </a:r>
            <a:r>
              <a:rPr lang="en-US" dirty="0" smtClean="0"/>
              <a:t>, </a:t>
            </a:r>
            <a:r>
              <a:rPr lang="en-US" dirty="0" smtClean="0"/>
              <a:t>Miriam 2014. </a:t>
            </a:r>
            <a:r>
              <a:rPr lang="en-US" dirty="0" smtClean="0"/>
              <a:t>Too Big or Not Too Big: Establishing the Minimum Size for a Legal Ad Hoc Corpus. </a:t>
            </a:r>
            <a:r>
              <a:rPr lang="en-US" i="1" dirty="0" smtClean="0"/>
              <a:t>HERMES-Journal of Language and Communication in Business</a:t>
            </a:r>
            <a:r>
              <a:rPr lang="en-US" dirty="0" smtClean="0"/>
              <a:t>, </a:t>
            </a:r>
            <a:r>
              <a:rPr lang="en-US" i="1" dirty="0" smtClean="0"/>
              <a:t>27</a:t>
            </a:r>
            <a:r>
              <a:rPr lang="en-US" dirty="0" smtClean="0"/>
              <a:t>(53), 85-98.</a:t>
            </a:r>
            <a:endParaRPr lang="en-US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Sinclair, John M. 2004: Corpus and Text: Basic Principles. In Wynne, Martin (ed.), </a:t>
            </a:r>
            <a:r>
              <a:rPr lang="en-US" i="1" dirty="0" smtClean="0"/>
              <a:t>Developing Linguistic Corpora: </a:t>
            </a:r>
            <a:r>
              <a:rPr lang="en-US" i="1" dirty="0" smtClean="0"/>
              <a:t>a Guide </a:t>
            </a:r>
            <a:r>
              <a:rPr lang="en-US" i="1" dirty="0" smtClean="0"/>
              <a:t>to Good Practice. Oxford: Universidad de Oxford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McEnery</a:t>
            </a:r>
            <a:r>
              <a:rPr lang="en-US" dirty="0" smtClean="0"/>
              <a:t>, Anthony/Wilson, Andrew 2006 [2000]: ICT4LT Module 3.4. Corpus linguistics [online]. &lt;http://www.ict4lt.</a:t>
            </a:r>
            <a:endParaRPr lang="ru-RU" dirty="0" smtClean="0"/>
          </a:p>
          <a:p>
            <a:r>
              <a:rPr lang="en-US" dirty="0" smtClean="0"/>
              <a:t>org/en/en_mod3-4.htm&gt;.</a:t>
            </a:r>
            <a:endParaRPr lang="ru-RU" dirty="0" smtClean="0"/>
          </a:p>
          <a:p>
            <a:r>
              <a:rPr lang="en-US" dirty="0" err="1" smtClean="0"/>
              <a:t>Borja</a:t>
            </a:r>
            <a:r>
              <a:rPr lang="en-US" dirty="0" smtClean="0"/>
              <a:t> </a:t>
            </a:r>
            <a:r>
              <a:rPr lang="en-US" dirty="0" err="1" smtClean="0"/>
              <a:t>Albi</a:t>
            </a:r>
            <a:r>
              <a:rPr lang="en-US" dirty="0" smtClean="0"/>
              <a:t>, </a:t>
            </a:r>
            <a:r>
              <a:rPr lang="en-US" dirty="0" err="1" smtClean="0"/>
              <a:t>Anabel</a:t>
            </a:r>
            <a:r>
              <a:rPr lang="en-US" dirty="0" smtClean="0"/>
              <a:t> 2000: </a:t>
            </a:r>
            <a:r>
              <a:rPr lang="en-US" i="1" dirty="0" smtClean="0"/>
              <a:t>El </a:t>
            </a:r>
            <a:r>
              <a:rPr lang="en-US" i="1" dirty="0" err="1" smtClean="0"/>
              <a:t>texto</a:t>
            </a:r>
            <a:r>
              <a:rPr lang="en-US" i="1" dirty="0" smtClean="0"/>
              <a:t> </a:t>
            </a:r>
            <a:r>
              <a:rPr lang="en-US" i="1" dirty="0" err="1" smtClean="0"/>
              <a:t>jurídico</a:t>
            </a:r>
            <a:r>
              <a:rPr lang="en-US" i="1" dirty="0" smtClean="0"/>
              <a:t> </a:t>
            </a:r>
            <a:r>
              <a:rPr lang="en-US" i="1" dirty="0" err="1" smtClean="0"/>
              <a:t>inglés</a:t>
            </a:r>
            <a:r>
              <a:rPr lang="en-US" i="1" dirty="0" smtClean="0"/>
              <a:t> y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traducción</a:t>
            </a:r>
            <a:r>
              <a:rPr lang="en-US" i="1" dirty="0" smtClean="0"/>
              <a:t> al </a:t>
            </a:r>
            <a:r>
              <a:rPr lang="en-US" i="1" dirty="0" err="1" smtClean="0"/>
              <a:t>español</a:t>
            </a:r>
            <a:r>
              <a:rPr lang="en-US" i="1" dirty="0" smtClean="0"/>
              <a:t>. </a:t>
            </a:r>
            <a:r>
              <a:rPr lang="ru-RU" dirty="0" err="1" smtClean="0"/>
              <a:t>Barcelona</a:t>
            </a:r>
            <a:r>
              <a:rPr lang="ru-RU" dirty="0" smtClean="0"/>
              <a:t>: </a:t>
            </a:r>
            <a:r>
              <a:rPr lang="ru-RU" dirty="0" err="1" smtClean="0"/>
              <a:t>Ariel</a:t>
            </a:r>
            <a:r>
              <a:rPr lang="ru-RU" dirty="0" smtClean="0"/>
              <a:t>.</a:t>
            </a:r>
          </a:p>
          <a:p>
            <a:r>
              <a:rPr lang="en-US" dirty="0" smtClean="0"/>
              <a:t>Ruiz </a:t>
            </a:r>
            <a:r>
              <a:rPr lang="en-US" dirty="0" err="1" smtClean="0"/>
              <a:t>Antón</a:t>
            </a:r>
            <a:r>
              <a:rPr lang="en-US" dirty="0" smtClean="0"/>
              <a:t>, Juan C. 2006: </a:t>
            </a:r>
            <a:r>
              <a:rPr lang="en-US" i="1" dirty="0" smtClean="0"/>
              <a:t>Corpus y </a:t>
            </a:r>
            <a:r>
              <a:rPr lang="en-US" i="1" dirty="0" err="1" smtClean="0"/>
              <a:t>otros</a:t>
            </a:r>
            <a:r>
              <a:rPr lang="en-US" i="1" dirty="0" smtClean="0"/>
              <a:t> </a:t>
            </a:r>
            <a:r>
              <a:rPr lang="en-US" i="1" dirty="0" err="1" smtClean="0"/>
              <a:t>recursos</a:t>
            </a:r>
            <a:r>
              <a:rPr lang="en-US" i="1" dirty="0" smtClean="0"/>
              <a:t> </a:t>
            </a:r>
            <a:r>
              <a:rPr lang="en-US" i="1" dirty="0" err="1" smtClean="0"/>
              <a:t>lingüísticos</a:t>
            </a:r>
            <a:r>
              <a:rPr lang="en-US" dirty="0" smtClean="0"/>
              <a:t>. </a:t>
            </a:r>
            <a:r>
              <a:rPr lang="ru-RU" dirty="0" err="1" smtClean="0"/>
              <a:t>Castellón</a:t>
            </a:r>
            <a:r>
              <a:rPr lang="ru-RU" dirty="0" smtClean="0"/>
              <a:t>: UJI.</a:t>
            </a:r>
          </a:p>
          <a:p>
            <a:r>
              <a:rPr lang="en-US" dirty="0" err="1" smtClean="0"/>
              <a:t>Friedbichler</a:t>
            </a:r>
            <a:r>
              <a:rPr lang="en-US" dirty="0" smtClean="0"/>
              <a:t>, Ingrid/</a:t>
            </a:r>
            <a:r>
              <a:rPr lang="en-US" dirty="0" err="1" smtClean="0"/>
              <a:t>Friedbichler</a:t>
            </a:r>
            <a:r>
              <a:rPr lang="en-US" dirty="0" smtClean="0"/>
              <a:t>, Michael 2000: The Potential of Domain-</a:t>
            </a:r>
            <a:r>
              <a:rPr lang="en-US" dirty="0" err="1" smtClean="0"/>
              <a:t>Specifi</a:t>
            </a:r>
            <a:r>
              <a:rPr lang="en-US" dirty="0" smtClean="0"/>
              <a:t> c Target-Language Corpora for the</a:t>
            </a:r>
            <a:endParaRPr lang="ru-RU" dirty="0" smtClean="0"/>
          </a:p>
          <a:p>
            <a:r>
              <a:rPr lang="en-US" dirty="0" smtClean="0"/>
              <a:t>Translator’s Workbench. In </a:t>
            </a:r>
            <a:r>
              <a:rPr lang="en-US" dirty="0" err="1" smtClean="0"/>
              <a:t>Bernardini</a:t>
            </a:r>
            <a:r>
              <a:rPr lang="en-US" dirty="0" smtClean="0"/>
              <a:t>, Silvia/</a:t>
            </a:r>
            <a:r>
              <a:rPr lang="en-US" dirty="0" err="1" smtClean="0"/>
              <a:t>Zanettin</a:t>
            </a:r>
            <a:r>
              <a:rPr lang="en-US" dirty="0" smtClean="0"/>
              <a:t>, Federico (eds.), </a:t>
            </a:r>
            <a:r>
              <a:rPr lang="en-US" i="1" dirty="0" smtClean="0"/>
              <a:t>I corpora </a:t>
            </a:r>
            <a:r>
              <a:rPr lang="en-US" i="1" dirty="0" err="1" smtClean="0"/>
              <a:t>nella</a:t>
            </a:r>
            <a:r>
              <a:rPr lang="en-US" i="1" dirty="0" smtClean="0"/>
              <a:t> </a:t>
            </a:r>
            <a:r>
              <a:rPr lang="en-US" i="1" dirty="0" err="1" smtClean="0"/>
              <a:t>didattica</a:t>
            </a:r>
            <a:r>
              <a:rPr lang="en-US" i="1" dirty="0" smtClean="0"/>
              <a:t> </a:t>
            </a:r>
            <a:r>
              <a:rPr lang="en-US" i="1" dirty="0" err="1" smtClean="0"/>
              <a:t>della</a:t>
            </a:r>
            <a:r>
              <a:rPr lang="en-US" i="1" dirty="0" smtClean="0"/>
              <a:t> </a:t>
            </a:r>
            <a:r>
              <a:rPr lang="en-US" i="1" dirty="0" err="1" smtClean="0"/>
              <a:t>traduzione</a:t>
            </a:r>
            <a:r>
              <a:rPr lang="en-US" i="1" dirty="0" smtClean="0"/>
              <a:t>. Corpus Use and Learning to Translate</a:t>
            </a:r>
            <a:r>
              <a:rPr lang="en-US" dirty="0" smtClean="0"/>
              <a:t>. </a:t>
            </a:r>
            <a:r>
              <a:rPr lang="ru-RU" dirty="0" err="1" smtClean="0"/>
              <a:t>Bolonia</a:t>
            </a:r>
            <a:r>
              <a:rPr lang="ru-RU" dirty="0" smtClean="0"/>
              <a:t>: CLUEB.</a:t>
            </a:r>
          </a:p>
          <a:p>
            <a:r>
              <a:rPr lang="en-US" dirty="0" err="1" smtClean="0"/>
              <a:t>Bowker</a:t>
            </a:r>
            <a:r>
              <a:rPr lang="en-US" dirty="0" smtClean="0"/>
              <a:t>, Lynn/Pearson, Jennifer 2002: </a:t>
            </a:r>
            <a:r>
              <a:rPr lang="en-US" i="1" dirty="0" smtClean="0"/>
              <a:t>Working with Specialized Language: A practical guide to using corpora.</a:t>
            </a:r>
            <a:endParaRPr lang="ru-RU" dirty="0" smtClean="0"/>
          </a:p>
          <a:p>
            <a:r>
              <a:rPr lang="ru-RU" dirty="0" err="1" smtClean="0"/>
              <a:t>London</a:t>
            </a:r>
            <a:r>
              <a:rPr lang="ru-RU" dirty="0" smtClean="0"/>
              <a:t>: </a:t>
            </a:r>
            <a:r>
              <a:rPr lang="ru-RU" dirty="0" err="1" smtClean="0"/>
              <a:t>Routledge</a:t>
            </a:r>
            <a:r>
              <a:rPr lang="ru-RU" dirty="0" smtClean="0"/>
              <a:t>.</a:t>
            </a:r>
          </a:p>
          <a:p>
            <a:r>
              <a:rPr lang="en-US" dirty="0" err="1" smtClean="0"/>
              <a:t>Haan</a:t>
            </a:r>
            <a:r>
              <a:rPr lang="en-US" dirty="0" smtClean="0"/>
              <a:t>, Pieter de 1989: </a:t>
            </a:r>
            <a:r>
              <a:rPr lang="en-US" i="1" dirty="0" err="1" smtClean="0"/>
              <a:t>Postmodifying</a:t>
            </a:r>
            <a:r>
              <a:rPr lang="en-US" i="1" dirty="0" smtClean="0"/>
              <a:t> clauses in the English noun phrase. A corpus-based study</a:t>
            </a:r>
            <a:r>
              <a:rPr lang="en-US" dirty="0" smtClean="0"/>
              <a:t>. Amsterdam: </a:t>
            </a:r>
            <a:r>
              <a:rPr lang="en-US" dirty="0" err="1" smtClean="0"/>
              <a:t>Rodopi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Haan</a:t>
            </a:r>
            <a:r>
              <a:rPr lang="en-US" dirty="0" smtClean="0"/>
              <a:t>, Pieter de 1992: The optimum corpus sample size? In </a:t>
            </a:r>
            <a:r>
              <a:rPr lang="en-US" dirty="0" err="1" smtClean="0"/>
              <a:t>Leitner</a:t>
            </a:r>
            <a:r>
              <a:rPr lang="en-US" dirty="0" smtClean="0"/>
              <a:t>, Gerhard (ed.), </a:t>
            </a:r>
            <a:r>
              <a:rPr lang="en-US" i="1" dirty="0" smtClean="0"/>
              <a:t>New dimensions in English language</a:t>
            </a:r>
            <a:endParaRPr lang="ru-RU" dirty="0" smtClean="0"/>
          </a:p>
          <a:p>
            <a:r>
              <a:rPr lang="en-US" i="1" dirty="0" smtClean="0"/>
              <a:t>corpora. Methodology, results, software development</a:t>
            </a:r>
            <a:r>
              <a:rPr lang="en-US" dirty="0" smtClean="0"/>
              <a:t>. Berlin/New York: Mouton de </a:t>
            </a:r>
            <a:r>
              <a:rPr lang="en-US" dirty="0" err="1" smtClean="0"/>
              <a:t>Gruyter</a:t>
            </a:r>
            <a:r>
              <a:rPr lang="en-US" dirty="0" smtClean="0"/>
              <a:t>, 3-19.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“[a] collection of texts assumed to be </a:t>
            </a:r>
            <a:r>
              <a:rPr lang="en-US" b="1" dirty="0"/>
              <a:t>representative</a:t>
            </a:r>
            <a:r>
              <a:rPr lang="en-US" dirty="0"/>
              <a:t> of a given language, dialect, or </a:t>
            </a:r>
            <a:r>
              <a:rPr lang="en-US" dirty="0" smtClean="0"/>
              <a:t>other subset </a:t>
            </a:r>
            <a:r>
              <a:rPr lang="en-US" dirty="0"/>
              <a:t>of a language, to be used for linguistic analysis” (Francis 1982</a:t>
            </a:r>
            <a:r>
              <a:rPr lang="en-US" dirty="0" smtClean="0"/>
              <a:t>)</a:t>
            </a:r>
          </a:p>
          <a:p>
            <a:r>
              <a:rPr lang="en-US" dirty="0"/>
              <a:t>“a corpus is not simply a </a:t>
            </a:r>
            <a:r>
              <a:rPr lang="en-US" dirty="0" smtClean="0"/>
              <a:t>collection of </a:t>
            </a:r>
            <a:r>
              <a:rPr lang="en-US" dirty="0"/>
              <a:t>texts. Rather, a corpus seeks to </a:t>
            </a:r>
            <a:r>
              <a:rPr lang="en-US" b="1" dirty="0"/>
              <a:t>represent </a:t>
            </a:r>
            <a:r>
              <a:rPr lang="en-US" dirty="0"/>
              <a:t>a language or some part of a language” (</a:t>
            </a:r>
            <a:r>
              <a:rPr lang="en-US" dirty="0" err="1" smtClean="0"/>
              <a:t>Biber</a:t>
            </a:r>
            <a:r>
              <a:rPr lang="en-US" b="1" dirty="0" smtClean="0"/>
              <a:t> </a:t>
            </a:r>
            <a:r>
              <a:rPr lang="en-US" dirty="0" smtClean="0"/>
              <a:t>et </a:t>
            </a:r>
            <a:r>
              <a:rPr lang="en-US" dirty="0"/>
              <a:t>al. 1998</a:t>
            </a:r>
            <a:r>
              <a:rPr lang="en-US" dirty="0" smtClean="0"/>
              <a:t>)</a:t>
            </a:r>
          </a:p>
          <a:p>
            <a:r>
              <a:rPr lang="en-US" dirty="0"/>
              <a:t>“a </a:t>
            </a:r>
            <a:r>
              <a:rPr lang="en-US" dirty="0" smtClean="0"/>
              <a:t>finite-sized </a:t>
            </a:r>
            <a:r>
              <a:rPr lang="en-US" dirty="0"/>
              <a:t>body of machine-readable texts sampled in order to be </a:t>
            </a:r>
            <a:r>
              <a:rPr lang="en-US" dirty="0" smtClean="0"/>
              <a:t>maximally </a:t>
            </a:r>
            <a:r>
              <a:rPr lang="en-US" b="1" dirty="0" smtClean="0"/>
              <a:t>representative </a:t>
            </a:r>
            <a:r>
              <a:rPr lang="en-US" dirty="0"/>
              <a:t>of the language variety under consideration</a:t>
            </a:r>
            <a:r>
              <a:rPr lang="en-US" dirty="0" smtClean="0"/>
              <a:t>” (</a:t>
            </a:r>
            <a:r>
              <a:rPr lang="en-US" dirty="0" err="1"/>
              <a:t>McEnery</a:t>
            </a:r>
            <a:r>
              <a:rPr lang="en-US" dirty="0"/>
              <a:t>/Wilson 2001 [1996</a:t>
            </a:r>
            <a:r>
              <a:rPr lang="en-US" dirty="0" smtClean="0"/>
              <a:t>]:</a:t>
            </a:r>
            <a:r>
              <a:rPr lang="en-US" b="1" dirty="0" smtClean="0"/>
              <a:t> </a:t>
            </a:r>
            <a:r>
              <a:rPr lang="ru-RU" dirty="0" smtClean="0"/>
              <a:t>24</a:t>
            </a:r>
            <a:r>
              <a:rPr lang="ru-RU" dirty="0"/>
              <a:t>)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he extent to which a sample includes the full range of </a:t>
            </a:r>
            <a:r>
              <a:rPr lang="en-US" sz="4400" b="1" dirty="0" smtClean="0"/>
              <a:t>variability</a:t>
            </a:r>
            <a:r>
              <a:rPr lang="en-US" sz="4400" dirty="0" smtClean="0"/>
              <a:t> in a </a:t>
            </a:r>
            <a:r>
              <a:rPr lang="en-US" sz="4400" b="1" dirty="0" smtClean="0"/>
              <a:t>population</a:t>
            </a:r>
            <a:r>
              <a:rPr lang="en-US" sz="4400" dirty="0" smtClean="0"/>
              <a:t> </a:t>
            </a:r>
          </a:p>
          <a:p>
            <a:pPr algn="r"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Biber</a:t>
            </a:r>
            <a:r>
              <a:rPr lang="en-US" sz="4400" dirty="0" smtClean="0"/>
              <a:t> 1993: 243)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ituational (the range of text types in a language)</a:t>
            </a:r>
          </a:p>
          <a:p>
            <a:r>
              <a:rPr lang="en-US" dirty="0"/>
              <a:t>l</a:t>
            </a:r>
            <a:r>
              <a:rPr lang="en-US" dirty="0" smtClean="0"/>
              <a:t>inguistic (the range of linguistic distributions in a language) </a:t>
            </a:r>
          </a:p>
          <a:p>
            <a:endParaRPr lang="en-US" dirty="0"/>
          </a:p>
          <a:p>
            <a:pPr algn="ctr">
              <a:buNone/>
            </a:pPr>
            <a:r>
              <a:rPr lang="en-US" sz="4400" dirty="0" smtClean="0"/>
              <a:t>Target population</a:t>
            </a:r>
            <a:r>
              <a:rPr lang="en-US" dirty="0" smtClean="0"/>
              <a:t> –</a:t>
            </a:r>
          </a:p>
          <a:p>
            <a:r>
              <a:rPr lang="en-US" dirty="0" smtClean="0"/>
              <a:t>Boundaries of population (what texts are included and excluded)</a:t>
            </a:r>
          </a:p>
          <a:p>
            <a:r>
              <a:rPr lang="en-US" dirty="0" smtClean="0"/>
              <a:t>Hierarchical </a:t>
            </a:r>
            <a:r>
              <a:rPr lang="en-US" dirty="0" err="1" smtClean="0"/>
              <a:t>organisation</a:t>
            </a:r>
            <a:r>
              <a:rPr lang="en-US" dirty="0" smtClean="0"/>
              <a:t> (what text categories are included)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Biber</a:t>
            </a:r>
            <a:r>
              <a:rPr lang="en-US" dirty="0" smtClean="0"/>
              <a:t> 1993: 243)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representativeness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Clear design criteria:</a:t>
            </a:r>
          </a:p>
          <a:p>
            <a:r>
              <a:rPr lang="en-US" dirty="0" smtClean="0"/>
              <a:t>Monolingual / bilingual / multilingual </a:t>
            </a:r>
          </a:p>
          <a:p>
            <a:r>
              <a:rPr lang="en-US" dirty="0" smtClean="0"/>
              <a:t>Full texts / text segments</a:t>
            </a:r>
          </a:p>
          <a:p>
            <a:r>
              <a:rPr lang="en-US" dirty="0" smtClean="0"/>
              <a:t>Homogenous / heterogeneous in genre and topic</a:t>
            </a:r>
          </a:p>
          <a:p>
            <a:pPr algn="ctr">
              <a:buNone/>
            </a:pPr>
            <a:r>
              <a:rPr lang="en-US" b="1" dirty="0" smtClean="0"/>
              <a:t>Compilation protocol:</a:t>
            </a:r>
          </a:p>
          <a:p>
            <a:r>
              <a:rPr lang="en-US" dirty="0" smtClean="0"/>
              <a:t>Finding data</a:t>
            </a:r>
          </a:p>
          <a:p>
            <a:r>
              <a:rPr lang="en-US" dirty="0" smtClean="0"/>
              <a:t>Downloading</a:t>
            </a:r>
          </a:p>
          <a:p>
            <a:r>
              <a:rPr lang="en-US" dirty="0" smtClean="0"/>
              <a:t>Formatting</a:t>
            </a:r>
          </a:p>
          <a:p>
            <a:r>
              <a:rPr lang="en-US" dirty="0" smtClean="0"/>
              <a:t>Storage 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Seghiri</a:t>
            </a:r>
            <a:r>
              <a:rPr lang="en-US" dirty="0" smtClean="0"/>
              <a:t> 2014: 86)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representativeness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Minimum size recommendations:</a:t>
            </a:r>
          </a:p>
          <a:p>
            <a:pPr marL="514350" indent="-514350"/>
            <a:r>
              <a:rPr lang="en-US" dirty="0" smtClean="0"/>
              <a:t>Sinclair (2004): a corpus should be </a:t>
            </a:r>
            <a:r>
              <a:rPr lang="en-US" b="1" dirty="0" smtClean="0"/>
              <a:t>“big”</a:t>
            </a:r>
          </a:p>
          <a:p>
            <a:pPr marL="514350" indent="-514350"/>
            <a:r>
              <a:rPr lang="en-US" dirty="0" err="1" smtClean="0"/>
              <a:t>McEnery</a:t>
            </a:r>
            <a:r>
              <a:rPr lang="en-US" dirty="0" smtClean="0"/>
              <a:t>, Wilson (2006 [2000]), </a:t>
            </a:r>
            <a:r>
              <a:rPr lang="en-US" dirty="0" err="1" smtClean="0"/>
              <a:t>Borja-Albi</a:t>
            </a:r>
            <a:r>
              <a:rPr lang="en-US" dirty="0" smtClean="0"/>
              <a:t> (2000) Ruiz Anton (2006):  ~ </a:t>
            </a:r>
            <a:r>
              <a:rPr lang="en-US" b="1" dirty="0" smtClean="0"/>
              <a:t>1mln </a:t>
            </a:r>
            <a:r>
              <a:rPr lang="en-US" dirty="0" smtClean="0"/>
              <a:t>words</a:t>
            </a:r>
          </a:p>
          <a:p>
            <a:pPr marL="514350" indent="-514350"/>
            <a:r>
              <a:rPr lang="en-US" dirty="0" err="1" smtClean="0"/>
              <a:t>Friedbichler</a:t>
            </a:r>
            <a:r>
              <a:rPr lang="en-US" dirty="0" smtClean="0"/>
              <a:t>, </a:t>
            </a:r>
            <a:r>
              <a:rPr lang="en-US" dirty="0" err="1" smtClean="0"/>
              <a:t>Friedbichler</a:t>
            </a:r>
            <a:r>
              <a:rPr lang="en-US" dirty="0" smtClean="0"/>
              <a:t> (2000): </a:t>
            </a:r>
            <a:r>
              <a:rPr lang="en-US" b="1" dirty="0" smtClean="0"/>
              <a:t>500 000 – 5mln </a:t>
            </a:r>
            <a:r>
              <a:rPr lang="en-US" dirty="0" smtClean="0"/>
              <a:t>words (depending on the target field) </a:t>
            </a:r>
          </a:p>
          <a:p>
            <a:pPr marL="514350" indent="-514350"/>
            <a:r>
              <a:rPr lang="en-US" dirty="0" err="1" smtClean="0"/>
              <a:t>Bowker</a:t>
            </a:r>
            <a:r>
              <a:rPr lang="en-US" dirty="0" smtClean="0"/>
              <a:t>, Pearson (2002): </a:t>
            </a:r>
            <a:r>
              <a:rPr lang="en-US" b="1" dirty="0" smtClean="0"/>
              <a:t>a few thousand – a few hundred thousand</a:t>
            </a:r>
            <a:r>
              <a:rPr lang="en-US" dirty="0" smtClean="0"/>
              <a:t> words (for study of languages for specific purposes)</a:t>
            </a:r>
          </a:p>
          <a:p>
            <a:pPr marL="514350" indent="-514350"/>
            <a:r>
              <a:rPr lang="en-US" dirty="0" err="1" smtClean="0"/>
              <a:t>Haan</a:t>
            </a:r>
            <a:r>
              <a:rPr lang="en-US" dirty="0" smtClean="0"/>
              <a:t> (1989, 1992): </a:t>
            </a:r>
            <a:r>
              <a:rPr lang="en-US" b="1" dirty="0" smtClean="0"/>
              <a:t>20 000</a:t>
            </a:r>
            <a:r>
              <a:rPr lang="en-US" dirty="0" smtClean="0"/>
              <a:t> words</a:t>
            </a:r>
          </a:p>
          <a:p>
            <a:pPr marL="514350" indent="-514350"/>
            <a:r>
              <a:rPr lang="en-US" dirty="0" err="1" smtClean="0"/>
              <a:t>Biber</a:t>
            </a:r>
            <a:r>
              <a:rPr lang="en-US" dirty="0" smtClean="0"/>
              <a:t> (1993): </a:t>
            </a:r>
            <a:r>
              <a:rPr lang="en-US" b="1" dirty="0" smtClean="0"/>
              <a:t>10 texts</a:t>
            </a:r>
          </a:p>
          <a:p>
            <a:pPr marL="514350" indent="-514350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representativeness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Analyses of the parameters of variation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i="1" dirty="0" smtClean="0"/>
              <a:t>n = s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/(</a:t>
            </a:r>
            <a:r>
              <a:rPr lang="en-US" b="1" i="1" dirty="0" err="1" smtClean="0"/>
              <a:t>te</a:t>
            </a:r>
            <a:r>
              <a:rPr lang="en-US" b="1" i="1" dirty="0" smtClean="0"/>
              <a:t>/t)</a:t>
            </a:r>
            <a:r>
              <a:rPr lang="en-US" sz="2400" b="1" i="1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where: n - computed sample size</a:t>
            </a:r>
          </a:p>
          <a:p>
            <a:pPr>
              <a:buNone/>
            </a:pPr>
            <a:r>
              <a:rPr lang="en-US" dirty="0" smtClean="0"/>
              <a:t>s – estimated SD for the population</a:t>
            </a:r>
          </a:p>
          <a:p>
            <a:pPr>
              <a:buNone/>
            </a:pPr>
            <a:r>
              <a:rPr lang="en-US" dirty="0" err="1" smtClean="0"/>
              <a:t>te</a:t>
            </a:r>
            <a:r>
              <a:rPr lang="en-US" dirty="0" smtClean="0"/>
              <a:t> – tolerable error (1/2 of the desired confidence interval)</a:t>
            </a:r>
          </a:p>
          <a:p>
            <a:pPr>
              <a:buNone/>
            </a:pPr>
            <a:r>
              <a:rPr lang="en-US" dirty="0" smtClean="0"/>
              <a:t>t – t-value for the desired probability level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of tolerance error</a:t>
            </a:r>
          </a:p>
          <a:p>
            <a:r>
              <a:rPr lang="en-US" dirty="0" smtClean="0"/>
              <a:t>Estimation of standard deviation</a:t>
            </a:r>
          </a:p>
          <a:p>
            <a:r>
              <a:rPr lang="en-US" dirty="0" smtClean="0"/>
              <a:t>Number of variables</a:t>
            </a:r>
          </a:p>
          <a:p>
            <a:endParaRPr lang="en-US" dirty="0"/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Biber</a:t>
            </a:r>
            <a:r>
              <a:rPr lang="en-US" dirty="0" smtClean="0"/>
              <a:t> 1993: 253)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representativeness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. Analysis of lexical density</a:t>
            </a:r>
          </a:p>
          <a:p>
            <a:r>
              <a:rPr lang="en-US" dirty="0" smtClean="0"/>
              <a:t>Tokens – total number of words in a text</a:t>
            </a:r>
          </a:p>
          <a:p>
            <a:r>
              <a:rPr lang="en-US" dirty="0" smtClean="0"/>
              <a:t>Types – total number of distinct words without repetitions</a:t>
            </a:r>
          </a:p>
          <a:p>
            <a:r>
              <a:rPr lang="en-US" dirty="0" smtClean="0"/>
              <a:t>Types / Tokens = Frequency</a:t>
            </a:r>
          </a:p>
          <a:p>
            <a:r>
              <a:rPr lang="en-US" dirty="0" smtClean="0"/>
              <a:t>Ranking – ordering words according to frequency</a:t>
            </a:r>
          </a:p>
          <a:p>
            <a:r>
              <a:rPr lang="en-US" dirty="0" err="1" smtClean="0"/>
              <a:t>Zipf’s</a:t>
            </a:r>
            <a:r>
              <a:rPr lang="en-US" dirty="0" smtClean="0"/>
              <a:t> Law:</a:t>
            </a:r>
          </a:p>
          <a:p>
            <a:pPr>
              <a:buNone/>
            </a:pPr>
            <a:r>
              <a:rPr lang="en-US" b="1" dirty="0" smtClean="0"/>
              <a:t> The higher a rank number of a word, the lower its frequency  </a:t>
            </a:r>
            <a:r>
              <a:rPr lang="en-US" dirty="0" smtClean="0"/>
              <a:t>- an idea of the breadth of vocabulary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11423</TotalTime>
  <Words>948</Words>
  <Application>Microsoft Office PowerPoint</Application>
  <PresentationFormat>Экран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Оценка репрезентативности текстовых корпусов</vt:lpstr>
      <vt:lpstr>Corpus -</vt:lpstr>
      <vt:lpstr>Representativeness - </vt:lpstr>
      <vt:lpstr>Variability - </vt:lpstr>
      <vt:lpstr>Qualitative representativeness</vt:lpstr>
      <vt:lpstr>Quantitative representativeness</vt:lpstr>
      <vt:lpstr>Quantitative representativeness</vt:lpstr>
      <vt:lpstr>Problems</vt:lpstr>
      <vt:lpstr>Quantitative representativeness</vt:lpstr>
      <vt:lpstr>Слайд 10</vt:lpstr>
      <vt:lpstr>Слайд 11</vt:lpstr>
      <vt:lpstr>Re-Cor</vt:lpstr>
      <vt:lpstr>Our Corpora</vt:lpstr>
      <vt:lpstr>References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Representativeness</dc:title>
  <dc:creator>SmirnovaEA</dc:creator>
  <cp:lastModifiedBy>SmirnovaEA</cp:lastModifiedBy>
  <cp:revision>4</cp:revision>
  <dcterms:created xsi:type="dcterms:W3CDTF">2017-03-13T04:40:36Z</dcterms:created>
  <dcterms:modified xsi:type="dcterms:W3CDTF">2017-04-26T04:20:42Z</dcterms:modified>
</cp:coreProperties>
</file>