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DDD"/>
    <a:srgbClr val="FFFFFF"/>
    <a:srgbClr val="70AD47"/>
    <a:srgbClr val="4B8181"/>
    <a:srgbClr val="E8D8AE"/>
    <a:srgbClr val="72A494"/>
    <a:srgbClr val="7ECFBD"/>
    <a:srgbClr val="E8D8AF"/>
    <a:srgbClr val="BFCEB1"/>
    <a:srgbClr val="59E4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2" autoAdjust="0"/>
  </p:normalViewPr>
  <p:slideViewPr>
    <p:cSldViewPr snapToGrid="0">
      <p:cViewPr>
        <p:scale>
          <a:sx n="50" d="100"/>
          <a:sy n="50" d="100"/>
        </p:scale>
        <p:origin x="-2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F7DA2-B542-4825-ADD3-64130C341737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FD371-5F55-49D4-A0B0-A9E583F6E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A308-76C5-4716-A4F3-9753775763BE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32777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87E63-9E87-44E3-9669-38036E27FB5D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69038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8CF1-70BD-4420-A95D-1AB00B9A09C7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17767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6A3C-2DBB-44CB-9409-67212A7E1896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1668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A58-FF70-421A-8415-FC732569C0A4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82779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380-51C7-472D-B518-DCC1984ABE18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3596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F803-4F22-422F-8F4F-DBBE4E3F6590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70068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6704-3A2A-4642-856B-E854E54E4693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22075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BD89-28EF-436D-8A0F-0325B0E4E940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10791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403C-3883-460C-A3EE-7C97975661FD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03727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1CB-3D58-4468-8312-6516052EC9A8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09214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1CC9-725F-4211-88E2-193C6A248565}" type="datetime1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Outcome uncertainty and attendance in the RFPL | Petr Parshakov, Kseniya Baydina, NRU HSE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9522E-CC99-4004-A743-347A678001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005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DDD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xid.info/upload/670x/1388754718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19" t="53951" r="3429" b="-540"/>
          <a:stretch/>
        </p:blipFill>
        <p:spPr bwMode="auto">
          <a:xfrm>
            <a:off x="7482840" y="3857573"/>
            <a:ext cx="3889612" cy="2715904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046320"/>
            <a:ext cx="7239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4B8181"/>
                </a:solidFill>
              </a:rPr>
              <a:t>Uncertainty of Outcome and Attendance: </a:t>
            </a:r>
            <a:r>
              <a:rPr lang="ru-RU" b="1" dirty="0">
                <a:solidFill>
                  <a:srgbClr val="4B8181"/>
                </a:solidFill>
              </a:rPr>
              <a:t/>
            </a:r>
            <a:br>
              <a:rPr lang="ru-RU" b="1" dirty="0">
                <a:solidFill>
                  <a:srgbClr val="4B8181"/>
                </a:solidFill>
              </a:rPr>
            </a:br>
            <a:r>
              <a:rPr lang="en-US" b="1" dirty="0">
                <a:solidFill>
                  <a:srgbClr val="4B8181"/>
                </a:solidFill>
              </a:rPr>
              <a:t>Evidence from Russian Football</a:t>
            </a:r>
            <a:endParaRPr lang="ru-RU" b="1" dirty="0">
              <a:solidFill>
                <a:srgbClr val="4B818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5447"/>
            <a:ext cx="7848600" cy="3255962"/>
          </a:xfrm>
        </p:spPr>
        <p:txBody>
          <a:bodyPr>
            <a:normAutofit/>
          </a:bodyPr>
          <a:lstStyle/>
          <a:p>
            <a:endParaRPr lang="ru-RU" dirty="0">
              <a:latin typeface="+mj-lt"/>
            </a:endParaRPr>
          </a:p>
          <a:p>
            <a:r>
              <a:rPr lang="en-US" dirty="0" err="1">
                <a:latin typeface="+mj-lt"/>
              </a:rPr>
              <a:t>Kseniya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Baidina</a:t>
            </a:r>
            <a:endParaRPr lang="ru-RU" dirty="0">
              <a:latin typeface="+mj-lt"/>
            </a:endParaRPr>
          </a:p>
          <a:p>
            <a:r>
              <a:rPr lang="en-US" dirty="0">
                <a:latin typeface="+mj-lt"/>
              </a:rPr>
              <a:t>National Research University Higher School of Economics</a:t>
            </a:r>
            <a:endParaRPr lang="ru-RU" dirty="0">
              <a:latin typeface="+mj-lt"/>
            </a:endParaRPr>
          </a:p>
          <a:p>
            <a:r>
              <a:rPr lang="en-US" dirty="0">
                <a:latin typeface="+mj-lt"/>
              </a:rPr>
              <a:t> </a:t>
            </a:r>
            <a:endParaRPr lang="ru-RU" dirty="0">
              <a:latin typeface="+mj-lt"/>
            </a:endParaRPr>
          </a:p>
          <a:p>
            <a:r>
              <a:rPr lang="en-US" dirty="0">
                <a:latin typeface="+mj-lt"/>
              </a:rPr>
              <a:t>Petr </a:t>
            </a:r>
            <a:r>
              <a:rPr lang="en-US" dirty="0" err="1">
                <a:latin typeface="+mj-lt"/>
              </a:rPr>
              <a:t>Parshakov</a:t>
            </a:r>
            <a:endParaRPr lang="ru-RU" dirty="0">
              <a:latin typeface="+mj-lt"/>
            </a:endParaRPr>
          </a:p>
          <a:p>
            <a:r>
              <a:rPr lang="en-US" dirty="0">
                <a:latin typeface="+mj-lt"/>
              </a:rPr>
              <a:t>International Laboratory of Intangible-driven Economy</a:t>
            </a:r>
            <a:endParaRPr lang="ru-RU" dirty="0">
              <a:latin typeface="+mj-lt"/>
            </a:endParaRPr>
          </a:p>
          <a:p>
            <a:r>
              <a:rPr lang="en-US" dirty="0">
                <a:latin typeface="+mj-lt"/>
              </a:rPr>
              <a:t>National Research University Higher School of Economics</a:t>
            </a:r>
            <a:endParaRPr lang="ru-RU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2531" y="742950"/>
            <a:ext cx="4218798" cy="5584493"/>
          </a:xfrm>
          <a:prstGeom prst="rect">
            <a:avLst/>
          </a:prstGeom>
        </p:spPr>
      </p:pic>
      <p:pic>
        <p:nvPicPr>
          <p:cNvPr id="10" name="Picture 4" descr="http://cxid.info/upload/670x/1388754718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19" t="53951" r="3429" b="-540"/>
          <a:stretch/>
        </p:blipFill>
        <p:spPr bwMode="auto">
          <a:xfrm rot="10800000">
            <a:off x="7539990" y="333323"/>
            <a:ext cx="3889612" cy="2715904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75370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19" y="400348"/>
            <a:ext cx="7371471" cy="64576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0565" y="242335"/>
            <a:ext cx="2354592" cy="58785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+mj-lt"/>
              </a:rPr>
              <a:t>1) </a:t>
            </a:r>
            <a:r>
              <a:rPr lang="en-US" sz="2800" dirty="0">
                <a:latin typeface="+mj-lt"/>
              </a:rPr>
              <a:t>Initial model</a:t>
            </a:r>
            <a:endParaRPr lang="ru-RU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4857" y="3466248"/>
            <a:ext cx="2986010" cy="587853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+mj-lt"/>
              </a:rPr>
              <a:t>2) </a:t>
            </a:r>
            <a:r>
              <a:rPr lang="en-US" sz="2800" dirty="0">
                <a:latin typeface="+mj-lt"/>
              </a:rPr>
              <a:t>Top visiting team</a:t>
            </a:r>
            <a:endParaRPr lang="ru-RU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70340" y="242335"/>
            <a:ext cx="5972466" cy="58785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+mj-lt"/>
              </a:rPr>
              <a:t>3) </a:t>
            </a:r>
            <a:r>
              <a:rPr lang="en-US" sz="2800" dirty="0">
                <a:latin typeface="+mj-lt"/>
              </a:rPr>
              <a:t>Top visiting team and low home team</a:t>
            </a:r>
            <a:endParaRPr lang="ru-RU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6504" y="3466248"/>
            <a:ext cx="2888483" cy="587853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+mj-lt"/>
              </a:rPr>
              <a:t>4) </a:t>
            </a:r>
            <a:r>
              <a:rPr lang="en-US" sz="2800" dirty="0">
                <a:latin typeface="+mj-lt"/>
              </a:rPr>
              <a:t>Low home team</a:t>
            </a:r>
            <a:endParaRPr lang="ru-RU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2990" y="3791809"/>
            <a:ext cx="2972764" cy="55874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+mj-lt"/>
              </a:rPr>
              <a:t>Y - attendance</a:t>
            </a:r>
            <a:endParaRPr lang="ru-RU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02990" y="2545800"/>
            <a:ext cx="2972764" cy="108337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+mj-lt"/>
              </a:rPr>
              <a:t>X – home team winning probability</a:t>
            </a:r>
            <a:endParaRPr lang="ru-RU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www.novate.ru/files/u4755/sungui-arena-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t="-282" r="94689" b="-68"/>
          <a:stretch/>
        </p:blipFill>
        <p:spPr bwMode="auto">
          <a:xfrm>
            <a:off x="0" y="-35169"/>
            <a:ext cx="647114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novate.ru/files/u4755/sungui-arena-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88" t="-282" r="-66" b="-68"/>
          <a:stretch/>
        </p:blipFill>
        <p:spPr bwMode="auto">
          <a:xfrm>
            <a:off x="11451102" y="-35169"/>
            <a:ext cx="740898" cy="6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447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571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4B8181"/>
                </a:solidFill>
              </a:rPr>
              <a:t>Findings</a:t>
            </a:r>
            <a:endParaRPr lang="ru-RU" sz="4800" b="1" dirty="0">
              <a:solidFill>
                <a:srgbClr val="4B818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42950" y="1992313"/>
            <a:ext cx="10953750" cy="3684587"/>
          </a:xfrm>
        </p:spPr>
        <p:txBody>
          <a:bodyPr>
            <a:noAutofit/>
          </a:bodyPr>
          <a:lstStyle/>
          <a:p>
            <a:pPr marL="0" indent="0">
              <a:buClr>
                <a:srgbClr val="4B8181"/>
              </a:buClr>
              <a:buSzPct val="200000"/>
            </a:pPr>
            <a:r>
              <a:rPr lang="en-US" dirty="0" smtClean="0">
                <a:latin typeface="+mj-lt"/>
              </a:rPr>
              <a:t>The UOH is not for the RFPL</a:t>
            </a:r>
          </a:p>
          <a:p>
            <a:pPr marL="0" indent="0">
              <a:buClr>
                <a:srgbClr val="4B8181"/>
              </a:buClr>
              <a:buSzPct val="200000"/>
              <a:buNone/>
            </a:pPr>
            <a:endParaRPr lang="en-US" dirty="0" smtClean="0">
              <a:latin typeface="+mj-lt"/>
            </a:endParaRPr>
          </a:p>
          <a:p>
            <a:pPr marL="0" indent="0">
              <a:buClr>
                <a:srgbClr val="4B8181"/>
              </a:buClr>
              <a:buSzPct val="200000"/>
            </a:pPr>
            <a:r>
              <a:rPr lang="en-US" dirty="0" smtClean="0">
                <a:latin typeface="+mj-lt"/>
              </a:rPr>
              <a:t>The dependence between attendance and home team winning probability is declining</a:t>
            </a:r>
          </a:p>
          <a:p>
            <a:pPr marL="0" indent="0">
              <a:buClr>
                <a:srgbClr val="4B8181"/>
              </a:buClr>
              <a:buSzPct val="200000"/>
              <a:buNone/>
            </a:pPr>
            <a:endParaRPr lang="en-US" dirty="0" smtClean="0">
              <a:latin typeface="+mj-lt"/>
            </a:endParaRPr>
          </a:p>
          <a:p>
            <a:pPr marL="0" indent="0">
              <a:buClr>
                <a:srgbClr val="4B8181"/>
              </a:buClr>
              <a:buSzPct val="200000"/>
            </a:pPr>
            <a:r>
              <a:rPr lang="en-US" dirty="0" smtClean="0">
                <a:latin typeface="+mj-lt"/>
              </a:rPr>
              <a:t>Attendees like watching top teams despite the level of uncertainty and chances of the home team (in line with </a:t>
            </a:r>
            <a:r>
              <a:rPr lang="en-US" dirty="0" err="1" smtClean="0">
                <a:latin typeface="+mj-lt"/>
              </a:rPr>
              <a:t>Pawlowski</a:t>
            </a:r>
            <a:r>
              <a:rPr lang="en-US" dirty="0" smtClean="0">
                <a:latin typeface="+mj-lt"/>
              </a:rPr>
              <a:t> and Anders (2012), Coates et al. (2015))</a:t>
            </a:r>
          </a:p>
        </p:txBody>
      </p:sp>
      <p:pic>
        <p:nvPicPr>
          <p:cNvPr id="6148" name="Picture 4" descr="http://getbg.net/upload/full/338626_futbol_stadion_dallas_kovbojz_texas_bolelshhiki_zr_3000x2106_(www.GetBg.net)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74" b="90556"/>
          <a:stretch/>
        </p:blipFill>
        <p:spPr bwMode="auto">
          <a:xfrm>
            <a:off x="0" y="0"/>
            <a:ext cx="12192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getbg.net/upload/full/338626_futbol_stadion_dallas_kovbojz_texas_bolelshhiki_zr_3000x2106_(www.GetBg.net)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t="85551" r="74" b="5"/>
          <a:stretch/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00100" y="6356350"/>
            <a:ext cx="10782300" cy="501650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Outcome uncertainty and attendance in the RFPL |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Petr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Parshakov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Kseniya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Baydina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, NRU HSE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601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64547" y="705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4B8181"/>
                </a:solidFill>
              </a:rPr>
              <a:t>Limitations</a:t>
            </a:r>
            <a:endParaRPr lang="ru-RU" sz="4800" b="1" dirty="0">
              <a:solidFill>
                <a:srgbClr val="4B818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4685674"/>
            <a:ext cx="3472034" cy="9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US" dirty="0">
                <a:latin typeface="+mj-lt"/>
              </a:rPr>
              <a:t>Results are not transferrable to the other leagues</a:t>
            </a:r>
            <a:endParaRPr lang="ru-RU" dirty="0">
              <a:latin typeface="+mj-lt"/>
            </a:endParaRPr>
          </a:p>
        </p:txBody>
      </p:sp>
      <p:pic>
        <p:nvPicPr>
          <p:cNvPr id="4098" name="Picture 2" descr="http://www.novate.ru/files/u4755/sungui-arena-6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t="-282" r="-272" b="90008"/>
          <a:stretch/>
        </p:blipFill>
        <p:spPr bwMode="auto">
          <a:xfrm>
            <a:off x="0" y="0"/>
            <a:ext cx="12224825" cy="7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354114" y="4647574"/>
            <a:ext cx="2550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 information on the ticket prices </a:t>
            </a:r>
            <a:endParaRPr lang="ru-RU" sz="28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2959" y="2428995"/>
            <a:ext cx="1952381" cy="1923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322" y="2301443"/>
            <a:ext cx="2195391" cy="2114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2303" y="2488210"/>
            <a:ext cx="2258841" cy="17672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176688" y="4628523"/>
            <a:ext cx="27771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 information about season ticket attendance</a:t>
            </a:r>
            <a:endParaRPr lang="ru-RU" sz="2800" dirty="0"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0668000" cy="50165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Outcome uncertainty and attendance in the RFPL | </a:t>
            </a:r>
            <a:r>
              <a:rPr lang="en-US" sz="1800" dirty="0" err="1" smtClean="0">
                <a:latin typeface="+mj-lt"/>
              </a:rPr>
              <a:t>Petr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Parshakov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Kseniya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Baydina</a:t>
            </a:r>
            <a:r>
              <a:rPr lang="en-US" sz="1800" dirty="0" smtClean="0">
                <a:latin typeface="+mj-lt"/>
              </a:rPr>
              <a:t>, NRU HSE</a:t>
            </a:r>
            <a:endParaRPr lang="ru-RU" sz="1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78125" t="36667" r="8008" b="43666"/>
          <a:stretch>
            <a:fillRect/>
          </a:stretch>
        </p:blipFill>
        <p:spPr bwMode="auto">
          <a:xfrm>
            <a:off x="9380994" y="2324100"/>
            <a:ext cx="2430006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163050" y="4647573"/>
            <a:ext cx="2648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More data should be considered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3446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10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4B8181"/>
                </a:solidFill>
              </a:rPr>
              <a:t>Introduction</a:t>
            </a:r>
            <a:endParaRPr lang="ru-RU" sz="4800" b="1" dirty="0">
              <a:solidFill>
                <a:srgbClr val="4B818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137" y="5116166"/>
            <a:ext cx="8255758" cy="122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Divergent results about the connection between attendance and uncertainty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4B8181">
                <a:tint val="45000"/>
                <a:satMod val="400000"/>
              </a:srgbClr>
            </a:duotone>
          </a:blip>
          <a:srcRect l="95708"/>
          <a:stretch/>
        </p:blipFill>
        <p:spPr>
          <a:xfrm>
            <a:off x="11668835" y="0"/>
            <a:ext cx="523163" cy="6861412"/>
          </a:xfrm>
          <a:prstGeom prst="rect">
            <a:avLst/>
          </a:prstGeom>
        </p:spPr>
      </p:pic>
      <p:pic>
        <p:nvPicPr>
          <p:cNvPr id="3074" name="Picture 2" descr="http://www.novate.ru/files/u4755/sungui-arena-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28"/>
          <a:stretch/>
        </p:blipFill>
        <p:spPr bwMode="auto">
          <a:xfrm>
            <a:off x="-1" y="0"/>
            <a:ext cx="12191999" cy="3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1427" y="4793231"/>
            <a:ext cx="1399756" cy="1399756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603987" y="1801466"/>
            <a:ext cx="8255758" cy="1222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800" dirty="0" smtClean="0">
                <a:latin typeface="+mj-lt"/>
              </a:rPr>
              <a:t>What do you want, fans?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78027" t="41333" r="9277" b="37000"/>
          <a:stretch>
            <a:fillRect/>
          </a:stretch>
        </p:blipFill>
        <p:spPr bwMode="auto">
          <a:xfrm>
            <a:off x="4926842" y="2648801"/>
            <a:ext cx="2032663" cy="203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1106150" cy="50165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Outcome uncertainty and attendance in the RFPL | </a:t>
            </a:r>
            <a:r>
              <a:rPr lang="en-US" sz="1800" dirty="0" err="1" smtClean="0">
                <a:latin typeface="+mj-lt"/>
              </a:rPr>
              <a:t>Petr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Parshakov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Kseniya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Baydina</a:t>
            </a:r>
            <a:r>
              <a:rPr lang="en-US" sz="1800" dirty="0" smtClean="0">
                <a:latin typeface="+mj-lt"/>
              </a:rPr>
              <a:t>, NRU HSE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054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980" y="1516631"/>
            <a:ext cx="10226040" cy="8760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Approaches to measure outcome uncertainty (Borland and Macdonald, 2003):</a:t>
            </a:r>
            <a:endParaRPr lang="ru-RU" dirty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910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4B8181"/>
                </a:solidFill>
              </a:rPr>
              <a:t>Literature Review </a:t>
            </a:r>
            <a:endParaRPr lang="ru-RU" sz="4800" b="1" dirty="0">
              <a:solidFill>
                <a:srgbClr val="4B818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79" y="3064435"/>
            <a:ext cx="1503281" cy="1510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3760" y="2882478"/>
            <a:ext cx="1638095" cy="160952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976360" y="3245743"/>
            <a:ext cx="3215640" cy="87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Through betting odds</a:t>
            </a:r>
            <a:endParaRPr lang="ru-RU" dirty="0">
              <a:latin typeface="+mj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186940" y="3245743"/>
            <a:ext cx="4892040" cy="876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Through the difference in league positions or the share of won games</a:t>
            </a:r>
            <a:endParaRPr lang="ru-RU" dirty="0">
              <a:latin typeface="+mj-lt"/>
            </a:endParaRPr>
          </a:p>
        </p:txBody>
      </p:sp>
      <p:pic>
        <p:nvPicPr>
          <p:cNvPr id="4098" name="Picture 2" descr="http://www.novate.ru/files/u4755/sungui-arena-6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470"/>
          <a:stretch/>
        </p:blipFill>
        <p:spPr bwMode="auto">
          <a:xfrm>
            <a:off x="0" y="5791200"/>
            <a:ext cx="12192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10953750" cy="501650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Outcome uncertainty and attendance in the RFPL |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Petr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Parshakov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Kseniya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Baydina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, NRU HSE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51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25880" y="1910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4B8181"/>
                </a:solidFill>
              </a:rPr>
              <a:t>Literature Review </a:t>
            </a:r>
            <a:endParaRPr lang="ru-RU" sz="4800" b="1" dirty="0">
              <a:solidFill>
                <a:srgbClr val="4B818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30307" y="5240475"/>
            <a:ext cx="4892040" cy="951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US" dirty="0">
                <a:latin typeface="+mj-lt"/>
              </a:rPr>
              <a:t>(</a:t>
            </a:r>
            <a:r>
              <a:rPr lang="en-US" dirty="0" err="1">
                <a:latin typeface="+mj-lt"/>
              </a:rPr>
              <a:t>Szymansky</a:t>
            </a:r>
            <a:r>
              <a:rPr lang="en-US" dirty="0">
                <a:latin typeface="+mj-lt"/>
              </a:rPr>
              <a:t> (2003), Borland and Macdonald (2003))</a:t>
            </a:r>
            <a:endParaRPr lang="ru-RU" dirty="0">
              <a:latin typeface="+mj-lt"/>
            </a:endParaRPr>
          </a:p>
        </p:txBody>
      </p:sp>
      <p:pic>
        <p:nvPicPr>
          <p:cNvPr id="4098" name="Picture 2" descr="http://www.novate.ru/files/u4755/sungui-arena-6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82" r="90500" b="3"/>
          <a:stretch/>
        </p:blipFill>
        <p:spPr bwMode="auto">
          <a:xfrm>
            <a:off x="0" y="-30480"/>
            <a:ext cx="115824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riancmanningdotcom.files.wordpress.com/2013/10/u-curv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046" y="2320787"/>
            <a:ext cx="3736757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739405" y="4387214"/>
            <a:ext cx="4892040" cy="533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Home win probability</a:t>
            </a:r>
            <a:endParaRPr lang="ru-RU" dirty="0">
              <a:latin typeface="+mj-lt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 rot="16200000">
            <a:off x="480202" y="3117498"/>
            <a:ext cx="2865402" cy="47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Attendance </a:t>
            </a:r>
            <a:endParaRPr lang="ru-RU" dirty="0">
              <a:latin typeface="+mj-lt"/>
            </a:endParaRPr>
          </a:p>
        </p:txBody>
      </p:sp>
      <p:cxnSp>
        <p:nvCxnSpPr>
          <p:cNvPr id="10" name="Прямая соединительная линия 9"/>
          <p:cNvCxnSpPr>
            <a:endCxn id="25" idx="0"/>
          </p:cNvCxnSpPr>
          <p:nvPr/>
        </p:nvCxnSpPr>
        <p:spPr>
          <a:xfrm>
            <a:off x="4176327" y="2634509"/>
            <a:ext cx="24338" cy="1273757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бъект 2"/>
          <p:cNvSpPr txBox="1">
            <a:spLocks/>
          </p:cNvSpPr>
          <p:nvPr/>
        </p:nvSpPr>
        <p:spPr>
          <a:xfrm>
            <a:off x="3598685" y="3908266"/>
            <a:ext cx="1203960" cy="533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0,66</a:t>
            </a:r>
            <a:endParaRPr lang="ru-RU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40478" y="1466986"/>
            <a:ext cx="3667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800" b="1" dirty="0">
                <a:latin typeface="+mj-lt"/>
              </a:rPr>
              <a:t>Inverted U-shaped curve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28867" y="1479917"/>
            <a:ext cx="2406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2800" b="1" dirty="0">
                <a:latin typeface="+mj-lt"/>
              </a:rPr>
              <a:t>U-shaped curve</a:t>
            </a: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7073405" y="4387214"/>
            <a:ext cx="4892040" cy="533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Home win probability</a:t>
            </a:r>
            <a:endParaRPr lang="ru-RU" dirty="0">
              <a:latin typeface="+mj-lt"/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 rot="16200000">
            <a:off x="6042802" y="3098448"/>
            <a:ext cx="2865402" cy="473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Attendance </a:t>
            </a:r>
            <a:endParaRPr lang="ru-RU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92405" y="5185902"/>
            <a:ext cx="5273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j-lt"/>
                <a:ea typeface="Times New Roman" panose="02020603050405020304" pitchFamily="18" charset="0"/>
              </a:rPr>
              <a:t>(Peel and Thomas (1992), Forrest and Simmons (2002), Forrest et al. (2005), etc.), </a:t>
            </a:r>
            <a:r>
              <a:rPr lang="en-US" sz="2800" dirty="0" smtClean="0">
                <a:latin typeface="+mj-lt"/>
              </a:rPr>
              <a:t>Coates et al. (2014))</a:t>
            </a:r>
            <a:endParaRPr lang="ru-RU" sz="2800" dirty="0">
              <a:latin typeface="+mj-lt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52550" y="6381750"/>
            <a:ext cx="9639300" cy="47625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Outcome uncertainty and attendance in the RFPL | </a:t>
            </a:r>
            <a:r>
              <a:rPr lang="en-US" sz="1800" dirty="0" err="1" smtClean="0">
                <a:latin typeface="+mj-lt"/>
              </a:rPr>
              <a:t>Petr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Parshakov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Kseniya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Baydina</a:t>
            </a:r>
            <a:r>
              <a:rPr lang="en-US" sz="1800" dirty="0" smtClean="0">
                <a:latin typeface="+mj-lt"/>
              </a:rPr>
              <a:t>, NRU HSE</a:t>
            </a:r>
            <a:endParaRPr lang="ru-RU" sz="1800" dirty="0">
              <a:latin typeface="+mj-lt"/>
            </a:endParaRPr>
          </a:p>
        </p:txBody>
      </p:sp>
      <p:pic>
        <p:nvPicPr>
          <p:cNvPr id="2" name="Picture 2" descr="C:\Users\Andrey\Desktop\1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782" y="2095500"/>
            <a:ext cx="4160518" cy="2362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38300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25" grpId="0"/>
      <p:bldP spid="24" grpId="0"/>
      <p:bldP spid="29" grpId="0"/>
      <p:bldP spid="29" grpId="1"/>
      <p:bldP spid="34" grpId="0"/>
      <p:bldP spid="34" grpId="1"/>
      <p:bldP spid="35" grpId="0"/>
      <p:bldP spid="35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30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4B8181"/>
                </a:solidFill>
              </a:rPr>
              <a:t>Methodology</a:t>
            </a:r>
            <a:endParaRPr lang="ru-RU" sz="4800" b="1" dirty="0">
              <a:solidFill>
                <a:srgbClr val="4B818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1143000" y="1650250"/>
                <a:ext cx="9875520" cy="4049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𝑎𝑡𝑡𝑒𝑛𝑑𝑎𝑛𝑐𝑒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h𝑡𝑤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h𝑡𝑤</m:t>
                          </m:r>
                          <m:sSubSup>
                            <m:sSubSup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𝑡𝑒𝑚𝑝𝑒𝑟𝑎𝑡𝑢𝑟𝑒</m:t>
                          </m:r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𝑝𝑟𝑒𝑐𝑖𝑝𝑖𝑡𝑎𝑡𝑖𝑜𝑛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eqArr>
                                <m:eqArr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ru-RU" sz="28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eqAr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𝑠𝑡𝑎𝑑𝑖𝑢𝑚</m:t>
                              </m:r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𝑐𝑎𝑝𝑎𝑐𝑖𝑡𝑦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e>
                        <m:sub/>
                      </m:sSub>
                    </m:oMath>
                  </m:oMathPara>
                </a14:m>
                <a:endParaRPr lang="ru-RU" sz="2800" i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ru-RU" sz="2800" b="0" i="0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h𝑜𝑚𝑒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_</m:t>
                      </m:r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𝑠𝑡𝑎𝑑𝑖𝑢𝑚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𝑔𝑜𝑎𝑙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𝑔𝑎𝑚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𝑔𝑜𝑎𝑙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𝑔𝑎𝑚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𝑔𝑜𝑎𝑙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𝑎𝑙𝑙𝑜𝑤𝑒𝑑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𝑔𝑎𝑚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𝑔𝑜𝑎𝑙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𝑎𝑙𝑙𝑜𝑤𝑒𝑑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m:rPr>
                          <m:lit/>
                        </m:rPr>
                        <a:rPr lang="ru-RU" sz="2800" i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𝑔𝑎𝑚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𝑑𝑒𝑟𝑏𝑦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+mj-lt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50250"/>
                <a:ext cx="9875520" cy="404925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http://getbg.net/upload/full/338626_futbol_stadion_dallas_kovbojz_texas_bolelshhiki_zr_3000x2106_(www.GetBg.net)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t="85539" r="2"/>
          <a:stretch/>
        </p:blipFill>
        <p:spPr bwMode="auto">
          <a:xfrm>
            <a:off x="0" y="5866228"/>
            <a:ext cx="12192000" cy="9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etbg.net/upload/full/338626_futbol_stadion_dallas_kovbojz_texas_bolelshhiki_zr_3000x2106_(www.GetBg.net)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" t="-206" r="94802" b="2"/>
          <a:stretch/>
        </p:blipFill>
        <p:spPr bwMode="auto">
          <a:xfrm>
            <a:off x="0" y="-14068"/>
            <a:ext cx="647114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952500" y="6356350"/>
            <a:ext cx="10077450" cy="501650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Outcome uncertainty and attendance in the RFPL |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Petr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Parshakov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Kseniya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Baydina</a:t>
            </a: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, NRU HSE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440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10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4B8181"/>
                </a:solidFill>
              </a:rPr>
              <a:t>Data</a:t>
            </a:r>
            <a:endParaRPr lang="ru-RU" sz="4800" b="1" dirty="0">
              <a:solidFill>
                <a:srgbClr val="4B818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4B8181">
                <a:tint val="45000"/>
                <a:satMod val="400000"/>
              </a:srgbClr>
            </a:duotone>
          </a:blip>
          <a:srcRect l="95708"/>
          <a:stretch/>
        </p:blipFill>
        <p:spPr>
          <a:xfrm>
            <a:off x="11668835" y="0"/>
            <a:ext cx="523163" cy="6861412"/>
          </a:xfrm>
          <a:prstGeom prst="rect">
            <a:avLst/>
          </a:prstGeom>
        </p:spPr>
      </p:pic>
      <p:pic>
        <p:nvPicPr>
          <p:cNvPr id="3074" name="Picture 2" descr="http://www.novate.ru/files/u4755/sungui-arena-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28"/>
          <a:stretch/>
        </p:blipFill>
        <p:spPr bwMode="auto">
          <a:xfrm>
            <a:off x="-1" y="0"/>
            <a:ext cx="12191999" cy="3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054" y="3248059"/>
            <a:ext cx="1261667" cy="129352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053327" y="4731172"/>
            <a:ext cx="1970965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No sellouts</a:t>
            </a:r>
            <a:endParaRPr lang="ru-RU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9222" y="3333860"/>
            <a:ext cx="1289330" cy="1207727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250868" y="4708442"/>
            <a:ext cx="3186037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A developing sports market</a:t>
            </a:r>
            <a:endParaRPr lang="ru-RU" dirty="0">
              <a:latin typeface="+mj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465865"/>
            <a:ext cx="11478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The </a:t>
            </a:r>
            <a:r>
              <a:rPr lang="en-US" sz="4800" dirty="0" smtClean="0"/>
              <a:t>RFPL: 2012-2014</a:t>
            </a:r>
            <a:endParaRPr lang="ru-RU" sz="4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23053" y="3333860"/>
            <a:ext cx="1289330" cy="129286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8064895" y="4725354"/>
            <a:ext cx="3186037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+mj-lt"/>
              </a:rPr>
              <a:t>High uncertainty of outcome</a:t>
            </a:r>
            <a:endParaRPr lang="ru-RU" dirty="0">
              <a:latin typeface="+mj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10363200" cy="50165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Outcome uncertainty and attendance in the RFPL | </a:t>
            </a:r>
            <a:r>
              <a:rPr lang="en-US" sz="1800" dirty="0" err="1" smtClean="0">
                <a:latin typeface="+mj-lt"/>
              </a:rPr>
              <a:t>Petr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Parshakov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Kseniya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Baydina</a:t>
            </a:r>
            <a:r>
              <a:rPr lang="en-US" sz="1800" dirty="0" smtClean="0">
                <a:latin typeface="+mj-lt"/>
              </a:rPr>
              <a:t>, NRU HSE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054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4B8181"/>
                </a:solidFill>
              </a:rPr>
              <a:t>Data</a:t>
            </a:r>
            <a:endParaRPr lang="ru-RU" sz="4800" b="1" dirty="0">
              <a:solidFill>
                <a:srgbClr val="4B818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48603" y="1325563"/>
            <a:ext cx="10245113" cy="122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B8181"/>
                </a:solidFill>
                <a:latin typeface="+mj-lt"/>
              </a:rPr>
              <a:t>Bet</a:t>
            </a:r>
            <a:r>
              <a:rPr lang="en-US" dirty="0">
                <a:latin typeface="+mj-lt"/>
              </a:rPr>
              <a:t> – an indicator that represents the winning amount per one ruble from the bet on a particular team, on condition that this team wins</a:t>
            </a:r>
            <a:endParaRPr lang="ru-RU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Прямоугольник 4"/>
              <p:cNvSpPr/>
              <p:nvPr/>
            </p:nvSpPr>
            <p:spPr>
              <a:xfrm>
                <a:off x="1163474" y="2217674"/>
                <a:ext cx="8615372" cy="866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h𝑜𝑚𝑒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𝑡𝑒𝑎𝑚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𝑤𝑖𝑛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𝑝𝑟𝑜𝑏𝑎𝑏𝑖𝑙𝑖𝑡𝑦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=1/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𝑏𝑒𝑡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𝑜𝑛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h𝑜𝑚𝑒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𝑡𝑒𝑎𝑚</m:t>
                      </m:r>
                    </m:oMath>
                  </m:oMathPara>
                </a14:m>
                <a:endParaRPr lang="ru-RU" sz="2800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74" y="2217674"/>
                <a:ext cx="8615372" cy="86690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060" y="2924558"/>
            <a:ext cx="3876199" cy="30419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20732" y="5859780"/>
            <a:ext cx="6910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  <a:ea typeface="Times New Roman" panose="02020603050405020304" pitchFamily="18" charset="0"/>
              </a:rPr>
              <a:t>Distribution of home team winning probability</a:t>
            </a:r>
            <a:endParaRPr lang="ru-RU" sz="2800" dirty="0">
              <a:latin typeface="+mj-lt"/>
            </a:endParaRPr>
          </a:p>
        </p:txBody>
      </p:sp>
      <p:pic>
        <p:nvPicPr>
          <p:cNvPr id="6148" name="Picture 4" descr="http://getbg.net/upload/full/338626_futbol_stadion_dallas_kovbojz_texas_bolelshhiki_zr_3000x2106_(www.GetBg.net)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4B818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555"/>
          <a:stretch/>
        </p:blipFill>
        <p:spPr bwMode="auto">
          <a:xfrm>
            <a:off x="10439400" y="0"/>
            <a:ext cx="1762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571500" y="6356350"/>
            <a:ext cx="9315450" cy="50165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Outcome uncertainty and attendance in the RFPL | </a:t>
            </a:r>
            <a:r>
              <a:rPr lang="en-US" sz="1800" dirty="0" err="1" smtClean="0">
                <a:latin typeface="+mj-lt"/>
              </a:rPr>
              <a:t>Petr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Parshakov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Kseniya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Baydina</a:t>
            </a:r>
            <a:r>
              <a:rPr lang="en-US" sz="1800" dirty="0" smtClean="0">
                <a:latin typeface="+mj-lt"/>
              </a:rPr>
              <a:t>, NRU HSE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601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4298130"/>
              </p:ext>
            </p:extLst>
          </p:nvPr>
        </p:nvGraphicFramePr>
        <p:xfrm>
          <a:off x="270510" y="944885"/>
          <a:ext cx="11582400" cy="551688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5002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3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b="0" dirty="0">
                        <a:effectLst/>
                        <a:latin typeface="+mj-lt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N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Mean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St. Dev.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Min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Max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Temperature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T w="12700" cmpd="sng">
                      <a:noFill/>
                    </a:lnT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470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T w="12700" cmpd="sng">
                      <a:noFill/>
                    </a:lnT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13.130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T w="12700" cmpd="sng">
                      <a:noFill/>
                    </a:lnT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9.282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T w="12700" cmpd="sng">
                      <a:noFill/>
                    </a:lnT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-12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T w="12700" cmpd="sng">
                      <a:noFill/>
                    </a:lnT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33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T w="12700" cmpd="sng">
                      <a:noFill/>
                    </a:lnT>
                    <a:solidFill>
                      <a:srgbClr val="C5DDD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Precipitation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470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0.300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0.459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0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Attendance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470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12,444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6,992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1,950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67,740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stadium capacity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470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27,245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14,588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3,000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84,745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betting coefficient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465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2.807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1.822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1.130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16.00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distance between cities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470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1,388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844.6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4,207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not home stadium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470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0.060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0.237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home team goals per previous game 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470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1.270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0.520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0.000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3.000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visiting team goals per previous game 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470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1.301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0.522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0.000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3.000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solidFill>
                      <a:srgbClr val="C5DDD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goals allowed visiting team per previous game 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470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1.312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0.477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0.000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2.556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goals allowed home team per previous game 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B>
                      <a:noFill/>
                    </a:lnB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470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B>
                      <a:noFill/>
                    </a:lnB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1.277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B>
                      <a:noFill/>
                    </a:lnB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0.484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B>
                      <a:noFill/>
                    </a:lnB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0.000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B>
                      <a:noFill/>
                    </a:lnB>
                    <a:solidFill>
                      <a:srgbClr val="C5DDDD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3.000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B>
                      <a:noFill/>
                    </a:lnB>
                    <a:solidFill>
                      <a:srgbClr val="C5DDDD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3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home team winning probability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465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0.462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0.197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j-lt"/>
                        </a:rPr>
                        <a:t>0.062</a:t>
                      </a:r>
                      <a:endParaRPr lang="ru-RU" sz="2000" b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j-lt"/>
                        </a:rPr>
                        <a:t>0.885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7" marR="8667" marT="8667" marB="86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2296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4B8181"/>
                </a:solidFill>
              </a:rPr>
              <a:t>Descriptive statistics</a:t>
            </a:r>
            <a:endParaRPr lang="ru-RU" sz="4800" b="1" dirty="0">
              <a:solidFill>
                <a:srgbClr val="4B818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1950" y="6356350"/>
            <a:ext cx="10801350" cy="501650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Outcome uncertainty and attendance in the RFPL | </a:t>
            </a:r>
            <a:r>
              <a:rPr lang="en-US" sz="1800" dirty="0" err="1" smtClean="0">
                <a:latin typeface="+mj-lt"/>
              </a:rPr>
              <a:t>Petr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Parshakov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Kseniya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Baydina</a:t>
            </a:r>
            <a:r>
              <a:rPr lang="en-US" sz="1800" dirty="0" smtClean="0">
                <a:latin typeface="+mj-lt"/>
              </a:rPr>
              <a:t>, NRU HSE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6874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50667"/>
              </p:ext>
            </p:extLst>
          </p:nvPr>
        </p:nvGraphicFramePr>
        <p:xfrm>
          <a:off x="0" y="-10"/>
          <a:ext cx="12192000" cy="672317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741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7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3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33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86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16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970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5766" marR="5766" marT="5766" marB="576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(1)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Initial model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(2)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Top visiting team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(3)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Top visiting team and low home team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(4)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Low home team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(5)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Initial model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with home team dummies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(6)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Initial model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with visiting team dummies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(7)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Initial model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with all teams dummies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home team winning probability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lnT w="12700" cmpd="sng">
                      <a:noFill/>
                    </a:lnT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-22,861.9***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(6,843.895)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lnT w="12700" cmpd="sng">
                      <a:noFill/>
                    </a:lnT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-77,261.6**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(29,363.970)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lnT w="12700" cmpd="sng">
                      <a:noFill/>
                    </a:lnT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-173,877.3**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(64,866.330)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lnT w="12700" cmpd="sng">
                      <a:noFill/>
                    </a:lnT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-35,577.9***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(10,026.810)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lnT w="12700" cmpd="sng">
                      <a:noFill/>
                    </a:lnT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-19,822.6***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(6,048.558)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lnT w="12700" cmpd="sng">
                      <a:noFill/>
                    </a:lnT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-4,882.2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(7,374.770)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lnT w="12700" cmpd="sng">
                      <a:noFill/>
                    </a:lnT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2,767.7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(6,538.019)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lnT w="12700" cmpd="sng">
                      <a:noFill/>
                    </a:lnT>
                    <a:solidFill>
                      <a:srgbClr val="C5DDDD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home team winning probability</a:t>
                      </a:r>
                      <a:r>
                        <a:rPr lang="en-US" sz="1600" baseline="30000" dirty="0">
                          <a:effectLst/>
                          <a:latin typeface="+mj-lt"/>
                        </a:rPr>
                        <a:t>2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18,038.33**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(7,097.340)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102,292.5**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(44,152.820)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504,925.0**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(167,243.200)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42,424.7***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(13,230.440)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12,437.0**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(6,256.256)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8,493.8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(7,192.409)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1,731.2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(6,130.970)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9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control variables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included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included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included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included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included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included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included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team dummies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home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visiting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both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Observations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465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56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22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175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465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465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465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R</a:t>
                      </a:r>
                      <a:r>
                        <a:rPr lang="en-US" sz="1600" baseline="30000" dirty="0">
                          <a:effectLst/>
                          <a:latin typeface="+mj-lt"/>
                        </a:rPr>
                        <a:t>2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0.374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0.637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0.835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0.556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0.588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0.454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0.667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Adjusted R</a:t>
                      </a:r>
                      <a:r>
                        <a:rPr lang="en-US" sz="1600" baseline="30000" dirty="0">
                          <a:effectLst/>
                          <a:latin typeface="+mj-lt"/>
                        </a:rPr>
                        <a:t>2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0.358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0.535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0.685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0.526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0.561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0.417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0.631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Residual Std. Error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5,584.285 </a:t>
                      </a:r>
                      <a:endParaRPr lang="ru-RU" sz="16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(df = 452)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5,824.187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43)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2,880.994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11)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4,047.905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163)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4,618.303 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435)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5,319.024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435)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4,234.287 </a:t>
                      </a:r>
                      <a:endParaRPr lang="ru-RU" sz="160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(df = 418)</a:t>
                      </a:r>
                      <a:endParaRPr lang="ru-RU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F Statistic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22.551*** 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12; 452)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6.278*** 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12; 43)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5.558*** 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10; 11)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18.582*** 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11; 163)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21.431***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 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29; 435)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12.465*** 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29; 435)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18.236*** 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(</a:t>
                      </a:r>
                      <a:r>
                        <a:rPr lang="en-US" sz="1600" dirty="0" err="1">
                          <a:effectLst/>
                          <a:latin typeface="+mj-lt"/>
                        </a:rPr>
                        <a:t>df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 = 46; 418)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>
                    <a:solidFill>
                      <a:srgbClr val="C5DDDD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51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F test (home team winning probability = home team winning probability</a:t>
                      </a:r>
                      <a:r>
                        <a:rPr lang="en-US" sz="1600" baseline="30000" dirty="0">
                          <a:effectLst/>
                          <a:latin typeface="+mj-lt"/>
                        </a:rPr>
                        <a:t> 2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=0)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8.02***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3.56*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+mj-lt"/>
                        </a:rPr>
                        <a:t>5.13*</a:t>
                      </a:r>
                      <a:endParaRPr lang="ru-RU" sz="1600">
                        <a:effectLst/>
                        <a:latin typeface="+mj-lt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6.39**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9.82***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1.48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1.15</a:t>
                      </a:r>
                      <a:endParaRPr lang="ru-RU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" marR="5766" marT="5766" marB="5766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522E-CC99-4004-A743-347A6780018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890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808</Words>
  <Application>Microsoft Office PowerPoint</Application>
  <PresentationFormat>Произвольный</PresentationFormat>
  <Paragraphs>276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Uncertainty of Outcome and Attendance:  Evidence from Russian Football</vt:lpstr>
      <vt:lpstr>Introduction</vt:lpstr>
      <vt:lpstr>Слайд 3</vt:lpstr>
      <vt:lpstr>Слайд 4</vt:lpstr>
      <vt:lpstr>Слайд 5</vt:lpstr>
      <vt:lpstr>Data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 of Outcome and Attendance:  Evidence from Russian Football</dc:title>
  <dc:creator>Ксения</dc:creator>
  <cp:lastModifiedBy>Andrey</cp:lastModifiedBy>
  <cp:revision>59</cp:revision>
  <dcterms:created xsi:type="dcterms:W3CDTF">2016-04-26T05:45:17Z</dcterms:created>
  <dcterms:modified xsi:type="dcterms:W3CDTF">2016-05-14T06:54:20Z</dcterms:modified>
</cp:coreProperties>
</file>