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0" r:id="rId4"/>
    <p:sldId id="259" r:id="rId5"/>
    <p:sldId id="272" r:id="rId6"/>
    <p:sldId id="258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1A3EE4-2737-4B4E-AEBE-4BFD7BCD4C8C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FAE5E8-7CE5-4AFD-A631-4FF9BE87116A}">
      <dgm:prSet phldrT="[Текст]" custT="1"/>
      <dgm:spPr/>
      <dgm:t>
        <a:bodyPr/>
        <a:lstStyle/>
        <a:p>
          <a:r>
            <a:rPr lang="ru-RU" sz="4000" dirty="0" smtClean="0"/>
            <a:t>1 год</a:t>
          </a:r>
          <a:endParaRPr lang="ru-RU" sz="4000" dirty="0"/>
        </a:p>
      </dgm:t>
    </dgm:pt>
    <dgm:pt modelId="{A6F55D60-CC1C-4D42-8335-32029A52BA8F}" type="parTrans" cxnId="{7BC576FA-4118-43FC-BC75-0BD9AFF3A6F9}">
      <dgm:prSet/>
      <dgm:spPr/>
      <dgm:t>
        <a:bodyPr/>
        <a:lstStyle/>
        <a:p>
          <a:endParaRPr lang="ru-RU"/>
        </a:p>
      </dgm:t>
    </dgm:pt>
    <dgm:pt modelId="{CD6A9812-9FE4-4426-B3C8-E93D3F375887}" type="sibTrans" cxnId="{7BC576FA-4118-43FC-BC75-0BD9AFF3A6F9}">
      <dgm:prSet/>
      <dgm:spPr/>
      <dgm:t>
        <a:bodyPr/>
        <a:lstStyle/>
        <a:p>
          <a:endParaRPr lang="ru-RU"/>
        </a:p>
      </dgm:t>
    </dgm:pt>
    <dgm:pt modelId="{F7D3B357-803C-42FE-AE20-EF02A44E916F}">
      <dgm:prSet phldrT="[Текст]" custT="1"/>
      <dgm:spPr/>
      <dgm:t>
        <a:bodyPr/>
        <a:lstStyle/>
        <a:p>
          <a:pPr algn="ctr"/>
          <a:r>
            <a:rPr lang="ru-RU" sz="2000" dirty="0" smtClean="0"/>
            <a:t>Получение базы математических и базовых </a:t>
          </a:r>
          <a:r>
            <a:rPr lang="ru-RU" sz="2000" dirty="0" err="1" smtClean="0"/>
            <a:t>профессиональ-ных</a:t>
          </a:r>
          <a:r>
            <a:rPr lang="ru-RU" sz="2000" dirty="0" smtClean="0"/>
            <a:t> знаний </a:t>
          </a:r>
          <a:r>
            <a:rPr lang="ru-RU" sz="1400" dirty="0" smtClean="0"/>
            <a:t>(Математический  анализ, Алгебра, Дискретная математика, Программирование, Информационные процессы, системы и сети, Экономическая теория и др.)</a:t>
          </a:r>
          <a:endParaRPr lang="ru-RU" sz="1400" dirty="0"/>
        </a:p>
      </dgm:t>
    </dgm:pt>
    <dgm:pt modelId="{E75747BC-31CC-4546-8559-1BBDE4CE3D60}" type="parTrans" cxnId="{D5F2F500-BB10-4F07-A5EF-9CA7FE1EABDA}">
      <dgm:prSet/>
      <dgm:spPr/>
      <dgm:t>
        <a:bodyPr/>
        <a:lstStyle/>
        <a:p>
          <a:endParaRPr lang="ru-RU"/>
        </a:p>
      </dgm:t>
    </dgm:pt>
    <dgm:pt modelId="{002EA4AE-F9ED-46B3-8E8E-CC83A5FCEDC1}" type="sibTrans" cxnId="{D5F2F500-BB10-4F07-A5EF-9CA7FE1EABDA}">
      <dgm:prSet/>
      <dgm:spPr/>
      <dgm:t>
        <a:bodyPr/>
        <a:lstStyle/>
        <a:p>
          <a:endParaRPr lang="ru-RU"/>
        </a:p>
      </dgm:t>
    </dgm:pt>
    <dgm:pt modelId="{FA19F09C-8684-46F0-A7F5-98D8F9532F63}">
      <dgm:prSet phldrT="[Текст]" custT="1"/>
      <dgm:spPr/>
      <dgm:t>
        <a:bodyPr/>
        <a:lstStyle/>
        <a:p>
          <a:r>
            <a:rPr lang="ru-RU" sz="4000" dirty="0" smtClean="0"/>
            <a:t>2 год</a:t>
          </a:r>
          <a:endParaRPr lang="ru-RU" sz="4000" dirty="0"/>
        </a:p>
      </dgm:t>
    </dgm:pt>
    <dgm:pt modelId="{35CBEC16-B89C-4ED7-8987-70A1D498FE8B}" type="parTrans" cxnId="{097BF030-C3AD-4147-BA03-8B8160E57509}">
      <dgm:prSet/>
      <dgm:spPr/>
      <dgm:t>
        <a:bodyPr/>
        <a:lstStyle/>
        <a:p>
          <a:endParaRPr lang="ru-RU"/>
        </a:p>
      </dgm:t>
    </dgm:pt>
    <dgm:pt modelId="{6DC9CFDA-3C08-4216-911E-219F31C5232A}" type="sibTrans" cxnId="{097BF030-C3AD-4147-BA03-8B8160E57509}">
      <dgm:prSet/>
      <dgm:spPr/>
      <dgm:t>
        <a:bodyPr/>
        <a:lstStyle/>
        <a:p>
          <a:endParaRPr lang="ru-RU"/>
        </a:p>
      </dgm:t>
    </dgm:pt>
    <dgm:pt modelId="{3B87A129-418D-42E2-B74E-C2A2E922B375}">
      <dgm:prSet phldrT="[Текст]" custT="1"/>
      <dgm:spPr/>
      <dgm:t>
        <a:bodyPr/>
        <a:lstStyle/>
        <a:p>
          <a:pPr algn="ctr"/>
          <a:r>
            <a:rPr lang="ru-RU" sz="2000" dirty="0" smtClean="0"/>
            <a:t>Выработка </a:t>
          </a:r>
          <a:r>
            <a:rPr lang="ru-RU" sz="2000" dirty="0" err="1" smtClean="0"/>
            <a:t>профессиональ-ных</a:t>
          </a:r>
          <a:r>
            <a:rPr lang="ru-RU" sz="2000" dirty="0" smtClean="0"/>
            <a:t> компетенций. </a:t>
          </a:r>
          <a:r>
            <a:rPr lang="ru-RU" sz="1400" dirty="0" smtClean="0"/>
            <a:t>(Управление данными, Моделирование процессов и систем, Анализ и совершенствование бизнес-процессов, Менеджмент в ИКТ и др.)</a:t>
          </a:r>
          <a:endParaRPr lang="ru-RU" sz="1400" dirty="0"/>
        </a:p>
      </dgm:t>
    </dgm:pt>
    <dgm:pt modelId="{47D3A768-1321-408C-9B7B-79AF6932006D}" type="parTrans" cxnId="{F8434842-427A-4C56-AB31-EC4623F12597}">
      <dgm:prSet/>
      <dgm:spPr/>
      <dgm:t>
        <a:bodyPr/>
        <a:lstStyle/>
        <a:p>
          <a:endParaRPr lang="ru-RU"/>
        </a:p>
      </dgm:t>
    </dgm:pt>
    <dgm:pt modelId="{D466E880-2985-48C4-B47B-38B55B29A6D4}" type="sibTrans" cxnId="{F8434842-427A-4C56-AB31-EC4623F12597}">
      <dgm:prSet/>
      <dgm:spPr/>
      <dgm:t>
        <a:bodyPr/>
        <a:lstStyle/>
        <a:p>
          <a:endParaRPr lang="ru-RU"/>
        </a:p>
      </dgm:t>
    </dgm:pt>
    <dgm:pt modelId="{B72E2352-9904-4C5B-829F-B90F24F5B804}">
      <dgm:prSet phldrT="[Текст]" custT="1"/>
      <dgm:spPr/>
      <dgm:t>
        <a:bodyPr/>
        <a:lstStyle/>
        <a:p>
          <a:r>
            <a:rPr lang="ru-RU" sz="4000" dirty="0" smtClean="0"/>
            <a:t>3 год</a:t>
          </a:r>
          <a:endParaRPr lang="ru-RU" sz="4000" dirty="0"/>
        </a:p>
      </dgm:t>
    </dgm:pt>
    <dgm:pt modelId="{D11EE016-98A7-457D-8A43-466E6AC04DDC}" type="parTrans" cxnId="{330D53B4-8C07-4767-8F8B-906BA8E30B63}">
      <dgm:prSet/>
      <dgm:spPr/>
      <dgm:t>
        <a:bodyPr/>
        <a:lstStyle/>
        <a:p>
          <a:endParaRPr lang="ru-RU"/>
        </a:p>
      </dgm:t>
    </dgm:pt>
    <dgm:pt modelId="{5CBB3C69-0E14-4FE1-8A55-F1AC20790B61}" type="sibTrans" cxnId="{330D53B4-8C07-4767-8F8B-906BA8E30B63}">
      <dgm:prSet/>
      <dgm:spPr/>
      <dgm:t>
        <a:bodyPr/>
        <a:lstStyle/>
        <a:p>
          <a:endParaRPr lang="ru-RU"/>
        </a:p>
      </dgm:t>
    </dgm:pt>
    <dgm:pt modelId="{F03F019C-1716-4BF1-8EBD-21BC0A1A8D6D}">
      <dgm:prSet phldrT="[Текст]" custT="1"/>
      <dgm:spPr/>
      <dgm:t>
        <a:bodyPr/>
        <a:lstStyle/>
        <a:p>
          <a:pPr algn="ctr"/>
          <a:r>
            <a:rPr lang="ru-RU" sz="2000" dirty="0" smtClean="0"/>
            <a:t>Концентрация на профиле </a:t>
          </a:r>
          <a:r>
            <a:rPr lang="ru-RU" sz="1400" dirty="0" smtClean="0"/>
            <a:t>(Архитектура предприятия,  Корпоративные информационные системы,  Проектирование информационных систем, Управление </a:t>
          </a:r>
          <a:r>
            <a:rPr lang="ru-RU" sz="1400" dirty="0" err="1" smtClean="0"/>
            <a:t>ИТ-проектами</a:t>
          </a:r>
          <a:r>
            <a:rPr lang="ru-RU" sz="1400" dirty="0" smtClean="0"/>
            <a:t> и др.)</a:t>
          </a:r>
          <a:endParaRPr lang="ru-RU" sz="1400" dirty="0"/>
        </a:p>
      </dgm:t>
    </dgm:pt>
    <dgm:pt modelId="{32531BF7-AB89-4EAA-9EF3-9EFAEFEB1858}" type="parTrans" cxnId="{ACF1BF28-C73C-4314-A872-0B7FC8C037C6}">
      <dgm:prSet/>
      <dgm:spPr/>
      <dgm:t>
        <a:bodyPr/>
        <a:lstStyle/>
        <a:p>
          <a:endParaRPr lang="ru-RU"/>
        </a:p>
      </dgm:t>
    </dgm:pt>
    <dgm:pt modelId="{E1E5FA75-0EB8-49CF-B042-CE6CC4222462}" type="sibTrans" cxnId="{ACF1BF28-C73C-4314-A872-0B7FC8C037C6}">
      <dgm:prSet/>
      <dgm:spPr/>
      <dgm:t>
        <a:bodyPr/>
        <a:lstStyle/>
        <a:p>
          <a:endParaRPr lang="ru-RU"/>
        </a:p>
      </dgm:t>
    </dgm:pt>
    <dgm:pt modelId="{A39646BE-3E0D-4EB9-82A1-9EA95B2DCA11}" type="pres">
      <dgm:prSet presAssocID="{9D1A3EE4-2737-4B4E-AEBE-4BFD7BCD4C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7DDA64-C052-4EC2-B4FC-5FAA842E6D85}" type="pres">
      <dgm:prSet presAssocID="{9D1A3EE4-2737-4B4E-AEBE-4BFD7BCD4C8C}" presName="tSp" presStyleCnt="0"/>
      <dgm:spPr/>
    </dgm:pt>
    <dgm:pt modelId="{D6059728-8FC0-428F-9BDA-F5DD34232F97}" type="pres">
      <dgm:prSet presAssocID="{9D1A3EE4-2737-4B4E-AEBE-4BFD7BCD4C8C}" presName="bSp" presStyleCnt="0"/>
      <dgm:spPr/>
    </dgm:pt>
    <dgm:pt modelId="{073D7F83-E6AD-4A76-AFA4-4DD37F606E8F}" type="pres">
      <dgm:prSet presAssocID="{9D1A3EE4-2737-4B4E-AEBE-4BFD7BCD4C8C}" presName="process" presStyleCnt="0"/>
      <dgm:spPr/>
    </dgm:pt>
    <dgm:pt modelId="{334D84E1-0FEF-466E-96CA-E2FBE164FC06}" type="pres">
      <dgm:prSet presAssocID="{5FFAE5E8-7CE5-4AFD-A631-4FF9BE87116A}" presName="composite1" presStyleCnt="0"/>
      <dgm:spPr/>
    </dgm:pt>
    <dgm:pt modelId="{F2F7D33D-A6E7-40CD-A247-C588646935BC}" type="pres">
      <dgm:prSet presAssocID="{5FFAE5E8-7CE5-4AFD-A631-4FF9BE87116A}" presName="dummyNode1" presStyleLbl="node1" presStyleIdx="0" presStyleCnt="3"/>
      <dgm:spPr/>
    </dgm:pt>
    <dgm:pt modelId="{47FF4F06-7522-461F-8E42-EBE413FCA673}" type="pres">
      <dgm:prSet presAssocID="{5FFAE5E8-7CE5-4AFD-A631-4FF9BE87116A}" presName="childNode1" presStyleLbl="bgAcc1" presStyleIdx="0" presStyleCnt="3" custScaleX="104511" custScaleY="161280" custLinFactNeighborX="-73" custLinFactNeighborY="-10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B0719-626A-4FD0-AD6A-B927FBB534EF}" type="pres">
      <dgm:prSet presAssocID="{5FFAE5E8-7CE5-4AFD-A631-4FF9BE87116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E155B-96F0-4165-96BC-B9880313E5A1}" type="pres">
      <dgm:prSet presAssocID="{5FFAE5E8-7CE5-4AFD-A631-4FF9BE87116A}" presName="parentNode1" presStyleLbl="node1" presStyleIdx="0" presStyleCnt="3" custLinFactY="10978" custLinFactNeighborX="-14283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6EAF9-A3E6-4166-BB23-D617CB7A2D69}" type="pres">
      <dgm:prSet presAssocID="{5FFAE5E8-7CE5-4AFD-A631-4FF9BE87116A}" presName="connSite1" presStyleCnt="0"/>
      <dgm:spPr/>
    </dgm:pt>
    <dgm:pt modelId="{7628A7CE-7E4D-4C39-B830-A350F3078515}" type="pres">
      <dgm:prSet presAssocID="{CD6A9812-9FE4-4426-B3C8-E93D3F375887}" presName="Name9" presStyleLbl="sibTrans2D1" presStyleIdx="0" presStyleCnt="2" custLinFactNeighborX="-29241" custLinFactNeighborY="6554"/>
      <dgm:spPr/>
      <dgm:t>
        <a:bodyPr/>
        <a:lstStyle/>
        <a:p>
          <a:endParaRPr lang="ru-RU"/>
        </a:p>
      </dgm:t>
    </dgm:pt>
    <dgm:pt modelId="{D70F8162-0F5D-4AFC-9AAA-3326ED9B7B6A}" type="pres">
      <dgm:prSet presAssocID="{FA19F09C-8684-46F0-A7F5-98D8F9532F63}" presName="composite2" presStyleCnt="0"/>
      <dgm:spPr/>
    </dgm:pt>
    <dgm:pt modelId="{1E103B64-B1F7-4426-9A06-0D913DAD084B}" type="pres">
      <dgm:prSet presAssocID="{FA19F09C-8684-46F0-A7F5-98D8F9532F63}" presName="dummyNode2" presStyleLbl="node1" presStyleIdx="0" presStyleCnt="3"/>
      <dgm:spPr/>
    </dgm:pt>
    <dgm:pt modelId="{275CA66A-70B2-44D2-9A7B-D53DDAA61B7C}" type="pres">
      <dgm:prSet presAssocID="{FA19F09C-8684-46F0-A7F5-98D8F9532F63}" presName="childNode2" presStyleLbl="bgAcc1" presStyleIdx="1" presStyleCnt="3" custScaleX="107670" custScaleY="179395" custLinFactNeighborY="11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E0AF6-D008-49B5-A5B3-B20C5AC69973}" type="pres">
      <dgm:prSet presAssocID="{FA19F09C-8684-46F0-A7F5-98D8F9532F6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BDD21-C893-4CBE-90A9-1DA888A70090}" type="pres">
      <dgm:prSet presAssocID="{FA19F09C-8684-46F0-A7F5-98D8F9532F63}" presName="parentNode2" presStyleLbl="node1" presStyleIdx="1" presStyleCnt="3" custLinFactNeighborX="-19955" custLinFactNeighborY="-35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C559C-59D1-4207-82B6-00A835AD3EDC}" type="pres">
      <dgm:prSet presAssocID="{FA19F09C-8684-46F0-A7F5-98D8F9532F63}" presName="connSite2" presStyleCnt="0"/>
      <dgm:spPr/>
    </dgm:pt>
    <dgm:pt modelId="{E5D7DB74-C286-4E2C-B89D-06BB148DDB79}" type="pres">
      <dgm:prSet presAssocID="{6DC9CFDA-3C08-4216-911E-219F31C5232A}" presName="Name18" presStyleLbl="sibTrans2D1" presStyleIdx="1" presStyleCnt="2" custAng="184511" custLinFactNeighborX="13542" custLinFactNeighborY="-872"/>
      <dgm:spPr/>
      <dgm:t>
        <a:bodyPr/>
        <a:lstStyle/>
        <a:p>
          <a:endParaRPr lang="ru-RU"/>
        </a:p>
      </dgm:t>
    </dgm:pt>
    <dgm:pt modelId="{9543E27B-779E-4FA9-B882-7B0B9E27A17E}" type="pres">
      <dgm:prSet presAssocID="{B72E2352-9904-4C5B-829F-B90F24F5B804}" presName="composite1" presStyleCnt="0"/>
      <dgm:spPr/>
    </dgm:pt>
    <dgm:pt modelId="{02ACBD6A-526D-4CC5-8B3C-958B9E59DA0A}" type="pres">
      <dgm:prSet presAssocID="{B72E2352-9904-4C5B-829F-B90F24F5B804}" presName="dummyNode1" presStyleLbl="node1" presStyleIdx="1" presStyleCnt="3"/>
      <dgm:spPr/>
    </dgm:pt>
    <dgm:pt modelId="{9C099638-37D1-45F7-A034-529528403D7C}" type="pres">
      <dgm:prSet presAssocID="{B72E2352-9904-4C5B-829F-B90F24F5B804}" presName="childNode1" presStyleLbl="bgAcc1" presStyleIdx="2" presStyleCnt="3" custScaleY="138122" custLinFactNeighborX="553" custLinFactNeighborY="10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FD474-8A18-41BA-93E4-9B73979A71B1}" type="pres">
      <dgm:prSet presAssocID="{B72E2352-9904-4C5B-829F-B90F24F5B80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6FA18-E453-4B14-A160-98815E310070}" type="pres">
      <dgm:prSet presAssocID="{B72E2352-9904-4C5B-829F-B90F24F5B804}" presName="parentNode1" presStyleLbl="node1" presStyleIdx="2" presStyleCnt="3" custLinFactY="35987" custLinFactNeighborX="-1516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817C1-21CD-42F5-BF19-E47745769C4B}" type="pres">
      <dgm:prSet presAssocID="{B72E2352-9904-4C5B-829F-B90F24F5B804}" presName="connSite1" presStyleCnt="0"/>
      <dgm:spPr/>
    </dgm:pt>
  </dgm:ptLst>
  <dgm:cxnLst>
    <dgm:cxn modelId="{874975AF-4A41-45A7-BF05-77C1425A27F7}" type="presOf" srcId="{6DC9CFDA-3C08-4216-911E-219F31C5232A}" destId="{E5D7DB74-C286-4E2C-B89D-06BB148DDB79}" srcOrd="0" destOrd="0" presId="urn:microsoft.com/office/officeart/2005/8/layout/hProcess4"/>
    <dgm:cxn modelId="{D5F2F500-BB10-4F07-A5EF-9CA7FE1EABDA}" srcId="{5FFAE5E8-7CE5-4AFD-A631-4FF9BE87116A}" destId="{F7D3B357-803C-42FE-AE20-EF02A44E916F}" srcOrd="0" destOrd="0" parTransId="{E75747BC-31CC-4546-8559-1BBDE4CE3D60}" sibTransId="{002EA4AE-F9ED-46B3-8E8E-CC83A5FCEDC1}"/>
    <dgm:cxn modelId="{D183CF86-60BE-4409-8DB3-88671B5ADA32}" type="presOf" srcId="{5FFAE5E8-7CE5-4AFD-A631-4FF9BE87116A}" destId="{779E155B-96F0-4165-96BC-B9880313E5A1}" srcOrd="0" destOrd="0" presId="urn:microsoft.com/office/officeart/2005/8/layout/hProcess4"/>
    <dgm:cxn modelId="{F2374DF9-B5DD-4B60-A182-F0CBFEC00AEE}" type="presOf" srcId="{B72E2352-9904-4C5B-829F-B90F24F5B804}" destId="{0256FA18-E453-4B14-A160-98815E310070}" srcOrd="0" destOrd="0" presId="urn:microsoft.com/office/officeart/2005/8/layout/hProcess4"/>
    <dgm:cxn modelId="{ACF1BF28-C73C-4314-A872-0B7FC8C037C6}" srcId="{B72E2352-9904-4C5B-829F-B90F24F5B804}" destId="{F03F019C-1716-4BF1-8EBD-21BC0A1A8D6D}" srcOrd="0" destOrd="0" parTransId="{32531BF7-AB89-4EAA-9EF3-9EFAEFEB1858}" sibTransId="{E1E5FA75-0EB8-49CF-B042-CE6CC4222462}"/>
    <dgm:cxn modelId="{F8434842-427A-4C56-AB31-EC4623F12597}" srcId="{FA19F09C-8684-46F0-A7F5-98D8F9532F63}" destId="{3B87A129-418D-42E2-B74E-C2A2E922B375}" srcOrd="0" destOrd="0" parTransId="{47D3A768-1321-408C-9B7B-79AF6932006D}" sibTransId="{D466E880-2985-48C4-B47B-38B55B29A6D4}"/>
    <dgm:cxn modelId="{3C709FA9-4F9B-4516-BE0F-5D4A86D8EB31}" type="presOf" srcId="{F03F019C-1716-4BF1-8EBD-21BC0A1A8D6D}" destId="{9C099638-37D1-45F7-A034-529528403D7C}" srcOrd="0" destOrd="0" presId="urn:microsoft.com/office/officeart/2005/8/layout/hProcess4"/>
    <dgm:cxn modelId="{330D53B4-8C07-4767-8F8B-906BA8E30B63}" srcId="{9D1A3EE4-2737-4B4E-AEBE-4BFD7BCD4C8C}" destId="{B72E2352-9904-4C5B-829F-B90F24F5B804}" srcOrd="2" destOrd="0" parTransId="{D11EE016-98A7-457D-8A43-466E6AC04DDC}" sibTransId="{5CBB3C69-0E14-4FE1-8A55-F1AC20790B61}"/>
    <dgm:cxn modelId="{2FCBCF7E-F721-4768-B9F3-3B96500A8649}" type="presOf" srcId="{F7D3B357-803C-42FE-AE20-EF02A44E916F}" destId="{87CB0719-626A-4FD0-AD6A-B927FBB534EF}" srcOrd="1" destOrd="0" presId="urn:microsoft.com/office/officeart/2005/8/layout/hProcess4"/>
    <dgm:cxn modelId="{905758C7-65A4-47CF-BD4C-4E301C07E8B0}" type="presOf" srcId="{CD6A9812-9FE4-4426-B3C8-E93D3F375887}" destId="{7628A7CE-7E4D-4C39-B830-A350F3078515}" srcOrd="0" destOrd="0" presId="urn:microsoft.com/office/officeart/2005/8/layout/hProcess4"/>
    <dgm:cxn modelId="{44E62771-06FB-4630-BB19-38191BFA80A6}" type="presOf" srcId="{3B87A129-418D-42E2-B74E-C2A2E922B375}" destId="{F61E0AF6-D008-49B5-A5B3-B20C5AC69973}" srcOrd="1" destOrd="0" presId="urn:microsoft.com/office/officeart/2005/8/layout/hProcess4"/>
    <dgm:cxn modelId="{B71BBB93-6C95-42EF-8489-05DB0AEAEB09}" type="presOf" srcId="{FA19F09C-8684-46F0-A7F5-98D8F9532F63}" destId="{535BDD21-C893-4CBE-90A9-1DA888A70090}" srcOrd="0" destOrd="0" presId="urn:microsoft.com/office/officeart/2005/8/layout/hProcess4"/>
    <dgm:cxn modelId="{097BF030-C3AD-4147-BA03-8B8160E57509}" srcId="{9D1A3EE4-2737-4B4E-AEBE-4BFD7BCD4C8C}" destId="{FA19F09C-8684-46F0-A7F5-98D8F9532F63}" srcOrd="1" destOrd="0" parTransId="{35CBEC16-B89C-4ED7-8987-70A1D498FE8B}" sibTransId="{6DC9CFDA-3C08-4216-911E-219F31C5232A}"/>
    <dgm:cxn modelId="{DB46280C-BABF-4169-9BC3-90534C386F02}" type="presOf" srcId="{9D1A3EE4-2737-4B4E-AEBE-4BFD7BCD4C8C}" destId="{A39646BE-3E0D-4EB9-82A1-9EA95B2DCA11}" srcOrd="0" destOrd="0" presId="urn:microsoft.com/office/officeart/2005/8/layout/hProcess4"/>
    <dgm:cxn modelId="{75D63ADD-215F-4F37-B17C-8D9AC92A79F4}" type="presOf" srcId="{F7D3B357-803C-42FE-AE20-EF02A44E916F}" destId="{47FF4F06-7522-461F-8E42-EBE413FCA673}" srcOrd="0" destOrd="0" presId="urn:microsoft.com/office/officeart/2005/8/layout/hProcess4"/>
    <dgm:cxn modelId="{0AECC720-E9A7-4647-BE70-41AB4CEC5A69}" type="presOf" srcId="{3B87A129-418D-42E2-B74E-C2A2E922B375}" destId="{275CA66A-70B2-44D2-9A7B-D53DDAA61B7C}" srcOrd="0" destOrd="0" presId="urn:microsoft.com/office/officeart/2005/8/layout/hProcess4"/>
    <dgm:cxn modelId="{7BC576FA-4118-43FC-BC75-0BD9AFF3A6F9}" srcId="{9D1A3EE4-2737-4B4E-AEBE-4BFD7BCD4C8C}" destId="{5FFAE5E8-7CE5-4AFD-A631-4FF9BE87116A}" srcOrd="0" destOrd="0" parTransId="{A6F55D60-CC1C-4D42-8335-32029A52BA8F}" sibTransId="{CD6A9812-9FE4-4426-B3C8-E93D3F375887}"/>
    <dgm:cxn modelId="{6C173FE2-492D-4A6A-B208-FF3A9DC43184}" type="presOf" srcId="{F03F019C-1716-4BF1-8EBD-21BC0A1A8D6D}" destId="{FAFFD474-8A18-41BA-93E4-9B73979A71B1}" srcOrd="1" destOrd="0" presId="urn:microsoft.com/office/officeart/2005/8/layout/hProcess4"/>
    <dgm:cxn modelId="{4133586C-2342-4395-947D-E1AA7780E63F}" type="presParOf" srcId="{A39646BE-3E0D-4EB9-82A1-9EA95B2DCA11}" destId="{CC7DDA64-C052-4EC2-B4FC-5FAA842E6D85}" srcOrd="0" destOrd="0" presId="urn:microsoft.com/office/officeart/2005/8/layout/hProcess4"/>
    <dgm:cxn modelId="{CA5EA33A-F1FD-4901-9AD0-F94C0022896D}" type="presParOf" srcId="{A39646BE-3E0D-4EB9-82A1-9EA95B2DCA11}" destId="{D6059728-8FC0-428F-9BDA-F5DD34232F97}" srcOrd="1" destOrd="0" presId="urn:microsoft.com/office/officeart/2005/8/layout/hProcess4"/>
    <dgm:cxn modelId="{CDC6D1E5-0980-4A5C-A2F9-623CF3340D42}" type="presParOf" srcId="{A39646BE-3E0D-4EB9-82A1-9EA95B2DCA11}" destId="{073D7F83-E6AD-4A76-AFA4-4DD37F606E8F}" srcOrd="2" destOrd="0" presId="urn:microsoft.com/office/officeart/2005/8/layout/hProcess4"/>
    <dgm:cxn modelId="{4B436C04-30D1-4696-9375-7A790AF1492E}" type="presParOf" srcId="{073D7F83-E6AD-4A76-AFA4-4DD37F606E8F}" destId="{334D84E1-0FEF-466E-96CA-E2FBE164FC06}" srcOrd="0" destOrd="0" presId="urn:microsoft.com/office/officeart/2005/8/layout/hProcess4"/>
    <dgm:cxn modelId="{DD9CB130-0C08-4EE9-BEEA-6BCC49ACA249}" type="presParOf" srcId="{334D84E1-0FEF-466E-96CA-E2FBE164FC06}" destId="{F2F7D33D-A6E7-40CD-A247-C588646935BC}" srcOrd="0" destOrd="0" presId="urn:microsoft.com/office/officeart/2005/8/layout/hProcess4"/>
    <dgm:cxn modelId="{3EA1DE00-B4C9-443C-AB33-ADDA9BB30C45}" type="presParOf" srcId="{334D84E1-0FEF-466E-96CA-E2FBE164FC06}" destId="{47FF4F06-7522-461F-8E42-EBE413FCA673}" srcOrd="1" destOrd="0" presId="urn:microsoft.com/office/officeart/2005/8/layout/hProcess4"/>
    <dgm:cxn modelId="{F52E4E86-A7B6-475F-914D-26BA44FE57CE}" type="presParOf" srcId="{334D84E1-0FEF-466E-96CA-E2FBE164FC06}" destId="{87CB0719-626A-4FD0-AD6A-B927FBB534EF}" srcOrd="2" destOrd="0" presId="urn:microsoft.com/office/officeart/2005/8/layout/hProcess4"/>
    <dgm:cxn modelId="{CF173426-1BA9-4F12-A31B-78A421FBEFFA}" type="presParOf" srcId="{334D84E1-0FEF-466E-96CA-E2FBE164FC06}" destId="{779E155B-96F0-4165-96BC-B9880313E5A1}" srcOrd="3" destOrd="0" presId="urn:microsoft.com/office/officeart/2005/8/layout/hProcess4"/>
    <dgm:cxn modelId="{9EF31D85-7830-471A-94B9-2906BCFD9930}" type="presParOf" srcId="{334D84E1-0FEF-466E-96CA-E2FBE164FC06}" destId="{5506EAF9-A3E6-4166-BB23-D617CB7A2D69}" srcOrd="4" destOrd="0" presId="urn:microsoft.com/office/officeart/2005/8/layout/hProcess4"/>
    <dgm:cxn modelId="{A93077EE-144A-43F1-8E4E-2815E0357630}" type="presParOf" srcId="{073D7F83-E6AD-4A76-AFA4-4DD37F606E8F}" destId="{7628A7CE-7E4D-4C39-B830-A350F3078515}" srcOrd="1" destOrd="0" presId="urn:microsoft.com/office/officeart/2005/8/layout/hProcess4"/>
    <dgm:cxn modelId="{2AFA62C5-40DD-4E89-B4DE-474AE9D085C9}" type="presParOf" srcId="{073D7F83-E6AD-4A76-AFA4-4DD37F606E8F}" destId="{D70F8162-0F5D-4AFC-9AAA-3326ED9B7B6A}" srcOrd="2" destOrd="0" presId="urn:microsoft.com/office/officeart/2005/8/layout/hProcess4"/>
    <dgm:cxn modelId="{D092CF7C-282F-4220-B4B3-1FCE688A25DA}" type="presParOf" srcId="{D70F8162-0F5D-4AFC-9AAA-3326ED9B7B6A}" destId="{1E103B64-B1F7-4426-9A06-0D913DAD084B}" srcOrd="0" destOrd="0" presId="urn:microsoft.com/office/officeart/2005/8/layout/hProcess4"/>
    <dgm:cxn modelId="{1C6F7048-9716-4147-B078-DCEB57323938}" type="presParOf" srcId="{D70F8162-0F5D-4AFC-9AAA-3326ED9B7B6A}" destId="{275CA66A-70B2-44D2-9A7B-D53DDAA61B7C}" srcOrd="1" destOrd="0" presId="urn:microsoft.com/office/officeart/2005/8/layout/hProcess4"/>
    <dgm:cxn modelId="{C346C41D-A078-4CF8-A29D-3D62634694DB}" type="presParOf" srcId="{D70F8162-0F5D-4AFC-9AAA-3326ED9B7B6A}" destId="{F61E0AF6-D008-49B5-A5B3-B20C5AC69973}" srcOrd="2" destOrd="0" presId="urn:microsoft.com/office/officeart/2005/8/layout/hProcess4"/>
    <dgm:cxn modelId="{2ED9FDA7-34CA-4762-BF5F-30AD00C4258D}" type="presParOf" srcId="{D70F8162-0F5D-4AFC-9AAA-3326ED9B7B6A}" destId="{535BDD21-C893-4CBE-90A9-1DA888A70090}" srcOrd="3" destOrd="0" presId="urn:microsoft.com/office/officeart/2005/8/layout/hProcess4"/>
    <dgm:cxn modelId="{665C2D03-98E2-4429-B6E1-A8295E02B13F}" type="presParOf" srcId="{D70F8162-0F5D-4AFC-9AAA-3326ED9B7B6A}" destId="{C55C559C-59D1-4207-82B6-00A835AD3EDC}" srcOrd="4" destOrd="0" presId="urn:microsoft.com/office/officeart/2005/8/layout/hProcess4"/>
    <dgm:cxn modelId="{DC2DF62D-B7AE-41DA-A569-727B0819C0FC}" type="presParOf" srcId="{073D7F83-E6AD-4A76-AFA4-4DD37F606E8F}" destId="{E5D7DB74-C286-4E2C-B89D-06BB148DDB79}" srcOrd="3" destOrd="0" presId="urn:microsoft.com/office/officeart/2005/8/layout/hProcess4"/>
    <dgm:cxn modelId="{9BD02114-6888-429E-953B-048E809A6E6F}" type="presParOf" srcId="{073D7F83-E6AD-4A76-AFA4-4DD37F606E8F}" destId="{9543E27B-779E-4FA9-B882-7B0B9E27A17E}" srcOrd="4" destOrd="0" presId="urn:microsoft.com/office/officeart/2005/8/layout/hProcess4"/>
    <dgm:cxn modelId="{E1AB045B-1CA3-4B19-ADAB-5E8FDC191CF5}" type="presParOf" srcId="{9543E27B-779E-4FA9-B882-7B0B9E27A17E}" destId="{02ACBD6A-526D-4CC5-8B3C-958B9E59DA0A}" srcOrd="0" destOrd="0" presId="urn:microsoft.com/office/officeart/2005/8/layout/hProcess4"/>
    <dgm:cxn modelId="{54DA1ED4-2854-4CA8-B047-5ADDAA75A88F}" type="presParOf" srcId="{9543E27B-779E-4FA9-B882-7B0B9E27A17E}" destId="{9C099638-37D1-45F7-A034-529528403D7C}" srcOrd="1" destOrd="0" presId="urn:microsoft.com/office/officeart/2005/8/layout/hProcess4"/>
    <dgm:cxn modelId="{46E76845-CA05-4C2F-B0B4-9819AB7D8212}" type="presParOf" srcId="{9543E27B-779E-4FA9-B882-7B0B9E27A17E}" destId="{FAFFD474-8A18-41BA-93E4-9B73979A71B1}" srcOrd="2" destOrd="0" presId="urn:microsoft.com/office/officeart/2005/8/layout/hProcess4"/>
    <dgm:cxn modelId="{8D1BF84F-9469-448D-95C4-AF6087858C1C}" type="presParOf" srcId="{9543E27B-779E-4FA9-B882-7B0B9E27A17E}" destId="{0256FA18-E453-4B14-A160-98815E310070}" srcOrd="3" destOrd="0" presId="urn:microsoft.com/office/officeart/2005/8/layout/hProcess4"/>
    <dgm:cxn modelId="{BBB7A992-22EF-4B35-B171-01B0F5282641}" type="presParOf" srcId="{9543E27B-779E-4FA9-B882-7B0B9E27A17E}" destId="{6F9817C1-21CD-42F5-BF19-E47745769C4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F4F06-7522-461F-8E42-EBE413FCA673}">
      <dsp:nvSpPr>
        <dsp:cNvPr id="0" name=""/>
        <dsp:cNvSpPr/>
      </dsp:nvSpPr>
      <dsp:spPr>
        <a:xfrm>
          <a:off x="0" y="1076543"/>
          <a:ext cx="2581540" cy="3285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Получение базы математических и базовых </a:t>
          </a:r>
          <a:r>
            <a:rPr lang="ru-RU" sz="2000" kern="1200" dirty="0" err="1" smtClean="0"/>
            <a:t>профессиональ-ных</a:t>
          </a:r>
          <a:r>
            <a:rPr lang="ru-RU" sz="2000" kern="1200" dirty="0" smtClean="0"/>
            <a:t> знаний </a:t>
          </a:r>
          <a:r>
            <a:rPr lang="ru-RU" sz="1400" kern="1200" dirty="0" smtClean="0"/>
            <a:t>(Математический  анализ, Алгебра, Дискретная математика, Программирование, Информационные процессы, системы и сети, Экономическая теория и др.)</a:t>
          </a:r>
          <a:endParaRPr lang="ru-RU" sz="1400" kern="1200" dirty="0"/>
        </a:p>
      </dsp:txBody>
      <dsp:txXfrm>
        <a:off x="75611" y="1152154"/>
        <a:ext cx="2430318" cy="2430479"/>
      </dsp:txXfrm>
    </dsp:sp>
    <dsp:sp modelId="{7628A7CE-7E4D-4C39-B830-A350F3078515}">
      <dsp:nvSpPr>
        <dsp:cNvPr id="0" name=""/>
        <dsp:cNvSpPr/>
      </dsp:nvSpPr>
      <dsp:spPr>
        <a:xfrm>
          <a:off x="-61941" y="2892834"/>
          <a:ext cx="3168636" cy="3168636"/>
        </a:xfrm>
        <a:prstGeom prst="leftCircularArrow">
          <a:avLst>
            <a:gd name="adj1" fmla="val 2127"/>
            <a:gd name="adj2" fmla="val 255604"/>
            <a:gd name="adj3" fmla="val 1073411"/>
            <a:gd name="adj4" fmla="val 8066786"/>
            <a:gd name="adj5" fmla="val 248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E155B-96F0-4165-96BC-B9880313E5A1}">
      <dsp:nvSpPr>
        <dsp:cNvPr id="0" name=""/>
        <dsp:cNvSpPr/>
      </dsp:nvSpPr>
      <dsp:spPr>
        <a:xfrm>
          <a:off x="292816" y="4475262"/>
          <a:ext cx="2195657" cy="873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1 год</a:t>
          </a:r>
          <a:endParaRPr lang="ru-RU" sz="4000" kern="1200" dirty="0"/>
        </a:p>
      </dsp:txBody>
      <dsp:txXfrm>
        <a:off x="318389" y="4500835"/>
        <a:ext cx="2144511" cy="821994"/>
      </dsp:txXfrm>
    </dsp:sp>
    <dsp:sp modelId="{275CA66A-70B2-44D2-9A7B-D53DDAA61B7C}">
      <dsp:nvSpPr>
        <dsp:cNvPr id="0" name=""/>
        <dsp:cNvSpPr/>
      </dsp:nvSpPr>
      <dsp:spPr>
        <a:xfrm>
          <a:off x="3123056" y="1331402"/>
          <a:ext cx="2659571" cy="3654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Выработка </a:t>
          </a:r>
          <a:r>
            <a:rPr lang="ru-RU" sz="2000" kern="1200" dirty="0" err="1" smtClean="0"/>
            <a:t>профессиональ-ных</a:t>
          </a:r>
          <a:r>
            <a:rPr lang="ru-RU" sz="2000" kern="1200" dirty="0" smtClean="0"/>
            <a:t> компетенций. </a:t>
          </a:r>
          <a:r>
            <a:rPr lang="ru-RU" sz="1400" kern="1200" dirty="0" smtClean="0"/>
            <a:t>(Управление данными, Моделирование процессов и систем, Анализ и совершенствование бизнес-процессов, Менеджмент в ИКТ и др.)</a:t>
          </a:r>
          <a:endParaRPr lang="ru-RU" sz="1400" kern="1200" dirty="0"/>
        </a:p>
      </dsp:txBody>
      <dsp:txXfrm>
        <a:off x="3200952" y="2192483"/>
        <a:ext cx="2503779" cy="2715886"/>
      </dsp:txXfrm>
    </dsp:sp>
    <dsp:sp modelId="{E5D7DB74-C286-4E2C-B89D-06BB148DDB79}">
      <dsp:nvSpPr>
        <dsp:cNvPr id="0" name=""/>
        <dsp:cNvSpPr/>
      </dsp:nvSpPr>
      <dsp:spPr>
        <a:xfrm rot="184511">
          <a:off x="4432270" y="460818"/>
          <a:ext cx="3473735" cy="3473735"/>
        </a:xfrm>
        <a:prstGeom prst="circularArrow">
          <a:avLst>
            <a:gd name="adj1" fmla="val 1940"/>
            <a:gd name="adj2" fmla="val 232159"/>
            <a:gd name="adj3" fmla="val 20224007"/>
            <a:gd name="adj4" fmla="val 13207188"/>
            <a:gd name="adj5" fmla="val 226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BDD21-C893-4CBE-90A9-1DA888A70090}">
      <dsp:nvSpPr>
        <dsp:cNvPr id="0" name=""/>
        <dsp:cNvSpPr/>
      </dsp:nvSpPr>
      <dsp:spPr>
        <a:xfrm>
          <a:off x="3328556" y="1155815"/>
          <a:ext cx="2195657" cy="873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2 год</a:t>
          </a:r>
          <a:endParaRPr lang="ru-RU" sz="4000" kern="1200" dirty="0"/>
        </a:p>
      </dsp:txBody>
      <dsp:txXfrm>
        <a:off x="3354129" y="1181388"/>
        <a:ext cx="2144511" cy="821994"/>
      </dsp:txXfrm>
    </dsp:sp>
    <dsp:sp modelId="{9C099638-37D1-45F7-A034-529528403D7C}">
      <dsp:nvSpPr>
        <dsp:cNvPr id="0" name=""/>
        <dsp:cNvSpPr/>
      </dsp:nvSpPr>
      <dsp:spPr>
        <a:xfrm>
          <a:off x="6296994" y="1738310"/>
          <a:ext cx="2470114" cy="2813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Концентрация на профиле </a:t>
          </a:r>
          <a:r>
            <a:rPr lang="ru-RU" sz="1400" kern="1200" dirty="0" smtClean="0"/>
            <a:t>(Архитектура предприятия,  Корпоративные информационные системы,  Проектирование информационных систем, Управление </a:t>
          </a:r>
          <a:r>
            <a:rPr lang="ru-RU" sz="1400" kern="1200" dirty="0" err="1" smtClean="0"/>
            <a:t>ИТ-проектами</a:t>
          </a:r>
          <a:r>
            <a:rPr lang="ru-RU" sz="1400" kern="1200" dirty="0" smtClean="0"/>
            <a:t> и др.)</a:t>
          </a:r>
          <a:endParaRPr lang="ru-RU" sz="1400" kern="1200" dirty="0"/>
        </a:p>
      </dsp:txBody>
      <dsp:txXfrm>
        <a:off x="6361752" y="1803068"/>
        <a:ext cx="2340598" cy="2081482"/>
      </dsp:txXfrm>
    </dsp:sp>
    <dsp:sp modelId="{0256FA18-E453-4B14-A160-98815E310070}">
      <dsp:nvSpPr>
        <dsp:cNvPr id="0" name=""/>
        <dsp:cNvSpPr/>
      </dsp:nvSpPr>
      <dsp:spPr>
        <a:xfrm>
          <a:off x="6499387" y="4696399"/>
          <a:ext cx="2195657" cy="873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3 год</a:t>
          </a:r>
          <a:endParaRPr lang="ru-RU" sz="4000" kern="1200" dirty="0"/>
        </a:p>
      </dsp:txBody>
      <dsp:txXfrm>
        <a:off x="6524960" y="4721972"/>
        <a:ext cx="2144511" cy="821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7056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Направление </a:t>
            </a:r>
            <a:br>
              <a:rPr lang="ru-RU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«Бизнес-информатика»</a:t>
            </a:r>
            <a:endParaRPr lang="en-US" b="1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562669" y="4583113"/>
            <a:ext cx="6400800" cy="90805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ea typeface="ＭＳ Ｐゴシック"/>
                <a:cs typeface="ＭＳ Ｐゴシック"/>
              </a:rPr>
              <a:t>Состав.  Структура.</a:t>
            </a:r>
            <a:r>
              <a:rPr lang="ru-RU" sz="24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ea typeface="ＭＳ Ｐゴシック"/>
                <a:cs typeface="ＭＳ Ｐゴシック"/>
              </a:rPr>
              <a:t>Профиль.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</a:t>
            </a:r>
            <a:r>
              <a:rPr lang="en-US" sz="800" dirty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6390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/>
              </a:rPr>
              <a:t>Что такое направление «Бизнес-информатика»?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477673" y="4493604"/>
            <a:ext cx="76973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Выпускник образовательной программы «Бизнес-информатика» </a:t>
            </a:r>
            <a:r>
              <a:rPr lang="ru-RU" sz="2400" dirty="0" smtClean="0"/>
              <a:t>разбирается </a:t>
            </a:r>
            <a:r>
              <a:rPr lang="ru-RU" sz="2400" dirty="0"/>
              <a:t>в бизнесе на уровне высшего руководства так же хорошо, как во всем богатстве технологий и решений информационного рынка. </a:t>
            </a:r>
            <a:endParaRPr lang="ru-RU" sz="24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983173" y="1446616"/>
            <a:ext cx="61608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Бакалавр бизнес-информатики имеет ясное видение ИТ-инфраструктуры компании, проводит анализ и оценку применения информационных систем и информационно-коммуникационных технологий для управления бизнесом, занимается аудитом бизнес-процессов и ИТ-инфраструктуры </a:t>
            </a:r>
            <a:r>
              <a:rPr lang="ru-RU" sz="2400" dirty="0" smtClean="0"/>
              <a:t>предприятий.</a:t>
            </a:r>
            <a:endParaRPr lang="ru-RU" sz="2400" dirty="0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40" y="1861130"/>
            <a:ext cx="2772450" cy="221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2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5468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schemeClr val="bg1"/>
                </a:solidFill>
                <a:latin typeface="Myriad Pro"/>
              </a:rPr>
              <a:t>Дорожная карта вашего обучения</a:t>
            </a:r>
            <a:endParaRPr lang="en-US" sz="3200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46369927"/>
              </p:ext>
            </p:extLst>
          </p:nvPr>
        </p:nvGraphicFramePr>
        <p:xfrm>
          <a:off x="38100" y="704850"/>
          <a:ext cx="9029700" cy="5848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39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9603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619250" y="428625"/>
            <a:ext cx="65468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ПРОФИЛЬ «Информационные системы в бизнесе»</a:t>
            </a:r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 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1208088"/>
            <a:ext cx="8815387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9603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619250" y="428625"/>
            <a:ext cx="65468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Кем могут работать выпускники «Бизнес-информатики»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1" name="Текст 3"/>
          <p:cNvSpPr txBox="1">
            <a:spLocks/>
          </p:cNvSpPr>
          <p:nvPr/>
        </p:nvSpPr>
        <p:spPr>
          <a:xfrm>
            <a:off x="457199" y="1435100"/>
            <a:ext cx="3941763" cy="46910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b="1" dirty="0" smtClean="0"/>
              <a:t>Бизнес-аналитик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b="1" dirty="0" smtClean="0"/>
              <a:t>IT</a:t>
            </a:r>
            <a:r>
              <a:rPr lang="ru-RU" sz="2100" b="1" dirty="0" smtClean="0"/>
              <a:t>-менеджер в консалтинговой, проектной, внедренческой, сервисной компании или госструктуре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b="1" dirty="0" smtClean="0"/>
              <a:t>Организатор и руководитель электронного предприятия, менеджер </a:t>
            </a:r>
            <a:r>
              <a:rPr lang="en-US" sz="2100" b="1" dirty="0" smtClean="0"/>
              <a:t>IT</a:t>
            </a:r>
            <a:r>
              <a:rPr lang="ru-RU" sz="2100" b="1" dirty="0" smtClean="0"/>
              <a:t>-проекта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b="1" dirty="0" smtClean="0"/>
              <a:t>Программист в </a:t>
            </a:r>
            <a:br>
              <a:rPr lang="ru-RU" sz="2100" b="1" dirty="0" smtClean="0"/>
            </a:br>
            <a:r>
              <a:rPr lang="ru-RU" sz="2100" b="1" dirty="0" smtClean="0"/>
              <a:t>ИТ-компаниях или  </a:t>
            </a:r>
            <a:br>
              <a:rPr lang="ru-RU" sz="2100" b="1" dirty="0" smtClean="0"/>
            </a:br>
            <a:r>
              <a:rPr lang="ru-RU" sz="2100" b="1" dirty="0" smtClean="0"/>
              <a:t>ИТ-отделах крупных компаний</a:t>
            </a:r>
          </a:p>
          <a:p>
            <a:endParaRPr lang="ru-RU" dirty="0"/>
          </a:p>
        </p:txBody>
      </p:sp>
      <p:pic>
        <p:nvPicPr>
          <p:cNvPr id="1026" name="Picture 2" descr="http://yaroslavl.mesi.ru/upload/iblock/1ec/businf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62" y="1948045"/>
            <a:ext cx="4555687" cy="379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42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614070, Россия, Пермь, Студенческая ул., д. 38</a:t>
            </a:r>
          </a:p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www.perm.hse.ru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228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Направление  «Бизнес-информатика»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SitnikPE</cp:lastModifiedBy>
  <cp:revision>43</cp:revision>
  <dcterms:created xsi:type="dcterms:W3CDTF">2010-09-30T06:45:29Z</dcterms:created>
  <dcterms:modified xsi:type="dcterms:W3CDTF">2015-04-23T11:33:54Z</dcterms:modified>
</cp:coreProperties>
</file>