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73" r:id="rId4"/>
    <p:sldId id="271" r:id="rId5"/>
    <p:sldId id="259" r:id="rId6"/>
    <p:sldId id="274" r:id="rId7"/>
    <p:sldId id="276" r:id="rId8"/>
    <p:sldId id="260" r:id="rId9"/>
    <p:sldId id="263" r:id="rId10"/>
    <p:sldId id="280" r:id="rId11"/>
    <p:sldId id="283" r:id="rId12"/>
    <p:sldId id="282" r:id="rId13"/>
    <p:sldId id="269" r:id="rId14"/>
    <p:sldId id="272" r:id="rId15"/>
    <p:sldId id="266" r:id="rId16"/>
    <p:sldId id="285" r:id="rId17"/>
    <p:sldId id="277" r:id="rId18"/>
    <p:sldId id="284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9827D-E400-4461-A9E5-7C904DCCD52D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17B55-620E-450B-93A2-2571F41298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7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17B55-620E-450B-93A2-2571F41298B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943E-5D41-49E9-966E-F23C2E784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erm.hse.ru/okrug/UMR_PM_2014-2015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5500702"/>
          </a:xfrm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Об итогах проведения </a:t>
            </a:r>
            <a:br>
              <a:rPr lang="ru-RU" sz="3100" dirty="0" smtClean="0"/>
            </a:br>
            <a:r>
              <a:rPr lang="ru-RU" sz="3100" dirty="0" smtClean="0"/>
              <a:t>в феврале-апреле 2015 года </a:t>
            </a:r>
            <a:br>
              <a:rPr lang="ru-RU" sz="3100" dirty="0" smtClean="0"/>
            </a:br>
            <a:r>
              <a:rPr lang="ru-RU" sz="3100" dirty="0" smtClean="0"/>
              <a:t>мероприятий по обмену опытом</a:t>
            </a:r>
            <a:br>
              <a:rPr lang="ru-RU" sz="3100" dirty="0" smtClean="0"/>
            </a:br>
            <a:r>
              <a:rPr lang="ru-RU" sz="3100" dirty="0" smtClean="0"/>
              <a:t> инновационных образовательных практик</a:t>
            </a:r>
            <a:br>
              <a:rPr lang="ru-RU" sz="3100" dirty="0" smtClean="0"/>
            </a:br>
            <a:r>
              <a:rPr lang="ru-RU" sz="3100" dirty="0" smtClean="0"/>
              <a:t> «</a:t>
            </a:r>
            <a:r>
              <a:rPr lang="ru-RU" sz="3100" i="1" dirty="0" smtClean="0"/>
              <a:t>Современные </a:t>
            </a:r>
            <a:r>
              <a:rPr lang="ru-RU" sz="3100" dirty="0" smtClean="0"/>
              <a:t>образовательные форматы и </a:t>
            </a:r>
            <a:br>
              <a:rPr lang="ru-RU" sz="3100" dirty="0" smtClean="0"/>
            </a:br>
            <a:r>
              <a:rPr lang="ru-RU" sz="3100" dirty="0" smtClean="0"/>
              <a:t>технологии обеспечения качества </a:t>
            </a:r>
            <a:br>
              <a:rPr lang="ru-RU" sz="3100" dirty="0" smtClean="0"/>
            </a:br>
            <a:r>
              <a:rPr lang="ru-RU" sz="3100" dirty="0" smtClean="0"/>
              <a:t>школьного образования </a:t>
            </a:r>
            <a:br>
              <a:rPr lang="ru-RU" sz="3100" dirty="0" smtClean="0"/>
            </a:br>
            <a:r>
              <a:rPr lang="ru-RU" sz="3100" dirty="0" smtClean="0"/>
              <a:t>в контексте требований ФГОС».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Заметки по поводу…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700" dirty="0" smtClean="0"/>
          </a:p>
        </p:txBody>
      </p:sp>
      <p:pic>
        <p:nvPicPr>
          <p:cNvPr id="4" name="Рисунок 3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1062021" cy="106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500702"/>
            <a:ext cx="9144000" cy="13572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Сурдуковская</a:t>
            </a:r>
            <a:r>
              <a:rPr lang="ru-RU" sz="2000" dirty="0" smtClean="0">
                <a:solidFill>
                  <a:schemeClr val="tx1"/>
                </a:solidFill>
              </a:rPr>
              <a:t> С.В.,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член организационно-экспертной группы </a:t>
            </a:r>
            <a:r>
              <a:rPr lang="ru-RU" sz="2000" dirty="0" err="1" smtClean="0">
                <a:solidFill>
                  <a:schemeClr val="tx1"/>
                </a:solidFill>
              </a:rPr>
              <a:t>УнО</a:t>
            </a:r>
            <a:r>
              <a:rPr lang="ru-RU" sz="2000" dirty="0" smtClean="0">
                <a:solidFill>
                  <a:schemeClr val="tx1"/>
                </a:solidFill>
              </a:rPr>
              <a:t> НИУ ВШЭ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заместитель директора гимназии 10  г.Перми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user\Desktop\klaviatura-s-lupoi-0002719151-preview.jpg"/>
          <p:cNvPicPr>
            <a:picLocks noChangeAspect="1" noChangeArrowheads="1"/>
          </p:cNvPicPr>
          <p:nvPr/>
        </p:nvPicPr>
        <p:blipFill>
          <a:blip r:embed="rId3" cstate="print"/>
          <a:srcRect l="19382" b="18555"/>
          <a:stretch>
            <a:fillRect/>
          </a:stretch>
        </p:blipFill>
        <p:spPr bwMode="auto">
          <a:xfrm>
            <a:off x="7215206" y="5429264"/>
            <a:ext cx="1643074" cy="1238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> Экспертиза  проектов</a:t>
            </a:r>
            <a:br>
              <a:rPr lang="ru-RU" sz="3600" dirty="0" smtClean="0"/>
            </a:br>
            <a:r>
              <a:rPr lang="ru-RU" sz="3600" dirty="0" smtClean="0"/>
              <a:t>презентационных мероприятий</a:t>
            </a:r>
            <a:br>
              <a:rPr lang="ru-RU" sz="3600" dirty="0" smtClean="0"/>
            </a:br>
            <a:r>
              <a:rPr lang="ru-RU" sz="3600" dirty="0" smtClean="0"/>
              <a:t> (</a:t>
            </a:r>
            <a:r>
              <a:rPr lang="ru-RU" sz="3600" dirty="0" smtClean="0">
                <a:solidFill>
                  <a:srgbClr val="FF0000"/>
                </a:solidFill>
              </a:rPr>
              <a:t>параметры оценки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500" b="1" dirty="0" smtClean="0"/>
              <a:t>Обоснование актуальности </a:t>
            </a:r>
            <a:r>
              <a:rPr lang="ru-RU" sz="2500" dirty="0" smtClean="0"/>
              <a:t>(тенденции развития образования, связь с практикой, соответствие вызовам времени и запросам социума).</a:t>
            </a:r>
          </a:p>
          <a:p>
            <a:r>
              <a:rPr lang="ru-RU" sz="2500" b="1" dirty="0" smtClean="0"/>
              <a:t>Новизна</a:t>
            </a:r>
            <a:r>
              <a:rPr lang="ru-RU" sz="2500" dirty="0" smtClean="0"/>
              <a:t> (оригинальность, нестандартность решений и подходов, внесение изменений в практику преподавания на основе требований ФГОС, новый, необычный ракурс известного опыта…).</a:t>
            </a:r>
          </a:p>
          <a:p>
            <a:r>
              <a:rPr lang="ru-RU" sz="2500" b="1" dirty="0" smtClean="0"/>
              <a:t> Системность и общая идея </a:t>
            </a:r>
            <a:r>
              <a:rPr lang="ru-RU" sz="2500" dirty="0" smtClean="0"/>
              <a:t> (наличие логически выверенных, гармонично выстроенных связей между блоками педагогического и (или) управленческого опыта).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06.2015</a:t>
            </a:r>
            <a:endParaRPr lang="ru-RU" dirty="0"/>
          </a:p>
        </p:txBody>
      </p:sp>
      <p:pic>
        <p:nvPicPr>
          <p:cNvPr id="4" name="Picture 2" descr="C:\Users\user\Desktop\klaviatura-s-lupoi-0002719151-preview.jpg"/>
          <p:cNvPicPr>
            <a:picLocks noChangeAspect="1" noChangeArrowheads="1"/>
          </p:cNvPicPr>
          <p:nvPr/>
        </p:nvPicPr>
        <p:blipFill>
          <a:blip r:embed="rId2" cstate="print"/>
          <a:srcRect l="19382" b="18555"/>
          <a:stretch>
            <a:fillRect/>
          </a:stretch>
        </p:blipFill>
        <p:spPr bwMode="auto">
          <a:xfrm>
            <a:off x="7817142" y="0"/>
            <a:ext cx="1326858" cy="1000108"/>
          </a:xfrm>
          <a:prstGeom prst="rect">
            <a:avLst/>
          </a:prstGeom>
          <a:noFill/>
        </p:spPr>
      </p:pic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>Экспертиза  проектов</a:t>
            </a:r>
            <a:br>
              <a:rPr lang="ru-RU" sz="3600" dirty="0" smtClean="0"/>
            </a:br>
            <a:r>
              <a:rPr lang="ru-RU" sz="3600" dirty="0" smtClean="0"/>
              <a:t>презентационных мероприятий</a:t>
            </a:r>
            <a:br>
              <a:rPr lang="ru-RU" sz="3600" dirty="0" smtClean="0"/>
            </a:br>
            <a:r>
              <a:rPr lang="ru-RU" sz="3600" dirty="0" smtClean="0"/>
              <a:t> (</a:t>
            </a:r>
            <a:r>
              <a:rPr lang="ru-RU" sz="3600" dirty="0" smtClean="0">
                <a:solidFill>
                  <a:srgbClr val="FF0000"/>
                </a:solidFill>
              </a:rPr>
              <a:t>параметры оценки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Целостность в планировании </a:t>
            </a:r>
            <a:r>
              <a:rPr lang="ru-RU" sz="2800" dirty="0" smtClean="0"/>
              <a:t>(логическая последовательность, </a:t>
            </a:r>
            <a:r>
              <a:rPr lang="ru-RU" sz="2800" dirty="0" err="1" smtClean="0"/>
              <a:t>проблематизация</a:t>
            </a:r>
            <a:r>
              <a:rPr lang="ru-RU" sz="2800" dirty="0" smtClean="0"/>
              <a:t>, подведение итогов… ).</a:t>
            </a:r>
          </a:p>
          <a:p>
            <a:r>
              <a:rPr lang="ru-RU" sz="2800" b="1" dirty="0" smtClean="0"/>
              <a:t>Знание нормативно-правовой базы </a:t>
            </a:r>
            <a:r>
              <a:rPr lang="ru-RU" sz="2800" dirty="0" smtClean="0"/>
              <a:t>образования и  понимание современных тенденций развития образования.</a:t>
            </a:r>
          </a:p>
          <a:p>
            <a:r>
              <a:rPr lang="ru-RU" sz="2800" b="1" dirty="0" smtClean="0"/>
              <a:t>Языковая грамотность текста </a:t>
            </a:r>
            <a:r>
              <a:rPr lang="ru-RU" sz="2800" dirty="0" smtClean="0"/>
              <a:t>(грамматическая, орфографическая, синтаксическая; корректность содержания и использования  научного языка, терминов).</a:t>
            </a:r>
          </a:p>
          <a:p>
            <a:endParaRPr lang="ru-RU" sz="2500" dirty="0" smtClean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06.2015</a:t>
            </a:r>
            <a:endParaRPr lang="ru-RU" dirty="0"/>
          </a:p>
        </p:txBody>
      </p:sp>
      <p:pic>
        <p:nvPicPr>
          <p:cNvPr id="4" name="Picture 2" descr="C:\Users\user\Desktop\klaviatura-s-lupoi-0002719151-preview.jpg"/>
          <p:cNvPicPr>
            <a:picLocks noChangeAspect="1" noChangeArrowheads="1"/>
          </p:cNvPicPr>
          <p:nvPr/>
        </p:nvPicPr>
        <p:blipFill>
          <a:blip r:embed="rId2" cstate="print"/>
          <a:srcRect l="19382" b="18555"/>
          <a:stretch>
            <a:fillRect/>
          </a:stretch>
        </p:blipFill>
        <p:spPr bwMode="auto">
          <a:xfrm>
            <a:off x="7817142" y="0"/>
            <a:ext cx="1326858" cy="1000108"/>
          </a:xfrm>
          <a:prstGeom prst="rect">
            <a:avLst/>
          </a:prstGeom>
          <a:noFill/>
        </p:spPr>
      </p:pic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>Экспертиза </a:t>
            </a:r>
            <a:br>
              <a:rPr lang="ru-RU" sz="3600" dirty="0" smtClean="0"/>
            </a:br>
            <a:r>
              <a:rPr lang="ru-RU" sz="3600" dirty="0" smtClean="0"/>
              <a:t>материалов для презентационных мероприятий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Оценка мастер-класса:</a:t>
            </a:r>
          </a:p>
          <a:p>
            <a:r>
              <a:rPr lang="ru-RU" dirty="0" smtClean="0"/>
              <a:t>Актуальность и методическое обоснование (доказательство значимости методической проблемы для образования).</a:t>
            </a:r>
          </a:p>
          <a:p>
            <a:r>
              <a:rPr lang="ru-RU" dirty="0" smtClean="0"/>
              <a:t>Обоснование эффективности опыта.</a:t>
            </a:r>
          </a:p>
          <a:p>
            <a:r>
              <a:rPr lang="ru-RU" dirty="0" smtClean="0"/>
              <a:t>Осмысление потенциала транслируемых методик и технологий преподавания. </a:t>
            </a:r>
          </a:p>
        </p:txBody>
      </p:sp>
      <p:pic>
        <p:nvPicPr>
          <p:cNvPr id="4" name="Picture 2" descr="C:\Users\user\Desktop\klaviatura-s-lupoi-0002719151-preview.jpg"/>
          <p:cNvPicPr>
            <a:picLocks noChangeAspect="1" noChangeArrowheads="1"/>
          </p:cNvPicPr>
          <p:nvPr/>
        </p:nvPicPr>
        <p:blipFill>
          <a:blip r:embed="rId2" cstate="print"/>
          <a:srcRect l="19382" b="18555"/>
          <a:stretch>
            <a:fillRect/>
          </a:stretch>
        </p:blipFill>
        <p:spPr bwMode="auto">
          <a:xfrm>
            <a:off x="7929586" y="0"/>
            <a:ext cx="1326858" cy="1000108"/>
          </a:xfrm>
          <a:prstGeom prst="rect">
            <a:avLst/>
          </a:prstGeom>
          <a:noFill/>
        </p:spPr>
      </p:pic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06.2015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 Причины (поводы) для</a:t>
            </a:r>
            <a:br>
              <a:rPr lang="ru-RU" sz="3200" dirty="0" smtClean="0"/>
            </a:br>
            <a:r>
              <a:rPr lang="ru-RU" sz="3200" dirty="0" smtClean="0"/>
              <a:t> отрицательного заключения:</a:t>
            </a:r>
            <a:endParaRPr lang="ru-RU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Недочеты в проектах  презентационных материалов: </a:t>
            </a:r>
          </a:p>
          <a:p>
            <a:r>
              <a:rPr lang="ru-RU" dirty="0" smtClean="0"/>
              <a:t>слишком широкие, или слишком узкие, или универсальные  формулировки тем презентуемого опыта;</a:t>
            </a:r>
          </a:p>
          <a:p>
            <a:r>
              <a:rPr lang="ru-RU" dirty="0" smtClean="0"/>
              <a:t>некорректность или неточность  в использовании понятийного аппарата и научного языка; </a:t>
            </a:r>
          </a:p>
          <a:p>
            <a:r>
              <a:rPr lang="ru-RU" dirty="0" smtClean="0"/>
              <a:t>безграмотность речи; </a:t>
            </a:r>
          </a:p>
          <a:p>
            <a:r>
              <a:rPr lang="ru-RU" dirty="0" smtClean="0"/>
              <a:t>преобладание традиционных образовательных решений современных проблем.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pic>
        <p:nvPicPr>
          <p:cNvPr id="6" name="Picture 2" descr="C:\Users\user\Desktop\klaviatura-s-lupoi-0002719151-preview.jpg"/>
          <p:cNvPicPr>
            <a:picLocks noChangeAspect="1" noChangeArrowheads="1"/>
          </p:cNvPicPr>
          <p:nvPr/>
        </p:nvPicPr>
        <p:blipFill>
          <a:blip r:embed="rId3" cstate="print"/>
          <a:srcRect l="19382" b="18555"/>
          <a:stretch>
            <a:fillRect/>
          </a:stretch>
        </p:blipFill>
        <p:spPr bwMode="auto">
          <a:xfrm>
            <a:off x="7500926" y="0"/>
            <a:ext cx="1643074" cy="1238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ru-RU" sz="3100" dirty="0" smtClean="0"/>
              <a:t>               Понимание </a:t>
            </a:r>
            <a:r>
              <a:rPr lang="ru-RU" sz="3100" dirty="0" smtClean="0">
                <a:solidFill>
                  <a:srgbClr val="FF0000"/>
                </a:solidFill>
              </a:rPr>
              <a:t>актуальности</a:t>
            </a:r>
            <a:r>
              <a:rPr lang="ru-RU" sz="3100" dirty="0" smtClean="0"/>
              <a:t> сетевого        взаимодействия образовательных организаций </a:t>
            </a:r>
            <a:br>
              <a:rPr lang="ru-RU" sz="3100" dirty="0" smtClean="0"/>
            </a:br>
            <a:r>
              <a:rPr lang="ru-RU" sz="3100" dirty="0" smtClean="0"/>
              <a:t>в составе </a:t>
            </a:r>
            <a:r>
              <a:rPr lang="ru-RU" sz="3100" dirty="0" err="1" smtClean="0"/>
              <a:t>УнО</a:t>
            </a:r>
            <a:r>
              <a:rPr lang="ru-RU" sz="3100" dirty="0" smtClean="0"/>
              <a:t>*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000660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/>
              <a:t>     Сетевое взаимодействие сегодня становится современной высокоэффективной инновационной технологией, которая позволяет образовательным учреждениям динамично развиваться.</a:t>
            </a: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smtClean="0"/>
              <a:t>     При сетевом взаимодействии происходит не только распространение инновационных разработок, а также идет процесс </a:t>
            </a:r>
            <a:r>
              <a:rPr lang="ru-RU" sz="2600" u="sng" dirty="0" smtClean="0"/>
              <a:t>диалога</a:t>
            </a:r>
            <a:r>
              <a:rPr lang="ru-RU" sz="2600" dirty="0" smtClean="0"/>
              <a:t> между образовательными учреждениями и процесс </a:t>
            </a:r>
            <a:r>
              <a:rPr lang="ru-RU" sz="2600" u="sng" dirty="0" smtClean="0"/>
              <a:t>отражения</a:t>
            </a:r>
            <a:r>
              <a:rPr lang="ru-RU" sz="2600" dirty="0" smtClean="0"/>
              <a:t> в них </a:t>
            </a:r>
            <a:r>
              <a:rPr lang="ru-RU" sz="2600" u="sng" dirty="0" smtClean="0"/>
              <a:t>опыта</a:t>
            </a:r>
            <a:r>
              <a:rPr lang="ru-RU" sz="2600" dirty="0" smtClean="0"/>
              <a:t> друг друга, отображение тех </a:t>
            </a:r>
            <a:r>
              <a:rPr lang="ru-RU" sz="2600" u="sng" dirty="0" smtClean="0"/>
              <a:t>процессов</a:t>
            </a:r>
            <a:r>
              <a:rPr lang="ru-RU" sz="2600" dirty="0" smtClean="0"/>
              <a:t>, которые происходят в системе образования в целом.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*Александр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Изотович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Адамский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научный руководитель Института проблем образовательной политики "Эврика"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Современные   тренды (процессы) </a:t>
            </a:r>
            <a:br>
              <a:rPr lang="ru-RU" sz="3200" dirty="0" smtClean="0"/>
            </a:br>
            <a:r>
              <a:rPr lang="ru-RU" sz="3200" dirty="0" smtClean="0"/>
              <a:t>в образовательном пространстве округа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3"/>
            <a:ext cx="9144000" cy="5286388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Использование технологий индивидуального </a:t>
            </a:r>
            <a:br>
              <a:rPr lang="ru-RU" dirty="0" smtClean="0"/>
            </a:br>
            <a:r>
              <a:rPr lang="ru-RU" dirty="0" smtClean="0"/>
              <a:t>практико-ориентированного образования.</a:t>
            </a:r>
          </a:p>
          <a:p>
            <a:r>
              <a:rPr lang="ru-RU" dirty="0" smtClean="0"/>
              <a:t>Робототехника </a:t>
            </a:r>
          </a:p>
          <a:p>
            <a:r>
              <a:rPr lang="ru-RU" dirty="0" err="1" smtClean="0"/>
              <a:t>Метапредметность</a:t>
            </a:r>
            <a:endParaRPr lang="ru-RU" dirty="0" smtClean="0"/>
          </a:p>
          <a:p>
            <a:r>
              <a:rPr lang="ru-RU" dirty="0" smtClean="0"/>
              <a:t>Визуализация</a:t>
            </a:r>
          </a:p>
          <a:p>
            <a:r>
              <a:rPr lang="ru-RU" smtClean="0"/>
              <a:t>…</a:t>
            </a:r>
            <a:endParaRPr lang="ru-RU" dirty="0"/>
          </a:p>
        </p:txBody>
      </p:sp>
      <p:pic>
        <p:nvPicPr>
          <p:cNvPr id="1026" name="Picture 2" descr="C:\Users\user\Desktop\tr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786454"/>
            <a:ext cx="1905000" cy="857250"/>
          </a:xfrm>
          <a:prstGeom prst="rect">
            <a:avLst/>
          </a:prstGeom>
          <a:noFill/>
        </p:spPr>
      </p:pic>
      <p:pic>
        <p:nvPicPr>
          <p:cNvPr id="5" name="Рисунок 4" descr="логотип_ун_окру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71538" y="6286520"/>
            <a:ext cx="2133600" cy="365125"/>
          </a:xfrm>
        </p:spPr>
        <p:txBody>
          <a:bodyPr/>
          <a:lstStyle/>
          <a:p>
            <a:r>
              <a:rPr lang="ru-RU" dirty="0" smtClean="0"/>
              <a:t>16.06.2015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Цифры для сравнения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0" y="1357298"/>
            <a:ext cx="4495800" cy="550070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За 3 месяца было организовано и проведено </a:t>
            </a:r>
            <a:r>
              <a:rPr lang="ru-RU" dirty="0" smtClean="0">
                <a:solidFill>
                  <a:srgbClr val="FF0000"/>
                </a:solidFill>
              </a:rPr>
              <a:t>252 </a:t>
            </a:r>
            <a:r>
              <a:rPr lang="ru-RU" dirty="0" smtClean="0"/>
              <a:t>мероприятия краевого уровня: 64 открытых учебных занятия, 58 выступлений с представлением опыта, 46 мастер-классов, 17 внеурочных мероприятий.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00562" y="1357298"/>
            <a:ext cx="4643438" cy="550070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Единый банк учебно-методических разработок и дидактических средств: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105</a:t>
            </a:r>
            <a:r>
              <a:rPr lang="ru-RU" dirty="0" smtClean="0"/>
              <a:t> авторских разработок</a:t>
            </a:r>
            <a:r>
              <a:rPr lang="en-US" dirty="0" smtClean="0"/>
              <a:t> </a:t>
            </a:r>
            <a:r>
              <a:rPr lang="ru-RU" dirty="0" smtClean="0"/>
              <a:t>на странице </a:t>
            </a:r>
            <a:r>
              <a:rPr lang="en-US" dirty="0" smtClean="0">
                <a:hlinkClick r:id="rId2"/>
              </a:rPr>
              <a:t>http://perm.hse.ru/okrug/UMR_PM_2014-2015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pic>
        <p:nvPicPr>
          <p:cNvPr id="4" name="Рисунок 3" descr="логотип_ун_окру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заявки на проведение презентационного мероприятия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Общая характеристика презентационного мероприятия ОО: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2.1.  Общая тема мероприятия ____________________________________________</a:t>
            </a:r>
          </a:p>
          <a:p>
            <a:r>
              <a:rPr lang="ru-RU" dirty="0" smtClean="0"/>
              <a:t>2.4.  Формат проведения _________________________________________________</a:t>
            </a:r>
          </a:p>
          <a:p>
            <a:r>
              <a:rPr lang="ru-RU" dirty="0" smtClean="0"/>
              <a:t>2.5. Содержательно-тематическое направление ______________________________</a:t>
            </a:r>
          </a:p>
          <a:p>
            <a:r>
              <a:rPr lang="ru-RU" dirty="0" smtClean="0"/>
              <a:t>2.6. Краткая аннотация, </a:t>
            </a:r>
            <a:r>
              <a:rPr lang="ru-RU" dirty="0" err="1" smtClean="0"/>
              <a:t>новационная</a:t>
            </a:r>
            <a:r>
              <a:rPr lang="ru-RU" dirty="0" smtClean="0"/>
              <a:t> значимость для образовательного сообщества (краткое обоснование сути и значимости мероприятия для педагогического сообщества) </a:t>
            </a:r>
          </a:p>
          <a:p>
            <a:r>
              <a:rPr lang="ru-RU" dirty="0" smtClean="0"/>
              <a:t>Содержательная характеристика локальных мероприятий (открытых учебных занятий, открытых внеурочных занятий, мероприятий, мастер-классов и т.д.), проводимых в рамках общего презентационного мероприятия: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Заявка - информационная карта – </a:t>
            </a:r>
            <a:br>
              <a:rPr lang="ru-RU" sz="3600" dirty="0" smtClean="0"/>
            </a:br>
            <a:r>
              <a:rPr lang="ru-RU" sz="3600" dirty="0" smtClean="0"/>
              <a:t>инструмент осмысления и обобщения </a:t>
            </a:r>
            <a:br>
              <a:rPr lang="ru-RU" sz="3600" dirty="0" smtClean="0"/>
            </a:br>
            <a:r>
              <a:rPr lang="ru-RU" sz="3600" dirty="0" smtClean="0"/>
              <a:t>педагогического опыта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Помогает автору  найти необходимый «угол зрения» в практике преподавания, управления. Из  опыта вычленяется цельный, законченный фрагмент, который имеет основание для обобщения и  трансляции.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142976" cy="115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Умножаем ресурсы!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Мотивирование педагогов на качественную подготовку ресурсов (педагогических продуктов, разработок), обеспечивающих реализацию инновационной  образовательной практики, к размещению на сайте </a:t>
            </a:r>
            <a:r>
              <a:rPr lang="ru-RU" dirty="0" err="1" smtClean="0"/>
              <a:t>УнО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Понимание </a:t>
            </a:r>
            <a:r>
              <a:rPr lang="ru-RU" sz="3600" dirty="0" smtClean="0">
                <a:solidFill>
                  <a:srgbClr val="FF0000"/>
                </a:solidFill>
              </a:rPr>
              <a:t>идеи </a:t>
            </a:r>
            <a:r>
              <a:rPr lang="ru-RU" sz="3600" dirty="0" smtClean="0"/>
              <a:t>сетевого взаимодействия образовательных организаций в составе </a:t>
            </a:r>
            <a:r>
              <a:rPr lang="ru-RU" sz="3600" dirty="0" err="1" smtClean="0"/>
              <a:t>УнО</a:t>
            </a:r>
            <a:r>
              <a:rPr lang="ru-RU" sz="3600" dirty="0" smtClean="0"/>
              <a:t>*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00066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Образовательная  сеть - совокупность субъектов образовательной деятельности, предоставляющих друг другу собственные образовательные ресурсы с </a:t>
            </a:r>
            <a:r>
              <a:rPr lang="ru-RU" sz="4000" b="1" dirty="0" smtClean="0"/>
              <a:t>целью повышения результативности и качества образования друг друга.</a:t>
            </a:r>
            <a:r>
              <a:rPr lang="ru-RU" sz="4000" dirty="0" smtClean="0"/>
              <a:t>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*Александр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Изотович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Адамский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Научный руководитель Института проблем образовательной политики "Эврика"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pic>
        <p:nvPicPr>
          <p:cNvPr id="8" name="Рисунок 7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47700" cy="85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           Понимание  </a:t>
            </a:r>
            <a:r>
              <a:rPr lang="ru-RU" sz="3100" dirty="0" smtClean="0">
                <a:solidFill>
                  <a:srgbClr val="FF0000"/>
                </a:solidFill>
              </a:rPr>
              <a:t>эффективности </a:t>
            </a:r>
            <a:r>
              <a:rPr lang="ru-RU" sz="3100" dirty="0" smtClean="0"/>
              <a:t>сетевого взаимодействия образовательных организаций </a:t>
            </a:r>
            <a:br>
              <a:rPr lang="ru-RU" sz="3100" dirty="0" smtClean="0"/>
            </a:br>
            <a:r>
              <a:rPr lang="ru-RU" sz="3100" dirty="0" smtClean="0"/>
              <a:t>в составе </a:t>
            </a:r>
            <a:r>
              <a:rPr lang="ru-RU" sz="3100" dirty="0" err="1" smtClean="0"/>
              <a:t>УнО</a:t>
            </a:r>
            <a:r>
              <a:rPr lang="ru-RU" sz="3100" dirty="0" smtClean="0"/>
              <a:t>*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14353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b="1" dirty="0" smtClean="0"/>
              <a:t>    </a:t>
            </a:r>
            <a:r>
              <a:rPr lang="ru-RU" sz="3400" dirty="0" smtClean="0"/>
              <a:t>Сетевое взаимодействие – это система связей, позволяющих разрабатывать, апробировать и предлагать профессиональному педагогическому сообществу инновационные модели содержания образования и управления системой образования; </a:t>
            </a:r>
          </a:p>
          <a:p>
            <a:pPr>
              <a:buNone/>
            </a:pPr>
            <a:r>
              <a:rPr lang="ru-RU" sz="3400" dirty="0" smtClean="0"/>
              <a:t>    это способ деятельности по совместному использованию ресурсов.</a:t>
            </a:r>
          </a:p>
          <a:p>
            <a:pPr>
              <a:buNone/>
            </a:pPr>
            <a:endParaRPr lang="ru-RU" sz="26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143644"/>
            <a:ext cx="9144000" cy="7143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Александр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Изотович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Адамский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Научный руководитель Института проблем образовательной политики "Эврика"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Смыслы</a:t>
            </a:r>
            <a:br>
              <a:rPr lang="ru-RU" sz="3600" dirty="0" smtClean="0"/>
            </a:br>
            <a:r>
              <a:rPr lang="ru-RU" sz="3600" dirty="0" smtClean="0"/>
              <a:t>участия  в </a:t>
            </a:r>
            <a:r>
              <a:rPr lang="ru-RU" sz="3600" dirty="0" err="1" smtClean="0"/>
              <a:t>УнО</a:t>
            </a:r>
            <a:r>
              <a:rPr lang="ru-RU" sz="3600" dirty="0" smtClean="0"/>
              <a:t>  НИУ ВШЭ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Объединяющая цель основана на заинтересованности членов  </a:t>
            </a:r>
            <a:r>
              <a:rPr lang="ru-RU" dirty="0" err="1" smtClean="0"/>
              <a:t>УнО</a:t>
            </a:r>
            <a:r>
              <a:rPr lang="ru-RU" dirty="0" smtClean="0"/>
              <a:t> в использовании совместных статусных, материальных, информационных ресурсов сети ОО </a:t>
            </a:r>
            <a:r>
              <a:rPr lang="ru-RU" dirty="0" smtClean="0">
                <a:solidFill>
                  <a:srgbClr val="FF0000"/>
                </a:solidFill>
              </a:rPr>
              <a:t>(бескорыстное взаимообогащение). </a:t>
            </a:r>
          </a:p>
          <a:p>
            <a:r>
              <a:rPr lang="ru-RU" dirty="0" smtClean="0"/>
              <a:t>Потребность увидеть уровень собственного опыта и дополнить его чем-то новым, способствующим эффективности дальнейшей работы </a:t>
            </a:r>
            <a:r>
              <a:rPr lang="ru-RU" dirty="0" smtClean="0">
                <a:solidFill>
                  <a:srgbClr val="FF0000"/>
                </a:solidFill>
              </a:rPr>
              <a:t>(саморазвитие).</a:t>
            </a:r>
          </a:p>
          <a:p>
            <a:r>
              <a:rPr lang="ru-RU" dirty="0" smtClean="0"/>
              <a:t>Готовность к  информационной открытости.</a:t>
            </a:r>
          </a:p>
          <a:p>
            <a:endParaRPr lang="ru-RU" dirty="0"/>
          </a:p>
        </p:txBody>
      </p:sp>
      <p:pic>
        <p:nvPicPr>
          <p:cNvPr id="4" name="Рисунок 3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928926" y="6356350"/>
            <a:ext cx="2214578" cy="365125"/>
          </a:xfrm>
        </p:spPr>
        <p:txBody>
          <a:bodyPr/>
          <a:lstStyle/>
          <a:p>
            <a:r>
              <a:rPr lang="ru-RU" dirty="0" smtClean="0"/>
              <a:t>16.06.2015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Мероприятия по обмену опытом инновационных образовательных практик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bg1">
              <a:lumMod val="75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Презентационное мероприятие – ключевой элемент   сетевого взаимодействия в </a:t>
            </a:r>
            <a:r>
              <a:rPr lang="ru-RU" dirty="0" err="1" smtClean="0"/>
              <a:t>УнО</a:t>
            </a:r>
            <a:r>
              <a:rPr lang="ru-RU" dirty="0" smtClean="0"/>
              <a:t> НИУ ВШЭ.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ПМ направлены на:</a:t>
            </a:r>
          </a:p>
          <a:p>
            <a:r>
              <a:rPr lang="ru-RU" dirty="0" smtClean="0"/>
              <a:t>демонстрацию методических идей, педагогических решений образовательных проблем,  инновационных технологий организации образовательного процесса, успешной управленческой деятельности; </a:t>
            </a:r>
          </a:p>
          <a:p>
            <a:r>
              <a:rPr lang="ru-RU" dirty="0" smtClean="0"/>
              <a:t>общественно-профессиональное обсуждение вопросов компетентности педагогов в современных условиях. 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428992" y="6215082"/>
            <a:ext cx="2133600" cy="365125"/>
          </a:xfrm>
        </p:spPr>
        <p:txBody>
          <a:bodyPr/>
          <a:lstStyle/>
          <a:p>
            <a:r>
              <a:rPr lang="ru-RU" dirty="0" smtClean="0"/>
              <a:t>16.06.20</a:t>
            </a:r>
            <a:endParaRPr lang="ru-RU" dirty="0"/>
          </a:p>
        </p:txBody>
      </p:sp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0305" cy="93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Программа – итоговый документ деятельности организационно-экспертной группы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</p:txBody>
      </p:sp>
      <p:pic>
        <p:nvPicPr>
          <p:cNvPr id="5" name="Рисунок 4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849343" cy="85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16.06.2015</a:t>
            </a:r>
            <a:endParaRPr lang="ru-RU"/>
          </a:p>
        </p:txBody>
      </p:sp>
      <p:pic>
        <p:nvPicPr>
          <p:cNvPr id="1027" name="Picture 3" descr="C:\Users\user\Desktop\титул_2015_мар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714488"/>
            <a:ext cx="3429024" cy="4848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Назначение экспертизы*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97427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Квалифицированное объективное выявление существующего уровня решения образовательных, воспитательных, управленческих  и иных задач. </a:t>
            </a:r>
          </a:p>
          <a:p>
            <a:r>
              <a:rPr lang="ru-RU" dirty="0" smtClean="0"/>
              <a:t>Обеспечение  доступности образовательной практики педагогическому сообществу.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логотип_ун_окру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1142976" cy="115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* Положение об Университетском округе НИУ 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Задачи эксперта </a:t>
            </a:r>
            <a:br>
              <a:rPr lang="ru-RU" dirty="0" smtClean="0"/>
            </a:br>
            <a:r>
              <a:rPr lang="ru-RU" dirty="0" smtClean="0"/>
              <a:t>(что подлежит оценке?)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Направления инноваций в контексте требований новых образовательных стандартов:</a:t>
            </a:r>
          </a:p>
          <a:p>
            <a:r>
              <a:rPr lang="ru-RU" i="1" dirty="0" smtClean="0"/>
              <a:t> </a:t>
            </a:r>
            <a:r>
              <a:rPr lang="ru-RU" dirty="0" smtClean="0"/>
              <a:t>признаки обновления содержания, средств, способов социально-педагогического процесса;</a:t>
            </a:r>
          </a:p>
          <a:p>
            <a:pPr>
              <a:buNone/>
            </a:pPr>
            <a:r>
              <a:rPr lang="ru-RU" i="1" dirty="0" smtClean="0"/>
              <a:t>инновации</a:t>
            </a:r>
          </a:p>
          <a:p>
            <a:r>
              <a:rPr lang="ru-RU" i="1" dirty="0" smtClean="0"/>
              <a:t>в целях обучения,</a:t>
            </a:r>
          </a:p>
          <a:p>
            <a:r>
              <a:rPr lang="ru-RU" i="1" dirty="0" smtClean="0"/>
              <a:t>в методах и формах обучения,</a:t>
            </a:r>
          </a:p>
          <a:p>
            <a:r>
              <a:rPr lang="ru-RU" i="1" dirty="0" smtClean="0"/>
              <a:t>в организации совместной деятельности преподавателя и обучающегося,</a:t>
            </a:r>
          </a:p>
          <a:p>
            <a:r>
              <a:rPr lang="ru-RU" i="1" dirty="0" smtClean="0"/>
              <a:t>в методах оценивания.</a:t>
            </a:r>
          </a:p>
        </p:txBody>
      </p:sp>
      <p:pic>
        <p:nvPicPr>
          <p:cNvPr id="2051" name="Picture 3" descr="C:\Users\user\Desktop\bigstock_Shocked_Young_Businesswoman_42404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0"/>
            <a:ext cx="857240" cy="1285860"/>
          </a:xfrm>
          <a:prstGeom prst="rect">
            <a:avLst/>
          </a:prstGeom>
          <a:noFill/>
        </p:spPr>
      </p:pic>
      <p:pic>
        <p:nvPicPr>
          <p:cNvPr id="5" name="Picture 2" descr="C:\Users\user\Desktop\tr_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87511" cy="714380"/>
          </a:xfrm>
          <a:prstGeom prst="rect">
            <a:avLst/>
          </a:prstGeom>
          <a:noFill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16.06.2015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Регламент деятельности эксперта </a:t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 err="1" smtClean="0"/>
              <a:t>УнО</a:t>
            </a:r>
            <a:r>
              <a:rPr lang="ru-RU" sz="3600" dirty="0" smtClean="0"/>
              <a:t> НИУ ВШЭ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chemeClr val="bg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Критический анализ  материалов  ОО.</a:t>
            </a:r>
            <a:endParaRPr lang="ru-RU" i="1" dirty="0" smtClean="0"/>
          </a:p>
          <a:p>
            <a:r>
              <a:rPr lang="ru-RU" dirty="0" smtClean="0"/>
              <a:t>Определение значимости образовательного мероприятия для педагогического сообщества.</a:t>
            </a:r>
          </a:p>
          <a:p>
            <a:r>
              <a:rPr lang="ru-RU" dirty="0" smtClean="0"/>
              <a:t> Установление соответствия/несоответствия  формы и содержания представляемых материалов ФГОС. </a:t>
            </a:r>
          </a:p>
          <a:p>
            <a:r>
              <a:rPr lang="ru-RU" dirty="0" smtClean="0"/>
              <a:t>Выработка независимого квалифицированного  мнения.</a:t>
            </a:r>
          </a:p>
          <a:p>
            <a:r>
              <a:rPr lang="ru-RU" dirty="0" smtClean="0"/>
              <a:t>Создание заключения  (формулирование  и обоснование выводов, комментариев). </a:t>
            </a:r>
          </a:p>
          <a:p>
            <a:r>
              <a:rPr lang="ru-RU" dirty="0" smtClean="0"/>
              <a:t>Предложение о включении в программу </a:t>
            </a:r>
            <a:r>
              <a:rPr lang="ru-RU" i="1" dirty="0" smtClean="0"/>
              <a:t>инновационных образцов образовательной практики, отвечающих вызовам времени .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Заочная консультационная поддержка (рекомендации, поправки). </a:t>
            </a:r>
          </a:p>
          <a:p>
            <a:r>
              <a:rPr lang="ru-RU" dirty="0" smtClean="0"/>
              <a:t>Соблюдение конфиденциальности в отношении высказанных оценок или замечаний. </a:t>
            </a:r>
            <a:endParaRPr lang="ru-RU" dirty="0"/>
          </a:p>
        </p:txBody>
      </p:sp>
      <p:pic>
        <p:nvPicPr>
          <p:cNvPr id="4" name="Picture 2" descr="C:\Users\user\Desktop\klaviatura-s-lupoi-0002719151-preview.jpg"/>
          <p:cNvPicPr>
            <a:picLocks noChangeAspect="1" noChangeArrowheads="1"/>
          </p:cNvPicPr>
          <p:nvPr/>
        </p:nvPicPr>
        <p:blipFill>
          <a:blip r:embed="rId2" cstate="print"/>
          <a:srcRect l="19382" b="18555"/>
          <a:stretch>
            <a:fillRect/>
          </a:stretch>
        </p:blipFill>
        <p:spPr bwMode="auto">
          <a:xfrm>
            <a:off x="7929586" y="0"/>
            <a:ext cx="1326858" cy="1000108"/>
          </a:xfrm>
          <a:prstGeom prst="rect">
            <a:avLst/>
          </a:prstGeom>
          <a:noFill/>
        </p:spPr>
      </p:pic>
      <p:pic>
        <p:nvPicPr>
          <p:cNvPr id="6" name="Рисунок 5" descr="логотип_ун_окру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36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06.2015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737</Words>
  <Application>Microsoft Office PowerPoint</Application>
  <PresentationFormat>Экран (4:3)</PresentationFormat>
  <Paragraphs>105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Об итогах проведения  в феврале-апреле 2015 года  мероприятий по обмену опытом  инновационных образовательных практик  «Современные образовательные форматы и  технологии обеспечения качества  школьного образования  в контексте требований ФГОС».  Заметки по поводу…   </vt:lpstr>
      <vt:lpstr> Понимание идеи сетевого взаимодействия образовательных организаций в составе УнО*  </vt:lpstr>
      <vt:lpstr>           Понимание  эффективности сетевого взаимодействия образовательных организаций  в составе УнО*</vt:lpstr>
      <vt:lpstr> Смыслы участия  в УнО  НИУ ВШЭ </vt:lpstr>
      <vt:lpstr>Мероприятия по обмену опытом инновационных образовательных практик</vt:lpstr>
      <vt:lpstr>Программа – итоговый документ деятельности организационно-экспертной группы </vt:lpstr>
      <vt:lpstr>Назначение экспертизы*</vt:lpstr>
      <vt:lpstr>Задачи эксперта  (что подлежит оценке?)</vt:lpstr>
      <vt:lpstr>Регламент деятельности эксперта  в УнО НИУ ВШЭ</vt:lpstr>
      <vt:lpstr> Экспертиза  проектов презентационных мероприятий  (параметры оценки)</vt:lpstr>
      <vt:lpstr>Экспертиза  проектов презентационных мероприятий  (параметры оценки)</vt:lpstr>
      <vt:lpstr>Экспертиза  материалов для презентационных мероприятий</vt:lpstr>
      <vt:lpstr> Причины (поводы) для  отрицательного заключения:</vt:lpstr>
      <vt:lpstr>               Понимание актуальности сетевого        взаимодействия образовательных организаций  в составе УнО*</vt:lpstr>
      <vt:lpstr>Современные   тренды (процессы)  в образовательном пространстве округа</vt:lpstr>
      <vt:lpstr>Цифры для сравнения</vt:lpstr>
      <vt:lpstr>Фрагмент заявки на проведение презентационного мероприятия</vt:lpstr>
      <vt:lpstr> Заявка - информационная карта –  инструмент осмысления и обобщения  педагогического опыта  </vt:lpstr>
      <vt:lpstr>Умножаем ресурсы!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Ratt</cp:lastModifiedBy>
  <cp:revision>80</cp:revision>
  <dcterms:created xsi:type="dcterms:W3CDTF">2015-06-12T06:03:55Z</dcterms:created>
  <dcterms:modified xsi:type="dcterms:W3CDTF">2015-06-16T05:20:42Z</dcterms:modified>
</cp:coreProperties>
</file>