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8" r:id="rId2"/>
    <p:sldId id="259" r:id="rId3"/>
    <p:sldId id="257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818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41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ECED1B-3F7B-46E4-9657-556FE4659AFC}" type="datetimeFigureOut">
              <a:rPr lang="en-US" smtClean="0"/>
              <a:t>6/16/2015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90D18F-B23A-4EC2-BA11-765538CD95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8221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10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3366CC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eaLnBrk="0" hangingPunct="0">
              <a:defRPr sz="1200">
                <a:solidFill>
                  <a:srgbClr val="3366CC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 eaLnBrk="0" hangingPunct="0">
              <a:defRPr sz="1200">
                <a:solidFill>
                  <a:srgbClr val="3366CC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 eaLnBrk="0" hangingPunct="0">
              <a:defRPr sz="1200">
                <a:solidFill>
                  <a:srgbClr val="3366CC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 eaLnBrk="0" hangingPunct="0">
              <a:defRPr sz="1200">
                <a:solidFill>
                  <a:srgbClr val="3366CC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3366CC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3366CC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3366CC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3366CC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eaLnBrk="1" hangingPunct="1"/>
            <a:fld id="{8742EB6E-7B0E-4706-B205-D64358F4E287}" type="slidenum">
              <a:rPr lang="ru-RU" smtClean="0">
                <a:solidFill>
                  <a:schemeClr val="tx1"/>
                </a:solidFill>
                <a:latin typeface="Arial Unicode MS" pitchFamily="34" charset="-128"/>
              </a:rPr>
              <a:pPr eaLnBrk="1" hangingPunct="1"/>
              <a:t>1</a:t>
            </a:fld>
            <a:endParaRPr lang="ru-RU" smtClean="0">
              <a:solidFill>
                <a:schemeClr val="tx1"/>
              </a:solidFill>
              <a:latin typeface="Arial Unicode MS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0D18F-B23A-4EC2-BA11-765538CD95A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3606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54FF5-BA2E-4F97-8BAC-56079F010F10}" type="datetimeFigureOut">
              <a:rPr lang="en-US" smtClean="0"/>
              <a:t>6/16/2015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1E668-069F-48B8-87C2-743DCA6A2C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5678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54FF5-BA2E-4F97-8BAC-56079F010F10}" type="datetimeFigureOut">
              <a:rPr lang="en-US" smtClean="0"/>
              <a:t>6/16/2015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1E668-069F-48B8-87C2-743DCA6A2C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4821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54FF5-BA2E-4F97-8BAC-56079F010F10}" type="datetimeFigureOut">
              <a:rPr lang="en-US" smtClean="0"/>
              <a:t>6/16/2015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1E668-069F-48B8-87C2-743DCA6A2C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210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7D1126-646E-4FA4-85EC-291C49C5E87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099618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54FF5-BA2E-4F97-8BAC-56079F010F10}" type="datetimeFigureOut">
              <a:rPr lang="en-US" smtClean="0"/>
              <a:t>6/16/2015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1E668-069F-48B8-87C2-743DCA6A2C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1445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54FF5-BA2E-4F97-8BAC-56079F010F10}" type="datetimeFigureOut">
              <a:rPr lang="en-US" smtClean="0"/>
              <a:t>6/16/2015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1E668-069F-48B8-87C2-743DCA6A2C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518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54FF5-BA2E-4F97-8BAC-56079F010F10}" type="datetimeFigureOut">
              <a:rPr lang="en-US" smtClean="0"/>
              <a:t>6/16/2015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1E668-069F-48B8-87C2-743DCA6A2C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4599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54FF5-BA2E-4F97-8BAC-56079F010F10}" type="datetimeFigureOut">
              <a:rPr lang="en-US" smtClean="0"/>
              <a:t>6/16/2015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1E668-069F-48B8-87C2-743DCA6A2C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1288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54FF5-BA2E-4F97-8BAC-56079F010F10}" type="datetimeFigureOut">
              <a:rPr lang="en-US" smtClean="0"/>
              <a:t>6/16/2015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1E668-069F-48B8-87C2-743DCA6A2C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3131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54FF5-BA2E-4F97-8BAC-56079F010F10}" type="datetimeFigureOut">
              <a:rPr lang="en-US" smtClean="0"/>
              <a:t>6/16/2015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1E668-069F-48B8-87C2-743DCA6A2C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3200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54FF5-BA2E-4F97-8BAC-56079F010F10}" type="datetimeFigureOut">
              <a:rPr lang="en-US" smtClean="0"/>
              <a:t>6/16/2015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1E668-069F-48B8-87C2-743DCA6A2C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0811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54FF5-BA2E-4F97-8BAC-56079F010F10}" type="datetimeFigureOut">
              <a:rPr lang="en-US" smtClean="0"/>
              <a:t>6/16/2015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1E668-069F-48B8-87C2-743DCA6A2C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8795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254FF5-BA2E-4F97-8BAC-56079F010F10}" type="datetimeFigureOut">
              <a:rPr lang="en-US" smtClean="0"/>
              <a:t>6/16/2015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A1E668-069F-48B8-87C2-743DCA6A2C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9110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260350"/>
            <a:ext cx="1152525" cy="1152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51" name="Text Box 5"/>
          <p:cNvSpPr txBox="1">
            <a:spLocks noChangeArrowheads="1"/>
          </p:cNvSpPr>
          <p:nvPr/>
        </p:nvSpPr>
        <p:spPr bwMode="auto">
          <a:xfrm>
            <a:off x="1530350" y="139700"/>
            <a:ext cx="7461250" cy="1054135"/>
          </a:xfrm>
          <a:prstGeom prst="rect">
            <a:avLst/>
          </a:prstGeom>
          <a:solidFill>
            <a:srgbClr val="C6DCF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200">
                <a:solidFill>
                  <a:srgbClr val="3366CC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eaLnBrk="0" hangingPunct="0">
              <a:defRPr sz="1200">
                <a:solidFill>
                  <a:srgbClr val="3366CC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 eaLnBrk="0" hangingPunct="0">
              <a:defRPr sz="1200">
                <a:solidFill>
                  <a:srgbClr val="3366CC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 eaLnBrk="0" hangingPunct="0">
              <a:defRPr sz="1200">
                <a:solidFill>
                  <a:srgbClr val="3366CC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 eaLnBrk="0" hangingPunct="0">
              <a:defRPr sz="1200">
                <a:solidFill>
                  <a:srgbClr val="3366CC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3366CC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3366CC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3366CC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3366CC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algn="ctr" eaLnBrk="1" hangingPunct="1">
              <a:lnSpc>
                <a:spcPts val="2500"/>
              </a:lnSpc>
              <a:buClr>
                <a:srgbClr val="0000FF"/>
              </a:buClr>
            </a:pPr>
            <a:r>
              <a:rPr lang="ru-RU" sz="1800" b="1" dirty="0"/>
              <a:t>Итоги проведения мероприятий, организованных социально-гуманитарным факультетом НИУ ВШЭ – Пермь в 2014-2015 учебном году для учителей и школьников Пермского края</a:t>
            </a:r>
            <a:endParaRPr lang="ru-RU" sz="1100" dirty="0"/>
          </a:p>
        </p:txBody>
      </p:sp>
      <p:sp>
        <p:nvSpPr>
          <p:cNvPr id="2054" name="Прямоугольник 7"/>
          <p:cNvSpPr>
            <a:spLocks noChangeArrowheads="1"/>
          </p:cNvSpPr>
          <p:nvPr/>
        </p:nvSpPr>
        <p:spPr bwMode="auto">
          <a:xfrm>
            <a:off x="250826" y="3657600"/>
            <a:ext cx="8893174" cy="2985433"/>
          </a:xfrm>
          <a:prstGeom prst="rect">
            <a:avLst/>
          </a:prstGeom>
          <a:noFill/>
          <a:ln w="9525">
            <a:solidFill>
              <a:srgbClr val="00319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/>
          <a:p>
            <a:pPr>
              <a:buClr>
                <a:srgbClr val="0000FF"/>
              </a:buClr>
              <a:defRPr/>
            </a:pPr>
            <a:r>
              <a:rPr lang="ru-RU" sz="1800" b="1" dirty="0">
                <a:latin typeface="Arial" pitchFamily="34" charset="0"/>
              </a:rPr>
              <a:t>Кафедра гуманитарных дисциплин</a:t>
            </a:r>
          </a:p>
          <a:p>
            <a:pPr marL="285750" indent="-285750">
              <a:buClr>
                <a:srgbClr val="0000FF"/>
              </a:buClr>
              <a:buFont typeface="Arial" pitchFamily="34" charset="0"/>
              <a:buChar char="•"/>
              <a:defRPr/>
            </a:pPr>
            <a:r>
              <a:rPr lang="ru-RU" sz="1700" dirty="0">
                <a:solidFill>
                  <a:srgbClr val="000000"/>
                </a:solidFill>
                <a:latin typeface="Arial" pitchFamily="34" charset="0"/>
              </a:rPr>
              <a:t>Турнир по дебатам «Слово за слово»</a:t>
            </a:r>
          </a:p>
          <a:p>
            <a:pPr marL="285750" indent="-285750">
              <a:buClr>
                <a:srgbClr val="0000FF"/>
              </a:buClr>
              <a:buFont typeface="Arial" pitchFamily="34" charset="0"/>
              <a:buChar char="•"/>
              <a:defRPr/>
            </a:pPr>
            <a:r>
              <a:rPr lang="ru-RU" sz="1700" dirty="0">
                <a:solidFill>
                  <a:srgbClr val="000000"/>
                </a:solidFill>
                <a:latin typeface="Arial" pitchFamily="34" charset="0"/>
              </a:rPr>
              <a:t>НПК «Великая Отечественная война 1941 – 1945 гг.: на пути к Победе»</a:t>
            </a:r>
          </a:p>
          <a:p>
            <a:pPr marL="285750" indent="-285750">
              <a:buClr>
                <a:srgbClr val="0000FF"/>
              </a:buClr>
              <a:buFont typeface="Arial" pitchFamily="34" charset="0"/>
              <a:buChar char="•"/>
              <a:defRPr/>
            </a:pPr>
            <a:r>
              <a:rPr lang="ru-RU" sz="1700" dirty="0">
                <a:solidFill>
                  <a:srgbClr val="000000"/>
                </a:solidFill>
                <a:latin typeface="Arial" pitchFamily="34" charset="0"/>
              </a:rPr>
              <a:t>Социально-гуманитарная Олимпиада по истории и обществознанию для учащихся 8-11 классов</a:t>
            </a:r>
          </a:p>
          <a:p>
            <a:pPr marL="285750" indent="-285750">
              <a:buClr>
                <a:srgbClr val="0000FF"/>
              </a:buClr>
              <a:buFont typeface="Arial" pitchFamily="34" charset="0"/>
              <a:buChar char="•"/>
              <a:defRPr/>
            </a:pPr>
            <a:r>
              <a:rPr lang="en-US" sz="1700" dirty="0">
                <a:solidFill>
                  <a:srgbClr val="000000"/>
                </a:solidFill>
                <a:latin typeface="Arial" pitchFamily="34" charset="0"/>
              </a:rPr>
              <a:t>III </a:t>
            </a:r>
            <a:r>
              <a:rPr lang="ru-RU" sz="1700" dirty="0">
                <a:solidFill>
                  <a:srgbClr val="000000"/>
                </a:solidFill>
                <a:latin typeface="Arial" pitchFamily="34" charset="0"/>
              </a:rPr>
              <a:t>краевой </a:t>
            </a:r>
            <a:r>
              <a:rPr lang="ru-RU" sz="1700" dirty="0">
                <a:solidFill>
                  <a:srgbClr val="000000"/>
                </a:solidFill>
                <a:latin typeface="Arial" pitchFamily="34" charset="0"/>
              </a:rPr>
              <a:t>конкурс эссе «</a:t>
            </a:r>
            <a:r>
              <a:rPr lang="en-US" sz="1700" dirty="0">
                <a:solidFill>
                  <a:srgbClr val="000000"/>
                </a:solidFill>
                <a:latin typeface="Arial" pitchFamily="34" charset="0"/>
              </a:rPr>
              <a:t>Principium» –  «Principium: lingua»</a:t>
            </a:r>
            <a:endParaRPr lang="ru-RU" sz="1700" dirty="0">
              <a:solidFill>
                <a:srgbClr val="000000"/>
              </a:solidFill>
              <a:latin typeface="Arial" pitchFamily="34" charset="0"/>
            </a:endParaRPr>
          </a:p>
          <a:p>
            <a:pPr marL="285750" indent="-285750">
              <a:buClr>
                <a:srgbClr val="0000FF"/>
              </a:buClr>
              <a:buFont typeface="Arial" pitchFamily="34" charset="0"/>
              <a:buChar char="•"/>
              <a:defRPr/>
            </a:pPr>
            <a:r>
              <a:rPr lang="ru-RU" sz="1700" dirty="0">
                <a:solidFill>
                  <a:srgbClr val="000000"/>
                </a:solidFill>
                <a:latin typeface="Arial" pitchFamily="34" charset="0"/>
              </a:rPr>
              <a:t>Конкурс </a:t>
            </a:r>
            <a:r>
              <a:rPr lang="ru-RU" sz="1700" dirty="0">
                <a:solidFill>
                  <a:srgbClr val="000000"/>
                </a:solidFill>
                <a:latin typeface="Arial" pitchFamily="34" charset="0"/>
              </a:rPr>
              <a:t>эссе «</a:t>
            </a:r>
            <a:r>
              <a:rPr lang="ru-RU" sz="1700" dirty="0" err="1">
                <a:solidFill>
                  <a:srgbClr val="000000"/>
                </a:solidFill>
                <a:latin typeface="Arial" pitchFamily="34" charset="0"/>
              </a:rPr>
              <a:t>Principium</a:t>
            </a:r>
            <a:r>
              <a:rPr lang="ru-RU" sz="1700" dirty="0">
                <a:solidFill>
                  <a:srgbClr val="000000"/>
                </a:solidFill>
                <a:latin typeface="Arial" pitchFamily="34" charset="0"/>
              </a:rPr>
              <a:t>: </a:t>
            </a:r>
            <a:r>
              <a:rPr lang="ru-RU" sz="1700" dirty="0" err="1">
                <a:solidFill>
                  <a:srgbClr val="000000"/>
                </a:solidFill>
                <a:latin typeface="Arial" pitchFamily="34" charset="0"/>
              </a:rPr>
              <a:t>theatre</a:t>
            </a:r>
            <a:r>
              <a:rPr lang="ru-RU" sz="1700" dirty="0">
                <a:solidFill>
                  <a:srgbClr val="000000"/>
                </a:solidFill>
                <a:latin typeface="Arial" pitchFamily="34" charset="0"/>
              </a:rPr>
              <a:t>» для учащихся 8-11 классов </a:t>
            </a:r>
          </a:p>
          <a:p>
            <a:pPr marL="285750" indent="-285750">
              <a:buClr>
                <a:srgbClr val="0000FF"/>
              </a:buClr>
              <a:buFont typeface="Arial" pitchFamily="34" charset="0"/>
              <a:buChar char="•"/>
              <a:defRPr/>
            </a:pPr>
            <a:r>
              <a:rPr lang="ru-RU" sz="1700" dirty="0">
                <a:solidFill>
                  <a:srgbClr val="000000"/>
                </a:solidFill>
                <a:latin typeface="Arial" pitchFamily="34" charset="0"/>
              </a:rPr>
              <a:t>Круглый стол для педагогов </a:t>
            </a:r>
            <a:r>
              <a:rPr lang="ru-RU" sz="1700" dirty="0" smtClean="0">
                <a:solidFill>
                  <a:srgbClr val="000000"/>
                </a:solidFill>
                <a:latin typeface="Arial" pitchFamily="34" charset="0"/>
              </a:rPr>
              <a:t>«Локальная история vs краеведение: особенности преподавания в школе и ВУЗе» </a:t>
            </a:r>
            <a:endParaRPr lang="ru-RU" sz="1700" dirty="0">
              <a:solidFill>
                <a:srgbClr val="000000"/>
              </a:solidFill>
              <a:latin typeface="Arial" pitchFamily="34" charset="0"/>
            </a:endParaRPr>
          </a:p>
          <a:p>
            <a:pPr marL="285750" indent="-285750">
              <a:buClr>
                <a:srgbClr val="0000FF"/>
              </a:buClr>
              <a:buFont typeface="Arial" pitchFamily="34" charset="0"/>
              <a:buChar char="•"/>
              <a:defRPr/>
            </a:pPr>
            <a:r>
              <a:rPr lang="ru-RU" sz="1700" dirty="0">
                <a:solidFill>
                  <a:srgbClr val="000000"/>
                </a:solidFill>
                <a:latin typeface="Arial" pitchFamily="34" charset="0"/>
              </a:rPr>
              <a:t>III Региональная школьная конференция «Проект “Россия”: проблемы и решения</a:t>
            </a:r>
            <a:r>
              <a:rPr lang="ru-RU" sz="1700" dirty="0">
                <a:solidFill>
                  <a:srgbClr val="000000"/>
                </a:solidFill>
                <a:latin typeface="Arial" pitchFamily="34" charset="0"/>
              </a:rPr>
              <a:t>»</a:t>
            </a:r>
          </a:p>
          <a:p>
            <a:pPr marL="285750" indent="-285750">
              <a:buClr>
                <a:srgbClr val="0000FF"/>
              </a:buClr>
              <a:buFont typeface="Arial" pitchFamily="34" charset="0"/>
              <a:buChar char="•"/>
              <a:defRPr/>
            </a:pPr>
            <a:r>
              <a:rPr lang="ru-RU" sz="1700" dirty="0">
                <a:solidFill>
                  <a:srgbClr val="000000"/>
                </a:solidFill>
                <a:latin typeface="Arial" pitchFamily="34" charset="0"/>
              </a:rPr>
              <a:t>ГУМАНИТАРНАЯ </a:t>
            </a:r>
            <a:r>
              <a:rPr lang="ru-RU" sz="1700" dirty="0">
                <a:solidFill>
                  <a:srgbClr val="000000"/>
                </a:solidFill>
                <a:latin typeface="Arial" pitchFamily="34" charset="0"/>
              </a:rPr>
              <a:t>ГИЛЬДИЯ</a:t>
            </a:r>
            <a:endParaRPr lang="ru-RU" sz="1700" dirty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73735" name="Прямоугольник 8"/>
          <p:cNvSpPr>
            <a:spLocks noChangeArrowheads="1"/>
          </p:cNvSpPr>
          <p:nvPr/>
        </p:nvSpPr>
        <p:spPr bwMode="auto">
          <a:xfrm>
            <a:off x="250826" y="2457271"/>
            <a:ext cx="7127875" cy="1200329"/>
          </a:xfrm>
          <a:prstGeom prst="rect">
            <a:avLst/>
          </a:prstGeom>
          <a:noFill/>
          <a:ln w="9525">
            <a:solidFill>
              <a:srgbClr val="00319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>
              <a:buClr>
                <a:srgbClr val="0000FF"/>
              </a:buClr>
              <a:defRPr/>
            </a:pPr>
            <a:r>
              <a:rPr lang="ru-RU" sz="1800" b="1" dirty="0">
                <a:latin typeface="Arial" pitchFamily="34" charset="0"/>
              </a:rPr>
              <a:t>Кафедра гражданского и предпринимательского права</a:t>
            </a:r>
            <a:endParaRPr lang="ru-RU" sz="1800" dirty="0">
              <a:solidFill>
                <a:schemeClr val="tx1"/>
              </a:solidFill>
              <a:latin typeface="Arial" pitchFamily="34" charset="0"/>
            </a:endParaRPr>
          </a:p>
          <a:p>
            <a:pPr marL="285750" indent="-285750">
              <a:buClr>
                <a:srgbClr val="0000FF"/>
              </a:buClr>
              <a:buFont typeface="Arial" pitchFamily="34" charset="0"/>
              <a:buChar char="•"/>
              <a:defRPr/>
            </a:pPr>
            <a:r>
              <a:rPr lang="ru-RU" sz="1800" dirty="0">
                <a:solidFill>
                  <a:schemeClr val="tx1"/>
                </a:solidFill>
                <a:latin typeface="Arial" pitchFamily="34" charset="0"/>
              </a:rPr>
              <a:t>Весенняя школа по праву (10-11 классы)</a:t>
            </a:r>
          </a:p>
          <a:p>
            <a:pPr marL="285750" indent="-285750">
              <a:buClr>
                <a:srgbClr val="0000FF"/>
              </a:buClr>
              <a:buFont typeface="Arial" pitchFamily="34" charset="0"/>
              <a:buChar char="•"/>
              <a:defRPr/>
            </a:pPr>
            <a:r>
              <a:rPr lang="ru-RU" sz="1800" dirty="0">
                <a:solidFill>
                  <a:schemeClr val="tx1"/>
                </a:solidFill>
                <a:latin typeface="Arial" pitchFamily="34" charset="0"/>
              </a:rPr>
              <a:t>Клуб юных криминалистов</a:t>
            </a:r>
          </a:p>
          <a:p>
            <a:pPr marL="285750" indent="-285750">
              <a:buClr>
                <a:srgbClr val="0000FF"/>
              </a:buClr>
              <a:buFont typeface="Arial" pitchFamily="34" charset="0"/>
              <a:buChar char="•"/>
              <a:defRPr/>
            </a:pPr>
            <a:r>
              <a:rPr lang="ru-RU" sz="1800" dirty="0">
                <a:solidFill>
                  <a:schemeClr val="tx1"/>
                </a:solidFill>
                <a:latin typeface="Arial" pitchFamily="34" charset="0"/>
              </a:rPr>
              <a:t>I краевая Олимпиада по праву для </a:t>
            </a:r>
            <a:r>
              <a:rPr lang="ru-RU" sz="1800" dirty="0" smtClean="0">
                <a:solidFill>
                  <a:schemeClr val="tx1"/>
                </a:solidFill>
                <a:latin typeface="Arial" pitchFamily="34" charset="0"/>
              </a:rPr>
              <a:t>школьников</a:t>
            </a:r>
            <a:endParaRPr lang="ru-RU" sz="1800" dirty="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4032249" y="1217839"/>
            <a:ext cx="22447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200">
                <a:solidFill>
                  <a:srgbClr val="3366CC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eaLnBrk="0" hangingPunct="0">
              <a:defRPr sz="1200">
                <a:solidFill>
                  <a:srgbClr val="3366CC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 eaLnBrk="0" hangingPunct="0">
              <a:defRPr sz="1200">
                <a:solidFill>
                  <a:srgbClr val="3366CC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 eaLnBrk="0" hangingPunct="0">
              <a:defRPr sz="1200">
                <a:solidFill>
                  <a:srgbClr val="3366CC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 eaLnBrk="0" hangingPunct="0">
              <a:defRPr sz="1200">
                <a:solidFill>
                  <a:srgbClr val="3366CC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3366CC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3366CC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3366CC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3366CC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eaLnBrk="1" hangingPunct="1"/>
            <a:r>
              <a:rPr lang="ru-RU" sz="2000" b="1" dirty="0">
                <a:solidFill>
                  <a:srgbClr val="FF0066"/>
                </a:solidFill>
              </a:rPr>
              <a:t>12 мероприятий</a:t>
            </a:r>
          </a:p>
        </p:txBody>
      </p:sp>
      <p:sp>
        <p:nvSpPr>
          <p:cNvPr id="7" name="Прямоугольник 8"/>
          <p:cNvSpPr>
            <a:spLocks noChangeArrowheads="1"/>
          </p:cNvSpPr>
          <p:nvPr/>
        </p:nvSpPr>
        <p:spPr bwMode="auto">
          <a:xfrm>
            <a:off x="232683" y="1731963"/>
            <a:ext cx="7127875" cy="615553"/>
          </a:xfrm>
          <a:prstGeom prst="rect">
            <a:avLst/>
          </a:prstGeom>
          <a:noFill/>
          <a:ln w="9525">
            <a:solidFill>
              <a:srgbClr val="00319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>
              <a:buClr>
                <a:srgbClr val="0000FF"/>
              </a:buClr>
              <a:defRPr/>
            </a:pPr>
            <a:r>
              <a:rPr lang="ru-RU" sz="1800" b="1" dirty="0" smtClean="0">
                <a:latin typeface="Arial" pitchFamily="34" charset="0"/>
              </a:rPr>
              <a:t>Социально-гуманитарный факультет</a:t>
            </a:r>
          </a:p>
          <a:p>
            <a:pPr marL="285750" indent="-285750">
              <a:buClr>
                <a:srgbClr val="0000FF"/>
              </a:buClr>
              <a:buFont typeface="Arial" pitchFamily="34" charset="0"/>
              <a:buChar char="•"/>
              <a:defRPr/>
            </a:pPr>
            <a:r>
              <a:rPr lang="ru-RU" sz="1600" dirty="0">
                <a:latin typeface="Arial" pitchFamily="34" charset="0"/>
              </a:rPr>
              <a:t>Клуб </a:t>
            </a:r>
            <a:r>
              <a:rPr lang="ru-RU" sz="1600" dirty="0" smtClean="0">
                <a:latin typeface="Arial" pitchFamily="34" charset="0"/>
              </a:rPr>
              <a:t>СОЦиУМ</a:t>
            </a:r>
            <a:endParaRPr lang="ru-RU" sz="1400" b="1" dirty="0">
              <a:solidFill>
                <a:srgbClr val="000000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8088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pp.vk.me/c623823/v623823538/1f9f5/XSi4UUg1tE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4114800"/>
            <a:ext cx="2743200" cy="2286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9812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Клуб по подготовке к ЕГЭ по обществознанию и истории для старшеклассников </a:t>
            </a:r>
            <a:r>
              <a:rPr lang="ru-RU" sz="6000" b="1" i="1" dirty="0" smtClean="0">
                <a:solidFill>
                  <a:srgbClr val="2818FA"/>
                </a:solidFill>
              </a:rPr>
              <a:t>«СоциУм»</a:t>
            </a:r>
            <a:endParaRPr lang="en-US" sz="6000" b="1" i="1" dirty="0">
              <a:solidFill>
                <a:srgbClr val="2818FA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933701"/>
            <a:ext cx="8229600" cy="3276600"/>
          </a:xfrm>
        </p:spPr>
        <p:txBody>
          <a:bodyPr/>
          <a:lstStyle/>
          <a:p>
            <a:r>
              <a:rPr lang="ru-RU" dirty="0" smtClean="0"/>
              <a:t>15 занятий в 2014-2015 учебном году</a:t>
            </a:r>
          </a:p>
          <a:p>
            <a:r>
              <a:rPr lang="ru-RU" dirty="0" smtClean="0"/>
              <a:t>Междисциплинарность:</a:t>
            </a:r>
          </a:p>
          <a:p>
            <a:pPr lvl="1"/>
            <a:r>
              <a:rPr lang="ru-RU" dirty="0" smtClean="0"/>
              <a:t>История</a:t>
            </a:r>
          </a:p>
          <a:p>
            <a:pPr lvl="1"/>
            <a:r>
              <a:rPr lang="ru-RU" dirty="0" smtClean="0"/>
              <a:t>Политология</a:t>
            </a:r>
          </a:p>
          <a:p>
            <a:pPr lvl="1"/>
            <a:r>
              <a:rPr lang="ru-RU" dirty="0" smtClean="0"/>
              <a:t>Юриспруденция</a:t>
            </a:r>
          </a:p>
          <a:p>
            <a:pPr lvl="1"/>
            <a:r>
              <a:rPr lang="ru-RU" dirty="0" smtClean="0"/>
              <a:t>Социология</a:t>
            </a:r>
          </a:p>
        </p:txBody>
      </p:sp>
    </p:spTree>
    <p:extLst>
      <p:ext uri="{BB962C8B-B14F-4D97-AF65-F5344CB8AC3E}">
        <p14:creationId xmlns:p14="http://schemas.microsoft.com/office/powerpoint/2010/main" val="21384427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 descr="Image result for &amp;pcy;&amp;iecy;&amp;rcy;&amp;mcy;&amp;scy;&amp;kcy;&amp;icy;&amp;jcy; &amp;kcy;&amp;rcy;&amp;acy;&amp;jcy;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3316346"/>
            <a:ext cx="2095726" cy="29606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rgbClr val="2818FA"/>
                </a:solidFill>
              </a:rPr>
              <a:t>«География» школьников</a:t>
            </a:r>
            <a:endParaRPr lang="en-US" b="1" dirty="0">
              <a:solidFill>
                <a:srgbClr val="2818FA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733800"/>
          </a:xfrm>
        </p:spPr>
        <p:txBody>
          <a:bodyPr>
            <a:normAutofit/>
          </a:bodyPr>
          <a:lstStyle/>
          <a:p>
            <a:r>
              <a:rPr lang="ru-RU" sz="2800" dirty="0" smtClean="0"/>
              <a:t>10-й и 11-й классы</a:t>
            </a:r>
          </a:p>
          <a:p>
            <a:endParaRPr lang="ru-RU" sz="2800" dirty="0"/>
          </a:p>
          <a:p>
            <a:r>
              <a:rPr lang="ru-RU" sz="2800" dirty="0" smtClean="0"/>
              <a:t>Пермские школы №116, №12, №10, гимназии №3, «10, лицей №4</a:t>
            </a:r>
          </a:p>
          <a:p>
            <a:r>
              <a:rPr lang="ru-RU" sz="2800" dirty="0" smtClean="0"/>
              <a:t>Березники школы №10, №9</a:t>
            </a:r>
          </a:p>
          <a:p>
            <a:r>
              <a:rPr lang="ru-RU" sz="2800" dirty="0" smtClean="0"/>
              <a:t>Очёр школа №1</a:t>
            </a:r>
          </a:p>
          <a:p>
            <a:r>
              <a:rPr lang="ru-RU" sz="2800" dirty="0" smtClean="0"/>
              <a:t>Горнозаводск, Шерья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5301343"/>
            <a:ext cx="2828925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037151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Image result for &amp;vcy;&amp;iecy;&amp;bcy;&amp;icy;&amp;ncy;&amp;acy;&amp;rcy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1447800"/>
            <a:ext cx="2952750" cy="1552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2818FA"/>
                </a:solidFill>
              </a:rPr>
              <a:t>Что планируется на 2015-2016 учебный год?</a:t>
            </a:r>
            <a:endParaRPr lang="en-US" b="1" dirty="0">
              <a:solidFill>
                <a:srgbClr val="2818FA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209800"/>
            <a:ext cx="7924800" cy="4191000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Междисциплинарность:</a:t>
            </a:r>
          </a:p>
          <a:p>
            <a:pPr lvl="1"/>
            <a:r>
              <a:rPr lang="ru-RU" dirty="0" smtClean="0"/>
              <a:t>История, политология, право, социология, культурология, иностранная литература</a:t>
            </a:r>
          </a:p>
          <a:p>
            <a:r>
              <a:rPr lang="ru-RU" dirty="0" smtClean="0"/>
              <a:t>Занятия начнутся </a:t>
            </a:r>
            <a:r>
              <a:rPr lang="ru-RU" b="1" dirty="0" smtClean="0"/>
              <a:t>в сентябре</a:t>
            </a:r>
          </a:p>
          <a:p>
            <a:r>
              <a:rPr lang="ru-RU" dirty="0" smtClean="0"/>
              <a:t>Занятия проводятся в Вышке</a:t>
            </a:r>
          </a:p>
          <a:p>
            <a:r>
              <a:rPr lang="ru-RU" dirty="0" smtClean="0"/>
              <a:t>Одновременное подключение через интернет (полная возможность участия в занятиях с помощью Скайпа)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51654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2818FA"/>
                </a:solidFill>
              </a:rPr>
              <a:t>Сотрудничество со школами</a:t>
            </a:r>
            <a:endParaRPr lang="en-US" b="1" dirty="0">
              <a:solidFill>
                <a:srgbClr val="2818FA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Информирование школьников о подготовке к ЕГЭ по обществознанию и истории в Вышке</a:t>
            </a:r>
          </a:p>
          <a:p>
            <a:r>
              <a:rPr lang="ru-RU" dirty="0" smtClean="0"/>
              <a:t>Предложения по формату и содержанию занятий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14336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277</Words>
  <Application>Microsoft Office PowerPoint</Application>
  <PresentationFormat>On-screen Show (4:3)</PresentationFormat>
  <Paragraphs>42</Paragraphs>
  <Slides>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Клуб по подготовке к ЕГЭ по обществознанию и истории для старшеклассников «СоциУм»</vt:lpstr>
      <vt:lpstr>«География» школьников</vt:lpstr>
      <vt:lpstr>Что планируется на 2015-2016 учебный год?</vt:lpstr>
      <vt:lpstr>Сотрудничество со школами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ooo</dc:creator>
  <cp:lastModifiedBy>ooo</cp:lastModifiedBy>
  <cp:revision>10</cp:revision>
  <dcterms:created xsi:type="dcterms:W3CDTF">2015-06-15T22:40:06Z</dcterms:created>
  <dcterms:modified xsi:type="dcterms:W3CDTF">2015-06-15T23:39:32Z</dcterms:modified>
</cp:coreProperties>
</file>