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63" r:id="rId7"/>
    <p:sldId id="273" r:id="rId8"/>
    <p:sldId id="274" r:id="rId9"/>
    <p:sldId id="275" r:id="rId10"/>
    <p:sldId id="265" r:id="rId11"/>
    <p:sldId id="271" r:id="rId12"/>
    <p:sldId id="267" r:id="rId13"/>
    <p:sldId id="264" r:id="rId14"/>
    <p:sldId id="276" r:id="rId15"/>
    <p:sldId id="268" r:id="rId16"/>
    <p:sldId id="269" r:id="rId17"/>
    <p:sldId id="270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714488"/>
            <a:ext cx="7406640" cy="1472184"/>
          </a:xfrm>
        </p:spPr>
        <p:txBody>
          <a:bodyPr>
            <a:noAutofit/>
          </a:bodyPr>
          <a:lstStyle/>
          <a:p>
            <a:r>
              <a:rPr lang="ru-RU" sz="3200" dirty="0" smtClean="0"/>
              <a:t>Формирование морально-нравственных ценностей на уроках обществознания и истории через учебное проектирование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85728"/>
            <a:ext cx="7406640" cy="135732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Презентационное мероприятие</a:t>
            </a:r>
          </a:p>
          <a:p>
            <a:pPr algn="ctr"/>
            <a:r>
              <a:rPr lang="ru-RU" dirty="0" smtClean="0"/>
              <a:t>Методический семинар «</a:t>
            </a:r>
            <a:r>
              <a:rPr lang="ru-RU" dirty="0" smtClean="0"/>
              <a:t>«</a:t>
            </a:r>
            <a:r>
              <a:rPr lang="ru-RU" dirty="0" err="1" smtClean="0"/>
              <a:t>Системно-деятельностный</a:t>
            </a:r>
            <a:r>
              <a:rPr lang="ru-RU" dirty="0" smtClean="0"/>
              <a:t> подход в практике образовательной деятельности лицея», 22.04.2015 </a:t>
            </a:r>
          </a:p>
          <a:p>
            <a:pPr algn="ctr"/>
            <a:endParaRPr lang="ru-RU" dirty="0"/>
          </a:p>
        </p:txBody>
      </p:sp>
      <p:pic>
        <p:nvPicPr>
          <p:cNvPr id="4" name="Содержимое 3" descr="http://www.znaikak.ru/design/pic/visred/%D0%B4%D0%B5%D0%B2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2976" y="3500438"/>
            <a:ext cx="4500594" cy="304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43636" y="4572008"/>
            <a:ext cx="27146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Комягина Марина Владимировна, учитель истории и обществознания</a:t>
            </a:r>
          </a:p>
          <a:p>
            <a:r>
              <a:rPr lang="ru-RU" b="1" dirty="0" smtClean="0"/>
              <a:t>МАОУ лицей № 1 города Кунгура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uim5.ru/files/1288079926_120912364_1____D__128807992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071810"/>
            <a:ext cx="535785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85860"/>
            <a:ext cx="4572032" cy="4962540"/>
          </a:xfrm>
        </p:spPr>
        <p:txBody>
          <a:bodyPr>
            <a:norm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Подготовительный (теоретический)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Организационный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Исследовательский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Аналитический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Рефлексивный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Подготовительный (теоретический)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Предполагает знакомство учащихся с основными понятиями «семья», «брак»,  «семейные роли», «семейные ценности», «семейные традиции».</a:t>
            </a:r>
            <a:endParaRPr lang="ru-RU" dirty="0"/>
          </a:p>
        </p:txBody>
      </p:sp>
      <p:pic>
        <p:nvPicPr>
          <p:cNvPr id="4" name="Picture 4" descr="http://urbankid.ro/wp-content/uploads/2012/04/comunic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929066"/>
            <a:ext cx="3452797" cy="2589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Организационный этап </a:t>
            </a:r>
            <a:br>
              <a:rPr lang="ru-RU" dirty="0" smtClean="0"/>
            </a:br>
            <a:r>
              <a:rPr lang="ru-RU" dirty="0" smtClean="0"/>
              <a:t>(в рамках урока)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Совместно с учителем  учащиеся определяют возможные направления учебного проекта.</a:t>
            </a:r>
          </a:p>
          <a:p>
            <a:r>
              <a:rPr lang="ru-RU" dirty="0" smtClean="0"/>
              <a:t>Формулируют основную цель своей проектной деятельности.</a:t>
            </a:r>
          </a:p>
          <a:p>
            <a:r>
              <a:rPr lang="ru-RU" dirty="0" smtClean="0"/>
              <a:t>Определяют основные задачи.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Направления в рамках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Традиции семьи</a:t>
            </a:r>
          </a:p>
          <a:p>
            <a:r>
              <a:rPr lang="ru-RU" dirty="0" smtClean="0"/>
              <a:t>Предметы с интересной историей</a:t>
            </a:r>
          </a:p>
          <a:p>
            <a:r>
              <a:rPr lang="ru-RU" dirty="0" smtClean="0"/>
              <a:t>Достижения родных </a:t>
            </a:r>
            <a:endParaRPr lang="ru-RU" dirty="0"/>
          </a:p>
        </p:txBody>
      </p:sp>
      <p:pic>
        <p:nvPicPr>
          <p:cNvPr id="4" name="Рисунок 3" descr="letters-from-war.pn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1857356" y="3429000"/>
            <a:ext cx="2873416" cy="299984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клочков.jpg"/>
          <p:cNvPicPr>
            <a:picLocks noChangeAspect="1"/>
          </p:cNvPicPr>
          <p:nvPr/>
        </p:nvPicPr>
        <p:blipFill>
          <a:blip r:embed="rId3" cstate="print"/>
          <a:srcRect r="6007"/>
          <a:stretch>
            <a:fillRect/>
          </a:stretch>
        </p:blipFill>
        <p:spPr>
          <a:xfrm>
            <a:off x="6282819" y="2714620"/>
            <a:ext cx="2537654" cy="3799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256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Сформулирована основная идея проекта на основе анализа поговорок и пословиц о семье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2214554"/>
            <a:ext cx="4790316" cy="403384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2214555"/>
            <a:ext cx="414340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«Дерево сильно корнями, 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а человек семьей»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9218" name="Picture 2" descr="Родословное дерево семьи схемы"/>
          <p:cNvPicPr>
            <a:picLocks noChangeAspect="1" noChangeArrowheads="1"/>
          </p:cNvPicPr>
          <p:nvPr/>
        </p:nvPicPr>
        <p:blipFill>
          <a:blip r:embed="rId2"/>
          <a:srcRect l="3750" t="5000" r="3749" b="9999"/>
          <a:stretch>
            <a:fillRect/>
          </a:stretch>
        </p:blipFill>
        <p:spPr bwMode="auto">
          <a:xfrm>
            <a:off x="0" y="2500306"/>
            <a:ext cx="5286412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7076332" cy="1439850"/>
          </a:xfrm>
        </p:spPr>
        <p:txBody>
          <a:bodyPr>
            <a:noAutofit/>
          </a:bodyPr>
          <a:lstStyle/>
          <a:p>
            <a:r>
              <a:rPr lang="ru-RU" sz="3200" dirty="0" smtClean="0"/>
              <a:t>Исследовательский этап </a:t>
            </a:r>
            <a:br>
              <a:rPr lang="ru-RU" sz="3200" dirty="0" smtClean="0"/>
            </a:br>
            <a:r>
              <a:rPr lang="ru-RU" sz="3200" dirty="0" smtClean="0"/>
              <a:t>(предполагает самостоятельную деятельность учащегося вне урока)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000240"/>
            <a:ext cx="7498080" cy="4248160"/>
          </a:xfrm>
        </p:spPr>
        <p:txBody>
          <a:bodyPr/>
          <a:lstStyle/>
          <a:p>
            <a:r>
              <a:rPr lang="ru-RU" dirty="0" smtClean="0"/>
              <a:t>Сбор информации в рамках одного из направлений проекта ( беседа с родителями, бабушками, родственниками, подбор письменных источников, вещественных предметов, необходимых для раскрытия темы);</a:t>
            </a:r>
          </a:p>
          <a:p>
            <a:r>
              <a:rPr lang="ru-RU" dirty="0" smtClean="0"/>
              <a:t>Оформление полученных данных.</a:t>
            </a:r>
            <a:endParaRPr lang="ru-RU" dirty="0"/>
          </a:p>
        </p:txBody>
      </p:sp>
      <p:pic>
        <p:nvPicPr>
          <p:cNvPr id="6146" name="Picture 2" descr="Иваново. . Ивановская Область. . Новости Моё Ивано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597150" cy="200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Аналитический этап ( в рамках урока – работа в группах)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Представление результата своего исследования участникам группы, ответы на вопросы одноклассников.</a:t>
            </a:r>
          </a:p>
          <a:p>
            <a:r>
              <a:rPr lang="ru-RU" dirty="0" smtClean="0"/>
              <a:t>Анализ информации (по каждому проекту), заполнение рабочего листа.</a:t>
            </a:r>
          </a:p>
          <a:p>
            <a:r>
              <a:rPr lang="ru-RU" dirty="0" smtClean="0"/>
              <a:t>Выступление групп с обобщенными результатами.</a:t>
            </a:r>
          </a:p>
        </p:txBody>
      </p:sp>
      <p:pic>
        <p:nvPicPr>
          <p:cNvPr id="5122" name="Picture 2" descr="Эффекты для сайта. . Статьи + Демо + Скачать. . HTML5, CCS3... . Vladmaxi.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857760"/>
            <a:ext cx="3092781" cy="1719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Рефлексивный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Оценивание проекта группой по предложенным критериям.</a:t>
            </a:r>
          </a:p>
          <a:p>
            <a:r>
              <a:rPr lang="ru-RU" dirty="0" smtClean="0"/>
              <a:t>Составление ответов на вопросы (заключительный блок рабочего листа).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000504"/>
            <a:ext cx="3078417" cy="24916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Ocy;&amp;bcy;&amp;shchcy;&amp;acy;&amp;yacy; &amp;kcy;&amp;ocy;&amp;mcy;&amp;ncy;&amp;acy;&amp;tcy;&amp;acy;. &amp;Scy;&amp;lcy;&amp;iecy;&amp;pcy;&amp;ocy;&amp;jcy; &amp;tcy;&amp;iecy;&amp;lcy;&amp;iecy;&amp;fcy;&amp;ocy;&amp;ncy;."/>
          <p:cNvPicPr>
            <a:picLocks noChangeAspect="1" noChangeArrowheads="1"/>
          </p:cNvPicPr>
          <p:nvPr/>
        </p:nvPicPr>
        <p:blipFill>
          <a:blip r:embed="rId2"/>
          <a:srcRect l="50421" t="10417" r="14285" b="18749"/>
          <a:stretch>
            <a:fillRect/>
          </a:stretch>
        </p:blipFill>
        <p:spPr bwMode="auto">
          <a:xfrm>
            <a:off x="4071934" y="2857496"/>
            <a:ext cx="1643074" cy="19951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Вместо заключения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71546"/>
            <a:ext cx="7498080" cy="5176854"/>
          </a:xfrm>
        </p:spPr>
        <p:txBody>
          <a:bodyPr/>
          <a:lstStyle/>
          <a:p>
            <a:pPr algn="just">
              <a:buNone/>
            </a:pPr>
            <a:r>
              <a:rPr lang="ru-RU" sz="3600" i="1" dirty="0" smtClean="0"/>
              <a:t>   «Всему, что необходимо знать, научить нельзя, учитель может сделать только одно - показать дорогу…»</a:t>
            </a:r>
          </a:p>
          <a:p>
            <a:pPr algn="r">
              <a:buNone/>
            </a:pPr>
            <a:r>
              <a:rPr lang="ru-RU" dirty="0" smtClean="0"/>
              <a:t>                                 Р. Олдингтон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Выгнутая вверх стрелка 3"/>
          <p:cNvSpPr/>
          <p:nvPr/>
        </p:nvSpPr>
        <p:spPr>
          <a:xfrm rot="10800000" flipH="1" flipV="1">
            <a:off x="1000100" y="4786322"/>
            <a:ext cx="7929618" cy="18573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lyceum-4.ucoz.ru/Kaleydoskop-12/olimpiada/istoriya/im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-500090"/>
            <a:ext cx="8501122" cy="71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Учебные проекты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2000240"/>
            <a:ext cx="3786214" cy="4248160"/>
          </a:xfrm>
        </p:spPr>
        <p:txBody>
          <a:bodyPr>
            <a:normAutofit/>
          </a:bodyPr>
          <a:lstStyle/>
          <a:p>
            <a:r>
              <a:rPr lang="ru-RU" dirty="0" smtClean="0"/>
              <a:t>Краткосрочные и долгосрочные</a:t>
            </a:r>
          </a:p>
          <a:p>
            <a:r>
              <a:rPr lang="ru-RU" dirty="0" smtClean="0"/>
              <a:t>Индивидуальные, групповые, коллективные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5 -6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13692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«Радуга </a:t>
            </a:r>
          </a:p>
          <a:p>
            <a:pPr>
              <a:buNone/>
            </a:pPr>
            <a:r>
              <a:rPr lang="ru-RU" dirty="0" smtClean="0"/>
              <a:t>национальностей»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/>
              <a:t> «Семейные ценности </a:t>
            </a:r>
          </a:p>
          <a:p>
            <a:pPr algn="r">
              <a:buNone/>
            </a:pPr>
            <a:r>
              <a:rPr lang="ru-RU" dirty="0" smtClean="0"/>
              <a:t>и традиции»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3" descr="http://www.stihi.ru/pics/2012/02/12/598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500042"/>
            <a:ext cx="314327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&amp;Pcy;&amp;rcy;&amp;ocy;&amp;khcy;&amp;ocy;&amp;dcy;&amp;ncy;&amp;ocy;&amp;jcy; &amp;bcy;&amp;acy;&amp;lcy;&amp;lcy;. &amp;Scy;&amp;CHcy;&amp;Acy;&amp;Scy;&amp;Tcy;&amp;Lcy;&amp;Icy;&amp;Vcy;&amp;Acy;&amp;YAcy; &amp;ZHcy;&amp;Icy;&amp;Zcy;&amp;Ncy;&amp;SOFTcy; &amp;Pcy;&amp;Ocy;&amp;Dcy;&amp;Rcy;&amp;Ocy;&amp;Scy;&amp;Tcy;&amp;Kcy;&amp;Ocy;&amp;Vcy; &amp;Pcy;&amp;ocy;&amp;scy;&amp;tcy;&amp;ucy;&amp;pcy;&amp;acy;&amp;iecy;&amp;mcy; &amp;vcy;&amp;mcy;&amp;iecy;&amp;scy;&amp;tcy;&amp;iecy;. &amp;Fcy;&amp;ocy;&amp;rcy;&amp;ucy;&amp;m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86124"/>
            <a:ext cx="4331567" cy="2749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7-8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«Ценности молодежи»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«Подростковая культура»</a:t>
            </a:r>
            <a:endParaRPr lang="ru-RU" dirty="0"/>
          </a:p>
        </p:txBody>
      </p:sp>
      <p:pic>
        <p:nvPicPr>
          <p:cNvPr id="4" name="Содержимое 3" descr="http://arina-tour.ru/school/pic/001_2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000240"/>
            <a:ext cx="42862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9 -11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«История моей семьи в 1930-е г.г.»</a:t>
            </a:r>
          </a:p>
          <a:p>
            <a:endParaRPr lang="ru-RU" dirty="0" smtClean="0"/>
          </a:p>
          <a:p>
            <a:r>
              <a:rPr lang="ru-RU" dirty="0" smtClean="0"/>
              <a:t>«Моя семья в годы</a:t>
            </a:r>
          </a:p>
          <a:p>
            <a:pPr>
              <a:buNone/>
            </a:pPr>
            <a:r>
              <a:rPr lang="ru-RU" dirty="0" smtClean="0"/>
              <a:t> Великой Отечественной</a:t>
            </a:r>
          </a:p>
          <a:p>
            <a:pPr>
              <a:buNone/>
            </a:pPr>
            <a:r>
              <a:rPr lang="ru-RU" dirty="0" smtClean="0"/>
              <a:t> войны»</a:t>
            </a:r>
          </a:p>
          <a:p>
            <a:endParaRPr lang="ru-RU" dirty="0" smtClean="0"/>
          </a:p>
          <a:p>
            <a:r>
              <a:rPr lang="ru-RU" dirty="0" smtClean="0"/>
              <a:t>«Лихие девяностые»</a:t>
            </a:r>
          </a:p>
          <a:p>
            <a:endParaRPr lang="ru-RU" dirty="0"/>
          </a:p>
        </p:txBody>
      </p:sp>
      <p:pic>
        <p:nvPicPr>
          <p:cNvPr id="4" name="Содержимое 3" descr="rodina_mat_zov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2428868"/>
            <a:ext cx="2999454" cy="428625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Учебный проект «Семейные ценности и традиции»,  5 класс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Цель: </a:t>
            </a:r>
            <a:r>
              <a:rPr lang="ru-RU" i="1" dirty="0" smtClean="0"/>
              <a:t>формирование у учащихся понимания значимости семейных ценностей и традиций для воспитания личности</a:t>
            </a:r>
            <a:endParaRPr lang="ru-RU" i="1" dirty="0"/>
          </a:p>
        </p:txBody>
      </p:sp>
      <p:pic>
        <p:nvPicPr>
          <p:cNvPr id="4" name="Picture 6" descr="http://www.tltnews.ru/upload/news/10.07.2012/07c65a84526de9a07a41cfcffc63d2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643314"/>
            <a:ext cx="4395778" cy="2932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Предполагаемые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/>
              <a:t>Предметные:</a:t>
            </a:r>
          </a:p>
          <a:p>
            <a:r>
              <a:rPr lang="ru-RU" dirty="0" smtClean="0"/>
              <a:t>учащийся научится объяснять основные понятия по теме «Семья и семейные ценности»;</a:t>
            </a:r>
          </a:p>
          <a:p>
            <a:r>
              <a:rPr lang="ru-RU" dirty="0" smtClean="0"/>
              <a:t>учащийся научится характеризовать семейные ценности и традиции.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Предполагаемые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u="sng" dirty="0" err="1" smtClean="0"/>
              <a:t>Метапредметные</a:t>
            </a:r>
            <a:r>
              <a:rPr lang="ru-RU" u="sng" dirty="0" smtClean="0"/>
              <a:t>:</a:t>
            </a:r>
          </a:p>
          <a:p>
            <a:r>
              <a:rPr lang="ru-RU" dirty="0" smtClean="0"/>
              <a:t>Учащийся получит возможность научиться проводить самостоятельное исследование на основе анализа письменных и вещественных источников семейного архива, устных воспоминаний родственников;</a:t>
            </a:r>
          </a:p>
          <a:p>
            <a:r>
              <a:rPr lang="ru-RU" dirty="0" smtClean="0"/>
              <a:t>Учащийся получит возможность научиться оценивать проектную работу по заданным критериям;</a:t>
            </a:r>
          </a:p>
          <a:p>
            <a:r>
              <a:rPr lang="ru-RU" dirty="0" smtClean="0"/>
              <a:t>Учащийся научиться определять последовательность своих действий;</a:t>
            </a:r>
          </a:p>
          <a:p>
            <a:r>
              <a:rPr lang="ru-RU" dirty="0" smtClean="0"/>
              <a:t>Учащийся получит навыки работы в группе.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Предполагаемые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/>
              <a:t>Личностные:</a:t>
            </a:r>
          </a:p>
          <a:p>
            <a:r>
              <a:rPr lang="ru-RU" dirty="0" smtClean="0"/>
              <a:t>уважительное отношение учащихся к семье, семейным ценностям и традициям;</a:t>
            </a:r>
          </a:p>
          <a:p>
            <a:r>
              <a:rPr lang="ru-RU" dirty="0" smtClean="0"/>
              <a:t>формирование и развитие творческих способностей учащихся через учебное проектирование.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234</TotalTime>
  <Words>440</Words>
  <PresentationFormat>Экран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Формирование морально-нравственных ценностей на уроках обществознания и истории через учебное проектирование</vt:lpstr>
      <vt:lpstr>         Учебные проекты</vt:lpstr>
      <vt:lpstr>5 -6 класс</vt:lpstr>
      <vt:lpstr>7-8 класс</vt:lpstr>
      <vt:lpstr>9 -11 класс</vt:lpstr>
      <vt:lpstr>Учебный проект «Семейные ценности и традиции»,  5 класс </vt:lpstr>
      <vt:lpstr>Предполагаемые результаты</vt:lpstr>
      <vt:lpstr>Предполагаемые результаты</vt:lpstr>
      <vt:lpstr>Предполагаемые результаты</vt:lpstr>
      <vt:lpstr>Этапы </vt:lpstr>
      <vt:lpstr>Подготовительный (теоретический) этап</vt:lpstr>
      <vt:lpstr>Организационный этап  (в рамках урока)</vt:lpstr>
      <vt:lpstr>Направления в рамках проекта</vt:lpstr>
      <vt:lpstr>Сформулирована основная идея проекта на основе анализа поговорок и пословиц о семье</vt:lpstr>
      <vt:lpstr>Исследовательский этап  (предполагает самостоятельную деятельность учащегося вне урока)</vt:lpstr>
      <vt:lpstr>Аналитический этап ( в рамках урока – работа в группах)</vt:lpstr>
      <vt:lpstr>Рефлексивный этап</vt:lpstr>
      <vt:lpstr>Вместо заключения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Светлана А. Вертипрахова</cp:lastModifiedBy>
  <cp:revision>23</cp:revision>
  <dcterms:modified xsi:type="dcterms:W3CDTF">2015-05-08T12:22:23Z</dcterms:modified>
</cp:coreProperties>
</file>