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85D4-6D99-4871-8F6C-60432B60273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7C47-CD3F-4C30-BA7C-0B21C3B18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83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85D4-6D99-4871-8F6C-60432B60273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7C47-CD3F-4C30-BA7C-0B21C3B18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52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85D4-6D99-4871-8F6C-60432B60273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7C47-CD3F-4C30-BA7C-0B21C3B18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0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85D4-6D99-4871-8F6C-60432B60273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7C47-CD3F-4C30-BA7C-0B21C3B18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63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85D4-6D99-4871-8F6C-60432B60273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7C47-CD3F-4C30-BA7C-0B21C3B18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13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85D4-6D99-4871-8F6C-60432B60273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7C47-CD3F-4C30-BA7C-0B21C3B18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31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85D4-6D99-4871-8F6C-60432B60273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7C47-CD3F-4C30-BA7C-0B21C3B18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10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85D4-6D99-4871-8F6C-60432B60273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7C47-CD3F-4C30-BA7C-0B21C3B18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62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85D4-6D99-4871-8F6C-60432B60273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7C47-CD3F-4C30-BA7C-0B21C3B18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24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85D4-6D99-4871-8F6C-60432B60273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7C47-CD3F-4C30-BA7C-0B21C3B18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3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85D4-6D99-4871-8F6C-60432B60273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7C47-CD3F-4C30-BA7C-0B21C3B18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8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D85D4-6D99-4871-8F6C-60432B60273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67C47-CD3F-4C30-BA7C-0B21C3B18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4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1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Естественные науки.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Образовательными </a:t>
            </a:r>
            <a:r>
              <a:rPr lang="ru-RU" dirty="0"/>
              <a:t>целями являются:</a:t>
            </a:r>
          </a:p>
          <a:p>
            <a:pPr lvl="0"/>
            <a:r>
              <a:rPr lang="ru-RU" dirty="0"/>
              <a:t>Сформировать представления о роли и месте предметов естественно-научного цикла в современной научной картине мира</a:t>
            </a:r>
          </a:p>
          <a:p>
            <a:pPr lvl="0"/>
            <a:r>
              <a:rPr lang="ru-RU" dirty="0"/>
              <a:t>Сформировать понимание роли науки в формировании функциональной грамотности человека и его потребности к саморазвитию</a:t>
            </a:r>
          </a:p>
          <a:p>
            <a:pPr lvl="0"/>
            <a:r>
              <a:rPr lang="ru-RU" dirty="0"/>
              <a:t>Сформировать готовность применять методы научного познания при решении практических задач</a:t>
            </a:r>
          </a:p>
          <a:p>
            <a:pPr lvl="0"/>
            <a:r>
              <a:rPr lang="ru-RU" dirty="0"/>
              <a:t>Сформировать понимание значимости научного сотрудничества</a:t>
            </a:r>
          </a:p>
          <a:p>
            <a:pPr lvl="0"/>
            <a:r>
              <a:rPr lang="ru-RU" dirty="0"/>
              <a:t>Сформировать навыки безопасной и ответственной работы в процессе научной деятельности в лабораториях и в условиях окружающей среды</a:t>
            </a:r>
          </a:p>
          <a:p>
            <a:pPr lvl="0"/>
            <a:r>
              <a:rPr lang="ru-RU" dirty="0"/>
              <a:t>Сформировать понимание влияния естественных наук на окружающую, технологическую, социальную, этическую среды деятельности человека, понимания взаимосвязи и взаимозависимости естественных наук</a:t>
            </a:r>
          </a:p>
          <a:p>
            <a:pPr lvl="0"/>
            <a:r>
              <a:rPr lang="ru-RU" dirty="0"/>
              <a:t>Вооружить студента знаниями основополагающих понятий, законов, научить уверенно использовать специальной научную терминологию и символику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2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488950"/>
            <a:ext cx="11860306" cy="568801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Предлагается материал </a:t>
            </a:r>
            <a:r>
              <a:rPr lang="ru-RU" dirty="0"/>
              <a:t>с заданиями, которые </a:t>
            </a:r>
            <a:r>
              <a:rPr lang="ru-RU" dirty="0" smtClean="0"/>
              <a:t>можно использовать </a:t>
            </a:r>
          </a:p>
          <a:p>
            <a:r>
              <a:rPr lang="ru-RU" dirty="0"/>
              <a:t>Д</a:t>
            </a:r>
            <a:r>
              <a:rPr lang="ru-RU" dirty="0" smtClean="0"/>
              <a:t>ля </a:t>
            </a:r>
            <a:r>
              <a:rPr lang="ru-RU" dirty="0"/>
              <a:t>оценивания знаний и понимания научной информации на основе классификации с использованием    </a:t>
            </a:r>
            <a:r>
              <a:rPr lang="ru-RU" dirty="0" smtClean="0"/>
              <a:t>  </a:t>
            </a:r>
            <a:r>
              <a:rPr lang="ru-RU" i="1" dirty="0"/>
              <a:t>меток-обозначений</a:t>
            </a:r>
            <a:r>
              <a:rPr lang="ru-RU" dirty="0"/>
              <a:t>.</a:t>
            </a:r>
          </a:p>
          <a:p>
            <a:r>
              <a:rPr lang="ru-RU" dirty="0" smtClean="0"/>
              <a:t>Для формирования умений воспринимать и перерабатывать информацию в словесной, образной, символической формах, анализировать и представлять информацию в соответствии с поставленными задачами.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758" y="4234323"/>
            <a:ext cx="1671297" cy="194264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 prstMaterial="dkEdge">
            <a:bevelB w="152400" h="50800" prst="softRound"/>
          </a:sp3d>
        </p:spPr>
      </p:pic>
      <p:sp>
        <p:nvSpPr>
          <p:cNvPr id="5" name="Капля 4"/>
          <p:cNvSpPr/>
          <p:nvPr/>
        </p:nvSpPr>
        <p:spPr>
          <a:xfrm rot="19534592">
            <a:off x="7728531" y="4411109"/>
            <a:ext cx="1999897" cy="1426862"/>
          </a:xfrm>
          <a:prstGeom prst="teardrop">
            <a:avLst>
              <a:gd name="adj" fmla="val 109623"/>
            </a:avLst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94000">
                <a:schemeClr val="accent1">
                  <a:lumMod val="45000"/>
                  <a:lumOff val="55000"/>
                </a:schemeClr>
              </a:gs>
              <a:gs pos="92000">
                <a:schemeClr val="accent6">
                  <a:lumMod val="60000"/>
                  <a:lumOff val="40000"/>
                </a:schemeClr>
              </a:gs>
              <a:gs pos="52000">
                <a:schemeClr val="accent6">
                  <a:lumMod val="75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1528627" y="4100972"/>
            <a:ext cx="1729727" cy="1655884"/>
          </a:xfrm>
          <a:prstGeom prst="smileyFac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96000">
                <a:schemeClr val="accent1">
                  <a:lumMod val="45000"/>
                  <a:lumOff val="55000"/>
                </a:schemeClr>
              </a:gs>
              <a:gs pos="9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8169639" y="4781862"/>
            <a:ext cx="719529" cy="149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9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774" y="269823"/>
            <a:ext cx="11557416" cy="516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необходимо знать для выяснения различий между биотическими, абиотическими и антропогенными явлениями, факторами, которые рассматриваются в рамках предметов биологии, химии, физики, </a:t>
            </a:r>
            <a:r>
              <a:rPr lang="ru-RU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обж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каким символом обозначить каждую группу явлений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биотических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абиотических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антропогенных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Пояснить какими критериями пользовались при классификации явлений и факторов.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30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1727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913438"/>
              </p:ext>
            </p:extLst>
          </p:nvPr>
        </p:nvGraphicFramePr>
        <p:xfrm>
          <a:off x="1237129" y="394077"/>
          <a:ext cx="8928847" cy="6398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0977"/>
                <a:gridCol w="4477870"/>
              </a:tblGrid>
              <a:tr h="304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</a:rPr>
                        <a:t>Явления, факторы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</a:rPr>
                        <a:t>Символ  группы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Паразитизм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Атмосферное давление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Катализ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Выделение кислорода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Температура среды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Гидродинамический прорыв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Повышенная радиация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Вспышки на солнце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Браконьерство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Коррозия металлов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Хищничество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Симбиотические отношения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Борьба с </a:t>
                      </a:r>
                      <a:r>
                        <a:rPr lang="ru-RU" sz="1800" dirty="0" smtClean="0">
                          <a:effectLst/>
                        </a:rPr>
                        <a:t>с/х </a:t>
                      </a:r>
                      <a:r>
                        <a:rPr lang="ru-RU" sz="1800" dirty="0">
                          <a:effectLst/>
                        </a:rPr>
                        <a:t>вредителями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Ферментативная активность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Радиоактивность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Пожар в лесу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Конденсация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Угольные отвалы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Гниение останков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  <a:tr h="30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Утилизация отходов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62" marR="54462" marT="0" marB="0"/>
                </a:tc>
              </a:tr>
            </a:tbl>
          </a:graphicData>
        </a:graphic>
      </p:graphicFrame>
      <p:sp>
        <p:nvSpPr>
          <p:cNvPr id="3" name="Капля 2"/>
          <p:cNvSpPr/>
          <p:nvPr/>
        </p:nvSpPr>
        <p:spPr>
          <a:xfrm>
            <a:off x="5945841" y="672353"/>
            <a:ext cx="333935" cy="268942"/>
          </a:xfrm>
          <a:prstGeom prst="teardrop">
            <a:avLst>
              <a:gd name="adj" fmla="val 11428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5970494" y="847165"/>
            <a:ext cx="163606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689" y="941294"/>
            <a:ext cx="404547" cy="363071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 prstMaterial="dkEdge">
            <a:bevelB w="152400" h="50800" prst="softRound"/>
          </a:sp3d>
        </p:spPr>
      </p:pic>
    </p:spTree>
    <p:extLst>
      <p:ext uri="{BB962C8B-B14F-4D97-AF65-F5344CB8AC3E}">
        <p14:creationId xmlns:p14="http://schemas.microsoft.com/office/powerpoint/2010/main" val="6239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57693456"/>
              </p:ext>
            </p:extLst>
          </p:nvPr>
        </p:nvGraphicFramePr>
        <p:xfrm>
          <a:off x="3845858" y="268933"/>
          <a:ext cx="5182524" cy="6611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2524"/>
              </a:tblGrid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Паразитизм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Атмосферное давление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Катализ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Выделение кислорода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Температура среды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Гидродинамический прорыв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Повышенная радиация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Вспышки на солнце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Браконьерство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Коррозия металлов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Хищничество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Симбиотические отношения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Борьба с с\х вредителями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Ферментативная активность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Радиоактивность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Пожар в лесу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Конденсация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Угольные отвалы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Гниение останков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  <a:tr h="33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Утилизация отходов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802" marR="119802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8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0726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Распределить по соответствующим символам предложенные явления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52" y="1411941"/>
            <a:ext cx="3331277" cy="47777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7810937" y="4347369"/>
            <a:ext cx="1655793" cy="1769592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 rot="19464697">
            <a:off x="7561453" y="2155828"/>
            <a:ext cx="4280723" cy="3289945"/>
          </a:xfrm>
          <a:prstGeom prst="teardrop">
            <a:avLst>
              <a:gd name="adj" fmla="val 109623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  <p:sp>
        <p:nvSpPr>
          <p:cNvPr id="12" name="Улыбающееся лицо 11"/>
          <p:cNvSpPr/>
          <p:nvPr/>
        </p:nvSpPr>
        <p:spPr>
          <a:xfrm>
            <a:off x="4171065" y="1102660"/>
            <a:ext cx="2727276" cy="2111188"/>
          </a:xfrm>
          <a:prstGeom prst="smileyFace">
            <a:avLst/>
          </a:prstGeom>
          <a:solidFill>
            <a:schemeClr val="accent2">
              <a:lumMod val="20000"/>
              <a:lumOff val="80000"/>
            </a:schemeClr>
          </a:solidFill>
          <a:ln w="2222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46618" y="3213848"/>
            <a:ext cx="2034863" cy="32344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6172198" y="3800800"/>
            <a:ext cx="618565" cy="510988"/>
          </a:xfrm>
          <a:prstGeom prst="arc">
            <a:avLst>
              <a:gd name="adj1" fmla="val 13674652"/>
              <a:gd name="adj2" fmla="val 3316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7794245">
            <a:off x="3738687" y="3875788"/>
            <a:ext cx="1214905" cy="94316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6200000">
            <a:off x="4323230" y="614333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5452970" y="6022774"/>
            <a:ext cx="1192585" cy="104467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894729" y="4056294"/>
            <a:ext cx="10085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4921624" y="4531659"/>
            <a:ext cx="1075951" cy="1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933469" y="4960457"/>
            <a:ext cx="969790" cy="12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986549" y="5413362"/>
            <a:ext cx="976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039629" y="5889812"/>
            <a:ext cx="957946" cy="1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921624" y="3724602"/>
            <a:ext cx="981635" cy="20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1492624" y="3849175"/>
            <a:ext cx="718174" cy="7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941294" y="4531659"/>
            <a:ext cx="15787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39588" y="5101604"/>
            <a:ext cx="18934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39788" y="5634318"/>
            <a:ext cx="2051330" cy="1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8485094" y="2316490"/>
            <a:ext cx="1909482" cy="3096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0165976" y="2750162"/>
            <a:ext cx="1189412" cy="64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9197788" y="2452606"/>
            <a:ext cx="766483" cy="516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9701814" y="3593134"/>
            <a:ext cx="16535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8638833" y="3075686"/>
            <a:ext cx="827897" cy="725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9197788" y="4347369"/>
            <a:ext cx="17192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7995271" y="3856520"/>
            <a:ext cx="852894" cy="863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8761754" y="5101604"/>
            <a:ext cx="1632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075765" y="4190764"/>
            <a:ext cx="13043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72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7165" y="524435"/>
            <a:ext cx="10609729" cy="6322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Продуктом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работы могут являться аналогичные схемы-символы, таблицы с символами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Дома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предлагается придумать свои символы для обозначения факторов, явлений, групп явлений.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Результатами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данного урока могут быть развитие навыков знаково-символического моделирования, развитие умения выбирать и анализировать информацию источников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7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8" y="365126"/>
            <a:ext cx="10385612" cy="2399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9894"/>
            <a:ext cx="10515600" cy="5007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Таким образом, мы развиваем практически все </a:t>
            </a:r>
            <a:r>
              <a:rPr lang="ru-RU" i="1" dirty="0" smtClean="0">
                <a:solidFill>
                  <a:srgbClr val="FF0000"/>
                </a:solidFill>
              </a:rPr>
              <a:t>компетенции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информационные</a:t>
            </a:r>
            <a:r>
              <a:rPr lang="ru-RU" dirty="0" smtClean="0"/>
              <a:t> </a:t>
            </a:r>
            <a:r>
              <a:rPr lang="ru-RU" dirty="0"/>
              <a:t>– умение находить и отбирать информацию, переводить информацию из одной формы в другую (словесную в таблично-знаковую)</a:t>
            </a:r>
          </a:p>
          <a:p>
            <a:r>
              <a:rPr lang="ru-RU" dirty="0">
                <a:solidFill>
                  <a:srgbClr val="FF0000"/>
                </a:solidFill>
              </a:rPr>
              <a:t>речевые</a:t>
            </a:r>
            <a:r>
              <a:rPr lang="ru-RU" dirty="0"/>
              <a:t> – умение выражать собственную позицию, свои мысли в конкретной групповой работе</a:t>
            </a:r>
          </a:p>
          <a:p>
            <a:r>
              <a:rPr lang="ru-RU" dirty="0">
                <a:solidFill>
                  <a:srgbClr val="FF0000"/>
                </a:solidFill>
              </a:rPr>
              <a:t>мыслительные</a:t>
            </a:r>
            <a:r>
              <a:rPr lang="ru-RU" dirty="0"/>
              <a:t> – умение структурировать знания, выявлять причинно-следственные связи</a:t>
            </a:r>
          </a:p>
          <a:p>
            <a:r>
              <a:rPr lang="ru-RU" dirty="0">
                <a:solidFill>
                  <a:srgbClr val="FF0000"/>
                </a:solidFill>
              </a:rPr>
              <a:t>практические</a:t>
            </a:r>
            <a:r>
              <a:rPr lang="ru-RU" dirty="0"/>
              <a:t> – умение предоставлять результаты работы в виде схем</a:t>
            </a:r>
          </a:p>
          <a:p>
            <a:r>
              <a:rPr lang="ru-RU" dirty="0">
                <a:solidFill>
                  <a:srgbClr val="FF0000"/>
                </a:solidFill>
              </a:rPr>
              <a:t>творческие</a:t>
            </a:r>
            <a:r>
              <a:rPr lang="ru-RU" dirty="0"/>
              <a:t> – самостоятельность в создании творческого продукта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5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380</Words>
  <Application>Microsoft Office PowerPoint</Application>
  <PresentationFormat>Широкоэкранный</PresentationFormat>
  <Paragraphs>97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Естественные науки. 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Распределить по соответствующим символам предложенные явления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Естественные науки.</dc:title>
  <dc:creator>_S_O_N_Y_</dc:creator>
  <cp:lastModifiedBy>Ирина Баскевич</cp:lastModifiedBy>
  <cp:revision>6</cp:revision>
  <dcterms:created xsi:type="dcterms:W3CDTF">2015-03-11T16:39:38Z</dcterms:created>
  <dcterms:modified xsi:type="dcterms:W3CDTF">2015-03-11T17:22:28Z</dcterms:modified>
</cp:coreProperties>
</file>