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96" r:id="rId2"/>
    <p:sldMasterId id="2147483852" r:id="rId3"/>
    <p:sldMasterId id="2147483864" r:id="rId4"/>
  </p:sldMasterIdLst>
  <p:notesMasterIdLst>
    <p:notesMasterId r:id="rId37"/>
  </p:notesMasterIdLst>
  <p:handoutMasterIdLst>
    <p:handoutMasterId r:id="rId38"/>
  </p:handoutMasterIdLst>
  <p:sldIdLst>
    <p:sldId id="284" r:id="rId5"/>
    <p:sldId id="276" r:id="rId6"/>
    <p:sldId id="277" r:id="rId7"/>
    <p:sldId id="278" r:id="rId8"/>
    <p:sldId id="279" r:id="rId9"/>
    <p:sldId id="280" r:id="rId10"/>
    <p:sldId id="281" r:id="rId11"/>
    <p:sldId id="286" r:id="rId12"/>
    <p:sldId id="282" r:id="rId13"/>
    <p:sldId id="291" r:id="rId14"/>
    <p:sldId id="292" r:id="rId15"/>
    <p:sldId id="283" r:id="rId16"/>
    <p:sldId id="293" r:id="rId17"/>
    <p:sldId id="294" r:id="rId18"/>
    <p:sldId id="295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85" r:id="rId28"/>
    <p:sldId id="290" r:id="rId29"/>
    <p:sldId id="289" r:id="rId30"/>
    <p:sldId id="288" r:id="rId31"/>
    <p:sldId id="287" r:id="rId32"/>
    <p:sldId id="265" r:id="rId33"/>
    <p:sldId id="266" r:id="rId34"/>
    <p:sldId id="267" r:id="rId35"/>
    <p:sldId id="296" r:id="rId36"/>
  </p:sldIdLst>
  <p:sldSz cx="9144000" cy="6858000" type="screen4x3"/>
  <p:notesSz cx="6858000" cy="98742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B0498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124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CC5F1E-F337-4108-BF6C-EC767F8D5D3D}" type="datetimeFigureOut">
              <a:rPr lang="en-US" smtClean="0"/>
              <a:t>10/27/2014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378824"/>
            <a:ext cx="29718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9378824"/>
            <a:ext cx="29718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C0867A-C9C1-4D24-A8DF-3552DAE1AD89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5902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593974-810C-4EB5-9F99-7C7813C7D9F2}" type="datetimeFigureOut">
              <a:rPr lang="en-US" smtClean="0"/>
              <a:t>10/27/2014</a:t>
            </a:fld>
            <a:endParaRPr lang="en-US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62025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690269"/>
            <a:ext cx="5486400" cy="44434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718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9378824"/>
            <a:ext cx="29718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47991B-B627-41CC-A0CE-A8B81235379D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6868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BB89173-1C7E-4E10-9050-B603E0B11EAF}" type="slidenum">
              <a:rPr lang="fr-FR">
                <a:solidFill>
                  <a:prstClr val="black"/>
                </a:solidFill>
              </a:rPr>
              <a:pPr/>
              <a:t>2</a:t>
            </a:fld>
            <a:endParaRPr lang="fr-FR">
              <a:solidFill>
                <a:prstClr val="black"/>
              </a:solidFill>
            </a:endParaRPr>
          </a:p>
        </p:txBody>
      </p:sp>
      <p:sp>
        <p:nvSpPr>
          <p:cNvPr id="114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60420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BB89173-1C7E-4E10-9050-B603E0B11EAF}" type="slidenum">
              <a:rPr lang="fr-FR">
                <a:solidFill>
                  <a:prstClr val="black"/>
                </a:solidFill>
              </a:rPr>
              <a:pPr/>
              <a:t>11</a:t>
            </a:fld>
            <a:endParaRPr lang="fr-FR">
              <a:solidFill>
                <a:prstClr val="black"/>
              </a:solidFill>
            </a:endParaRPr>
          </a:p>
        </p:txBody>
      </p:sp>
      <p:sp>
        <p:nvSpPr>
          <p:cNvPr id="114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24779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BB89173-1C7E-4E10-9050-B603E0B11EAF}" type="slidenum">
              <a:rPr lang="fr-FR">
                <a:solidFill>
                  <a:prstClr val="black"/>
                </a:solidFill>
              </a:rPr>
              <a:pPr/>
              <a:t>12</a:t>
            </a:fld>
            <a:endParaRPr lang="fr-FR">
              <a:solidFill>
                <a:prstClr val="black"/>
              </a:solidFill>
            </a:endParaRPr>
          </a:p>
        </p:txBody>
      </p:sp>
      <p:sp>
        <p:nvSpPr>
          <p:cNvPr id="114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47183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BB89173-1C7E-4E10-9050-B603E0B11EAF}" type="slidenum">
              <a:rPr lang="fr-FR">
                <a:solidFill>
                  <a:prstClr val="black"/>
                </a:solidFill>
              </a:rPr>
              <a:pPr/>
              <a:t>13</a:t>
            </a:fld>
            <a:endParaRPr lang="fr-FR">
              <a:solidFill>
                <a:prstClr val="black"/>
              </a:solidFill>
            </a:endParaRPr>
          </a:p>
        </p:txBody>
      </p:sp>
      <p:sp>
        <p:nvSpPr>
          <p:cNvPr id="114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47183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BB89173-1C7E-4E10-9050-B603E0B11EAF}" type="slidenum">
              <a:rPr lang="fr-FR">
                <a:solidFill>
                  <a:prstClr val="black"/>
                </a:solidFill>
              </a:rPr>
              <a:pPr/>
              <a:t>14</a:t>
            </a:fld>
            <a:endParaRPr lang="fr-FR">
              <a:solidFill>
                <a:prstClr val="black"/>
              </a:solidFill>
            </a:endParaRPr>
          </a:p>
        </p:txBody>
      </p:sp>
      <p:sp>
        <p:nvSpPr>
          <p:cNvPr id="114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47183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BB89173-1C7E-4E10-9050-B603E0B11EAF}" type="slidenum">
              <a:rPr lang="fr-FR">
                <a:solidFill>
                  <a:prstClr val="black"/>
                </a:solidFill>
              </a:rPr>
              <a:pPr/>
              <a:t>15</a:t>
            </a:fld>
            <a:endParaRPr lang="fr-FR">
              <a:solidFill>
                <a:prstClr val="black"/>
              </a:solidFill>
            </a:endParaRPr>
          </a:p>
        </p:txBody>
      </p:sp>
      <p:sp>
        <p:nvSpPr>
          <p:cNvPr id="114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47183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865" indent="-285717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2869" indent="-22857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017" indent="-22857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164" indent="-22857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312" indent="-22857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460" indent="-22857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8607" indent="-22857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5754" indent="-22857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defTabSz="914295" eaLnBrk="1" hangingPunct="1">
              <a:defRPr/>
            </a:pPr>
            <a:fld id="{735AD165-3B4C-46FC-B19D-E09B7766C566}" type="slidenum">
              <a:rPr lang="fr-FR" altLang="fr-FR" sz="1200">
                <a:solidFill>
                  <a:prstClr val="black"/>
                </a:solidFill>
                <a:latin typeface="Arial" charset="0"/>
              </a:rPr>
              <a:pPr defTabSz="914295" eaLnBrk="1" hangingPunct="1">
                <a:defRPr/>
              </a:pPr>
              <a:t>16</a:t>
            </a:fld>
            <a:endParaRPr lang="fr-FR" altLang="fr-FR" sz="1200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 altLang="fr-FR" dirty="0" smtClean="0"/>
          </a:p>
        </p:txBody>
      </p:sp>
    </p:spTree>
    <p:extLst>
      <p:ext uri="{BB962C8B-B14F-4D97-AF65-F5344CB8AC3E}">
        <p14:creationId xmlns:p14="http://schemas.microsoft.com/office/powerpoint/2010/main" val="426242368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865" indent="-285717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2869" indent="-22857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017" indent="-22857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164" indent="-22857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312" indent="-22857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460" indent="-22857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8607" indent="-22857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5754" indent="-22857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defTabSz="914295" eaLnBrk="1" hangingPunct="1">
              <a:defRPr/>
            </a:pPr>
            <a:fld id="{CC3A2EE2-A673-40D1-8E96-0C7BC131CE44}" type="slidenum">
              <a:rPr lang="fr-FR" altLang="fr-FR" sz="1200">
                <a:solidFill>
                  <a:prstClr val="black"/>
                </a:solidFill>
                <a:latin typeface="Arial" charset="0"/>
              </a:rPr>
              <a:pPr defTabSz="914295" eaLnBrk="1" hangingPunct="1">
                <a:defRPr/>
              </a:pPr>
              <a:t>20</a:t>
            </a:fld>
            <a:endParaRPr lang="fr-FR" altLang="fr-FR" sz="1200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 altLang="fr-FR" smtClean="0"/>
          </a:p>
        </p:txBody>
      </p:sp>
    </p:spTree>
    <p:extLst>
      <p:ext uri="{BB962C8B-B14F-4D97-AF65-F5344CB8AC3E}">
        <p14:creationId xmlns:p14="http://schemas.microsoft.com/office/powerpoint/2010/main" val="392402256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865" indent="-285717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2869" indent="-22857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017" indent="-22857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164" indent="-22857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312" indent="-22857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460" indent="-22857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8607" indent="-22857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5754" indent="-22857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defTabSz="914295" eaLnBrk="1" hangingPunct="1">
              <a:defRPr/>
            </a:pPr>
            <a:fld id="{1C93E27F-5508-4A58-A3FD-16A9935CAB8B}" type="slidenum">
              <a:rPr lang="fr-FR" altLang="fr-FR" sz="1200">
                <a:solidFill>
                  <a:prstClr val="black"/>
                </a:solidFill>
                <a:latin typeface="Arial" charset="0"/>
              </a:rPr>
              <a:pPr defTabSz="914295" eaLnBrk="1" hangingPunct="1">
                <a:defRPr/>
              </a:pPr>
              <a:t>21</a:t>
            </a:fld>
            <a:endParaRPr lang="fr-FR" altLang="fr-FR" sz="1200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 altLang="fr-FR" smtClean="0"/>
          </a:p>
        </p:txBody>
      </p:sp>
    </p:spTree>
    <p:extLst>
      <p:ext uri="{BB962C8B-B14F-4D97-AF65-F5344CB8AC3E}">
        <p14:creationId xmlns:p14="http://schemas.microsoft.com/office/powerpoint/2010/main" val="297301997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865" indent="-285717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2869" indent="-22857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017" indent="-22857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164" indent="-22857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312" indent="-22857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460" indent="-22857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8607" indent="-22857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5754" indent="-22857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defTabSz="914295" eaLnBrk="1" hangingPunct="1">
              <a:defRPr/>
            </a:pPr>
            <a:fld id="{5179D324-9E3B-4F5C-AB94-BBD365C6C5E3}" type="slidenum">
              <a:rPr lang="fr-FR" altLang="fr-FR" sz="1200">
                <a:solidFill>
                  <a:prstClr val="black"/>
                </a:solidFill>
                <a:latin typeface="Arial" charset="0"/>
              </a:rPr>
              <a:pPr defTabSz="914295" eaLnBrk="1" hangingPunct="1">
                <a:defRPr/>
              </a:pPr>
              <a:t>23</a:t>
            </a:fld>
            <a:endParaRPr lang="fr-FR" altLang="fr-FR" sz="1200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 altLang="fr-FR" smtClean="0"/>
          </a:p>
        </p:txBody>
      </p:sp>
    </p:spTree>
    <p:extLst>
      <p:ext uri="{BB962C8B-B14F-4D97-AF65-F5344CB8AC3E}">
        <p14:creationId xmlns:p14="http://schemas.microsoft.com/office/powerpoint/2010/main" val="15710175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BB89173-1C7E-4E10-9050-B603E0B11EAF}" type="slidenum">
              <a:rPr lang="fr-FR">
                <a:solidFill>
                  <a:prstClr val="black"/>
                </a:solidFill>
              </a:rPr>
              <a:pPr/>
              <a:t>3</a:t>
            </a:fld>
            <a:endParaRPr lang="fr-FR">
              <a:solidFill>
                <a:prstClr val="black"/>
              </a:solidFill>
            </a:endParaRPr>
          </a:p>
        </p:txBody>
      </p:sp>
      <p:sp>
        <p:nvSpPr>
          <p:cNvPr id="114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9939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BB89173-1C7E-4E10-9050-B603E0B11EAF}" type="slidenum">
              <a:rPr lang="fr-FR">
                <a:solidFill>
                  <a:prstClr val="black"/>
                </a:solidFill>
              </a:rPr>
              <a:pPr/>
              <a:t>4</a:t>
            </a:fld>
            <a:endParaRPr lang="fr-FR">
              <a:solidFill>
                <a:prstClr val="black"/>
              </a:solidFill>
            </a:endParaRPr>
          </a:p>
        </p:txBody>
      </p:sp>
      <p:sp>
        <p:nvSpPr>
          <p:cNvPr id="114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0053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BB89173-1C7E-4E10-9050-B603E0B11EAF}" type="slidenum">
              <a:rPr lang="fr-FR">
                <a:solidFill>
                  <a:prstClr val="black"/>
                </a:solidFill>
              </a:rPr>
              <a:pPr/>
              <a:t>5</a:t>
            </a:fld>
            <a:endParaRPr lang="fr-FR">
              <a:solidFill>
                <a:prstClr val="black"/>
              </a:solidFill>
            </a:endParaRPr>
          </a:p>
        </p:txBody>
      </p:sp>
      <p:sp>
        <p:nvSpPr>
          <p:cNvPr id="114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2174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BB89173-1C7E-4E10-9050-B603E0B11EAF}" type="slidenum">
              <a:rPr lang="fr-FR">
                <a:solidFill>
                  <a:prstClr val="black"/>
                </a:solidFill>
              </a:rPr>
              <a:pPr/>
              <a:t>6</a:t>
            </a:fld>
            <a:endParaRPr lang="fr-FR">
              <a:solidFill>
                <a:prstClr val="black"/>
              </a:solidFill>
            </a:endParaRPr>
          </a:p>
        </p:txBody>
      </p:sp>
      <p:sp>
        <p:nvSpPr>
          <p:cNvPr id="114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2081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BB89173-1C7E-4E10-9050-B603E0B11EAF}" type="slidenum">
              <a:rPr lang="fr-FR">
                <a:solidFill>
                  <a:prstClr val="black"/>
                </a:solidFill>
              </a:rPr>
              <a:pPr/>
              <a:t>7</a:t>
            </a:fld>
            <a:endParaRPr lang="fr-FR">
              <a:solidFill>
                <a:prstClr val="black"/>
              </a:solidFill>
            </a:endParaRPr>
          </a:p>
        </p:txBody>
      </p:sp>
      <p:sp>
        <p:nvSpPr>
          <p:cNvPr id="114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2081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BB89173-1C7E-4E10-9050-B603E0B11EAF}" type="slidenum">
              <a:rPr lang="fr-FR">
                <a:solidFill>
                  <a:prstClr val="black"/>
                </a:solidFill>
              </a:rPr>
              <a:pPr/>
              <a:t>8</a:t>
            </a:fld>
            <a:endParaRPr lang="fr-FR">
              <a:solidFill>
                <a:prstClr val="black"/>
              </a:solidFill>
            </a:endParaRPr>
          </a:p>
        </p:txBody>
      </p:sp>
      <p:sp>
        <p:nvSpPr>
          <p:cNvPr id="114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40682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BB89173-1C7E-4E10-9050-B603E0B11EAF}" type="slidenum">
              <a:rPr lang="fr-FR">
                <a:solidFill>
                  <a:prstClr val="black"/>
                </a:solidFill>
              </a:rPr>
              <a:pPr/>
              <a:t>9</a:t>
            </a:fld>
            <a:endParaRPr lang="fr-FR">
              <a:solidFill>
                <a:prstClr val="black"/>
              </a:solidFill>
            </a:endParaRPr>
          </a:p>
        </p:txBody>
      </p:sp>
      <p:sp>
        <p:nvSpPr>
          <p:cNvPr id="114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24779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BB89173-1C7E-4E10-9050-B603E0B11EAF}" type="slidenum">
              <a:rPr lang="fr-FR">
                <a:solidFill>
                  <a:prstClr val="black"/>
                </a:solidFill>
              </a:rPr>
              <a:pPr/>
              <a:t>10</a:t>
            </a:fld>
            <a:endParaRPr lang="fr-FR">
              <a:solidFill>
                <a:prstClr val="black"/>
              </a:solidFill>
            </a:endParaRPr>
          </a:p>
        </p:txBody>
      </p:sp>
      <p:sp>
        <p:nvSpPr>
          <p:cNvPr id="114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2477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76400"/>
            <a:ext cx="7772400" cy="18288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 noProof="0" smtClean="0"/>
              <a:t>Cliquez pour modifier le style du titre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fr-FR" noProof="0" smtClean="0"/>
              <a:t>Cliquez pour modifier le style des sous-titres du masque</a:t>
            </a:r>
          </a:p>
        </p:txBody>
      </p:sp>
      <p:sp>
        <p:nvSpPr>
          <p:cNvPr id="94212" name="Rectangle 4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fld id="{5926477D-F644-4AC7-8B75-9A908FC11420}" type="datetime1">
              <a:rPr lang="fr-FR" smtClean="0">
                <a:solidFill>
                  <a:srgbClr val="FFFFFF"/>
                </a:solidFill>
              </a:rPr>
              <a:t>27/10/2014</a:t>
            </a:fld>
            <a:endParaRPr lang="fr-FR">
              <a:solidFill>
                <a:srgbClr val="FFFFFF"/>
              </a:solidFill>
            </a:endParaRPr>
          </a:p>
        </p:txBody>
      </p:sp>
      <p:sp>
        <p:nvSpPr>
          <p:cNvPr id="94213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fr-FR">
              <a:solidFill>
                <a:srgbClr val="FFFFFF"/>
              </a:solidFill>
            </a:endParaRPr>
          </a:p>
        </p:txBody>
      </p:sp>
      <p:sp>
        <p:nvSpPr>
          <p:cNvPr id="94214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0C39AF44-9152-4F1D-B77D-F6A3A877FDEB}" type="slidenum">
              <a:rPr lang="fr-FR">
                <a:solidFill>
                  <a:srgbClr val="FFFFFF"/>
                </a:solidFill>
              </a:rPr>
              <a:pPr/>
              <a:t>‹N°›</a:t>
            </a:fld>
            <a:endParaRPr lang="fr-F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19164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485880B-89B2-422F-BA18-5C79A9F3A460}" type="datetime1">
              <a:rPr lang="fr-FR" smtClean="0">
                <a:solidFill>
                  <a:srgbClr val="FFFFFF"/>
                </a:solidFill>
              </a:rPr>
              <a:t>27/10/2014</a:t>
            </a:fld>
            <a:endParaRPr lang="fr-FR">
              <a:solidFill>
                <a:srgbClr val="FFFFFF"/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>
              <a:solidFill>
                <a:srgbClr val="FFFFFF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4720A4-834B-43B5-B0A6-CDB344CDF7D4}" type="slidenum">
              <a:rPr lang="fr-FR">
                <a:solidFill>
                  <a:srgbClr val="FFFFFF"/>
                </a:solidFill>
              </a:rPr>
              <a:pPr/>
              <a:t>‹N°›</a:t>
            </a:fld>
            <a:endParaRPr lang="fr-F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2489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381000"/>
            <a:ext cx="2057400" cy="5715000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019800" cy="5715000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F870DB1-1B3F-4884-B91A-D5CA3765C64F}" type="datetime1">
              <a:rPr lang="fr-FR" smtClean="0">
                <a:solidFill>
                  <a:srgbClr val="FFFFFF"/>
                </a:solidFill>
              </a:rPr>
              <a:t>27/10/2014</a:t>
            </a:fld>
            <a:endParaRPr lang="fr-FR">
              <a:solidFill>
                <a:srgbClr val="FFFFFF"/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>
              <a:solidFill>
                <a:srgbClr val="FFFFFF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8C54F1-221A-4DF6-BD78-2E06022C86FB}" type="slidenum">
              <a:rPr lang="fr-FR">
                <a:solidFill>
                  <a:srgbClr val="FFFFFF"/>
                </a:solidFill>
              </a:rPr>
              <a:pPr/>
              <a:t>‹N°›</a:t>
            </a:fld>
            <a:endParaRPr lang="fr-F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68447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7"/>
          <p:cNvGrpSpPr>
            <a:grpSpLocks/>
          </p:cNvGrpSpPr>
          <p:nvPr/>
        </p:nvGrpSpPr>
        <p:grpSpPr bwMode="auto">
          <a:xfrm>
            <a:off x="228600" y="2889250"/>
            <a:ext cx="8610600" cy="201613"/>
            <a:chOff x="144" y="1680"/>
            <a:chExt cx="5424" cy="144"/>
          </a:xfrm>
        </p:grpSpPr>
        <p:sp>
          <p:nvSpPr>
            <p:cNvPr id="5" name="Rectangle 8"/>
            <p:cNvSpPr>
              <a:spLocks noChangeArrowheads="1"/>
            </p:cNvSpPr>
            <p:nvPr userDrawn="1"/>
          </p:nvSpPr>
          <p:spPr bwMode="auto">
            <a:xfrm>
              <a:off x="144" y="1680"/>
              <a:ext cx="1808" cy="144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fr-FR" altLang="fr-FR" smtClean="0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6" name="Rectangle 9"/>
            <p:cNvSpPr>
              <a:spLocks noChangeArrowheads="1"/>
            </p:cNvSpPr>
            <p:nvPr userDrawn="1"/>
          </p:nvSpPr>
          <p:spPr bwMode="auto">
            <a:xfrm>
              <a:off x="1952" y="1680"/>
              <a:ext cx="1808" cy="14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fr-FR" altLang="fr-FR" smtClean="0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7" name="Rectangle 10"/>
            <p:cNvSpPr>
              <a:spLocks noChangeArrowheads="1"/>
            </p:cNvSpPr>
            <p:nvPr userDrawn="1"/>
          </p:nvSpPr>
          <p:spPr bwMode="auto">
            <a:xfrm>
              <a:off x="3760" y="1680"/>
              <a:ext cx="1808" cy="144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fr-FR" altLang="fr-FR" smtClean="0">
                <a:solidFill>
                  <a:srgbClr val="000000"/>
                </a:solidFill>
                <a:cs typeface="Arial" charset="0"/>
              </a:endParaRPr>
            </a:p>
          </p:txBody>
        </p:sp>
      </p:grpSp>
      <p:sp>
        <p:nvSpPr>
          <p:cNvPr id="808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85800"/>
            <a:ext cx="7772400" cy="2127250"/>
          </a:xfrm>
        </p:spPr>
        <p:txBody>
          <a:bodyPr/>
          <a:lstStyle>
            <a:lvl1pPr algn="ctr">
              <a:defRPr sz="3400"/>
            </a:lvl1pPr>
          </a:lstStyle>
          <a:p>
            <a:pPr lvl="0"/>
            <a:r>
              <a:rPr lang="fr-FR" noProof="0" smtClean="0"/>
              <a:t>Cliquez pour modifier le style du titre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270250"/>
            <a:ext cx="6400800" cy="22098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2200"/>
            </a:lvl1pPr>
          </a:lstStyle>
          <a:p>
            <a:pPr lvl="0"/>
            <a:r>
              <a:rPr lang="fr-FR" noProof="0" smtClean="0"/>
              <a:t>Cliquez pour modifier le style des sous-titres du masque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3F267B-1692-46B4-B591-AC3DF6E7AC7C}" type="datetime1">
              <a:rPr lang="fr-FR" smtClean="0">
                <a:solidFill>
                  <a:srgbClr val="000000"/>
                </a:solidFill>
              </a:rPr>
              <a:t>27/10/2014</a:t>
            </a:fld>
            <a:endParaRPr lang="fr-FR">
              <a:solidFill>
                <a:srgbClr val="000000"/>
              </a:solidFill>
            </a:endParaRPr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10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5247A573-2924-48A6-83FE-F1061FCD6BA5}" type="slidenum">
              <a:rPr lang="fr-FR">
                <a:solidFill>
                  <a:srgbClr val="000000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9136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ADCAFB-5933-4557-9C44-166A9AD8078F}" type="datetime1">
              <a:rPr lang="fr-FR" smtClean="0">
                <a:solidFill>
                  <a:srgbClr val="000000"/>
                </a:solidFill>
              </a:rPr>
              <a:t>27/10/2014</a:t>
            </a:fld>
            <a:endParaRPr lang="fr-FR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000000"/>
              </a:solidFill>
            </a:endParaRPr>
          </a:p>
        </p:txBody>
      </p:sp>
      <p:sp useBgFill="1"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A5AD03-8ECB-4AA9-9372-F3E219B3976A}" type="slidenum">
              <a:rPr lang="fr-FR">
                <a:solidFill>
                  <a:srgbClr val="666600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66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22825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B236D4-B82F-4345-B485-1F6000B18F85}" type="datetime1">
              <a:rPr lang="fr-FR" smtClean="0">
                <a:solidFill>
                  <a:srgbClr val="000000"/>
                </a:solidFill>
              </a:rPr>
              <a:t>27/10/2014</a:t>
            </a:fld>
            <a:endParaRPr lang="fr-FR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000000"/>
              </a:solidFill>
            </a:endParaRPr>
          </a:p>
        </p:txBody>
      </p:sp>
      <p:sp useBgFill="1"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67DB5D-EA99-4782-83B1-195CDF77BE07}" type="slidenum">
              <a:rPr lang="fr-FR">
                <a:solidFill>
                  <a:srgbClr val="666600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66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70044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038600" cy="5410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5410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576655-33BC-4CEC-80F5-9120ECEFE8B5}" type="datetime1">
              <a:rPr lang="fr-FR" smtClean="0">
                <a:solidFill>
                  <a:srgbClr val="000000"/>
                </a:solidFill>
              </a:rPr>
              <a:t>27/10/2014</a:t>
            </a:fld>
            <a:endParaRPr lang="fr-FR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000000"/>
              </a:solidFill>
            </a:endParaRPr>
          </a:p>
        </p:txBody>
      </p:sp>
      <p:sp useBgFill="1"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95ED8D-3DC9-4321-8C2D-56CB34DF462E}" type="slidenum">
              <a:rPr lang="fr-FR">
                <a:solidFill>
                  <a:srgbClr val="666600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66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63772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6BAFB5-A390-4A44-AE66-F663A610A6A8}" type="datetime1">
              <a:rPr lang="fr-FR" smtClean="0">
                <a:solidFill>
                  <a:srgbClr val="000000"/>
                </a:solidFill>
              </a:rPr>
              <a:t>27/10/2014</a:t>
            </a:fld>
            <a:endParaRPr lang="fr-FR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000000"/>
              </a:solidFill>
            </a:endParaRPr>
          </a:p>
        </p:txBody>
      </p:sp>
      <p:sp useBgFill="1"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84265B-DB52-48EF-8680-F8A93A54C5FA}" type="slidenum">
              <a:rPr lang="fr-FR">
                <a:solidFill>
                  <a:srgbClr val="666600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66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348915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30C5FA-64FD-4AFF-96A5-6E39B557DE48}" type="datetime1">
              <a:rPr lang="fr-FR" smtClean="0">
                <a:solidFill>
                  <a:srgbClr val="000000"/>
                </a:solidFill>
              </a:rPr>
              <a:t>27/10/2014</a:t>
            </a:fld>
            <a:endParaRPr lang="fr-FR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000000"/>
              </a:solidFill>
            </a:endParaRPr>
          </a:p>
        </p:txBody>
      </p:sp>
      <p:sp useBgFill="1"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0558ED-824D-4A8E-8171-0AADCCA5F080}" type="slidenum">
              <a:rPr lang="fr-FR">
                <a:solidFill>
                  <a:srgbClr val="666600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66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312786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8149E8-951C-41BF-B00A-809C2DDC102D}" type="datetime1">
              <a:rPr lang="fr-FR" smtClean="0">
                <a:solidFill>
                  <a:srgbClr val="000000"/>
                </a:solidFill>
              </a:rPr>
              <a:t>27/10/2014</a:t>
            </a:fld>
            <a:endParaRPr lang="fr-FR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000000"/>
              </a:solidFill>
            </a:endParaRPr>
          </a:p>
        </p:txBody>
      </p:sp>
      <p:sp useBgFill="1"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682875-2D30-4F38-8BD5-0A406B78A270}" type="slidenum">
              <a:rPr lang="fr-FR">
                <a:solidFill>
                  <a:srgbClr val="666600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66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380023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501DE2-0FE9-4B8A-B2C6-6AE20D5C3E87}" type="datetime1">
              <a:rPr lang="fr-FR" smtClean="0">
                <a:solidFill>
                  <a:srgbClr val="000000"/>
                </a:solidFill>
              </a:rPr>
              <a:t>27/10/2014</a:t>
            </a:fld>
            <a:endParaRPr lang="fr-FR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000000"/>
              </a:solidFill>
            </a:endParaRPr>
          </a:p>
        </p:txBody>
      </p:sp>
      <p:sp useBgFill="1"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D0196F-8AF5-418A-8AC4-B269D6DF8074}" type="slidenum">
              <a:rPr lang="fr-FR">
                <a:solidFill>
                  <a:srgbClr val="666600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66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70165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5CF2ACA-FBBD-40E1-9C79-244A81DB928E}" type="datetime1">
              <a:rPr lang="fr-FR" smtClean="0">
                <a:solidFill>
                  <a:srgbClr val="FFFFFF"/>
                </a:solidFill>
              </a:rPr>
              <a:t>27/10/2014</a:t>
            </a:fld>
            <a:endParaRPr lang="fr-FR">
              <a:solidFill>
                <a:srgbClr val="FFFFFF"/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>
              <a:solidFill>
                <a:srgbClr val="FFFFFF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74B8B2-AF3D-4A92-B528-E010CCDD5996}" type="slidenum">
              <a:rPr lang="fr-FR">
                <a:solidFill>
                  <a:srgbClr val="FFFFFF"/>
                </a:solidFill>
              </a:rPr>
              <a:pPr/>
              <a:t>‹N°›</a:t>
            </a:fld>
            <a:endParaRPr lang="fr-F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723639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1C482D-662D-4C08-8564-3055482B451C}" type="datetime1">
              <a:rPr lang="fr-FR" smtClean="0">
                <a:solidFill>
                  <a:srgbClr val="000000"/>
                </a:solidFill>
              </a:rPr>
              <a:t>27/10/2014</a:t>
            </a:fld>
            <a:endParaRPr lang="fr-FR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000000"/>
              </a:solidFill>
            </a:endParaRPr>
          </a:p>
        </p:txBody>
      </p:sp>
      <p:sp useBgFill="1"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152081-BD95-4427-A8A2-3168C75BAEEB}" type="slidenum">
              <a:rPr lang="fr-FR">
                <a:solidFill>
                  <a:srgbClr val="666600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66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713107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BC8384-3719-4E6C-9712-BB6BB8F1B773}" type="datetime1">
              <a:rPr lang="fr-FR" smtClean="0">
                <a:solidFill>
                  <a:srgbClr val="000000"/>
                </a:solidFill>
              </a:rPr>
              <a:t>27/10/2014</a:t>
            </a:fld>
            <a:endParaRPr lang="fr-FR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000000"/>
              </a:solidFill>
            </a:endParaRPr>
          </a:p>
        </p:txBody>
      </p:sp>
      <p:sp useBgFill="1"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EC7B5C-6F0D-4AA5-87A3-052546B7FF85}" type="slidenum">
              <a:rPr lang="fr-FR">
                <a:solidFill>
                  <a:srgbClr val="666600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66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508250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152400"/>
            <a:ext cx="2057400" cy="6324600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52400"/>
            <a:ext cx="6019800" cy="6324600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81BA0D-95EB-42BA-B25F-2969C85165D6}" type="datetime1">
              <a:rPr lang="fr-FR" smtClean="0">
                <a:solidFill>
                  <a:srgbClr val="000000"/>
                </a:solidFill>
              </a:rPr>
              <a:t>27/10/2014</a:t>
            </a:fld>
            <a:endParaRPr lang="fr-FR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000000"/>
              </a:solidFill>
            </a:endParaRPr>
          </a:p>
        </p:txBody>
      </p:sp>
      <p:sp useBgFill="1"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CEFB42-BDBA-40CC-AB48-F7228388D6F0}" type="slidenum">
              <a:rPr lang="fr-FR">
                <a:solidFill>
                  <a:srgbClr val="666600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66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853980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re. Text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5762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457200" y="1066800"/>
            <a:ext cx="4038600" cy="541020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541020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43FE2A-4220-4967-B8F2-9CC44905F95F}" type="datetime1">
              <a:rPr lang="fr-FR" smtClean="0">
                <a:solidFill>
                  <a:srgbClr val="000000"/>
                </a:solidFill>
              </a:rPr>
              <a:t>27/10/2014</a:t>
            </a:fld>
            <a:endParaRPr lang="fr-FR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000000"/>
              </a:solidFill>
            </a:endParaRPr>
          </a:p>
        </p:txBody>
      </p:sp>
      <p:sp useBgFill="1"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ADBF9D-5C4B-4954-9590-1EE66F60AD61}" type="slidenum">
              <a:rPr lang="fr-FR">
                <a:solidFill>
                  <a:srgbClr val="666600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66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681140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CAE9F-EB5A-4515-A888-44527671ADCD}" type="datetime1">
              <a:rPr lang="fr-FR" smtClean="0">
                <a:solidFill>
                  <a:prstClr val="black">
                    <a:tint val="75000"/>
                  </a:prstClr>
                </a:solidFill>
              </a:rPr>
              <a:t>27/10/2014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51738-0AE2-4B33-A3A1-11AF7B3DD532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244070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497E0-7EA8-42A1-A460-42DC83D916FC}" type="datetime1">
              <a:rPr lang="fr-FR" smtClean="0">
                <a:solidFill>
                  <a:prstClr val="black">
                    <a:tint val="75000"/>
                  </a:prstClr>
                </a:solidFill>
              </a:rPr>
              <a:t>27/10/2014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51738-0AE2-4B33-A3A1-11AF7B3DD532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263276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45726-172C-4E0F-A203-D71E7D469164}" type="datetime1">
              <a:rPr lang="fr-FR" smtClean="0">
                <a:solidFill>
                  <a:prstClr val="black">
                    <a:tint val="75000"/>
                  </a:prstClr>
                </a:solidFill>
              </a:rPr>
              <a:t>27/10/2014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51738-0AE2-4B33-A3A1-11AF7B3DD532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605345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B7AC4-CC27-4275-9E43-BBEF642D4E80}" type="datetime1">
              <a:rPr lang="fr-FR" smtClean="0">
                <a:solidFill>
                  <a:prstClr val="black">
                    <a:tint val="75000"/>
                  </a:prstClr>
                </a:solidFill>
              </a:rPr>
              <a:t>27/10/2014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51738-0AE2-4B33-A3A1-11AF7B3DD532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622787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1A448-EDAC-4D2A-B055-AE8AC52A8B2B}" type="datetime1">
              <a:rPr lang="fr-FR" smtClean="0">
                <a:solidFill>
                  <a:prstClr val="black">
                    <a:tint val="75000"/>
                  </a:prstClr>
                </a:solidFill>
              </a:rPr>
              <a:t>27/10/2014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51738-0AE2-4B33-A3A1-11AF7B3DD532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136838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11B1D-49F2-457A-AC0D-77DEF25DC04E}" type="datetime1">
              <a:rPr lang="fr-FR" smtClean="0">
                <a:solidFill>
                  <a:prstClr val="black">
                    <a:tint val="75000"/>
                  </a:prstClr>
                </a:solidFill>
              </a:rPr>
              <a:t>27/10/2014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51738-0AE2-4B33-A3A1-11AF7B3DD532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95382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E3DB75C-7B08-49DB-9E2A-CA1F1F90329F}" type="datetime1">
              <a:rPr lang="fr-FR" smtClean="0">
                <a:solidFill>
                  <a:srgbClr val="FFFFFF"/>
                </a:solidFill>
              </a:rPr>
              <a:t>27/10/2014</a:t>
            </a:fld>
            <a:endParaRPr lang="fr-FR">
              <a:solidFill>
                <a:srgbClr val="FFFFFF"/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>
              <a:solidFill>
                <a:srgbClr val="FFFFFF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DA5E70-A3DE-4C91-BDBD-56572795913D}" type="slidenum">
              <a:rPr lang="fr-FR">
                <a:solidFill>
                  <a:srgbClr val="FFFFFF"/>
                </a:solidFill>
              </a:rPr>
              <a:pPr/>
              <a:t>‹N°›</a:t>
            </a:fld>
            <a:endParaRPr lang="fr-F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578397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ABADE-EF0E-4487-9A96-00F991F2B61E}" type="datetime1">
              <a:rPr lang="fr-FR" smtClean="0">
                <a:solidFill>
                  <a:prstClr val="black">
                    <a:tint val="75000"/>
                  </a:prstClr>
                </a:solidFill>
              </a:rPr>
              <a:t>27/10/2014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51738-0AE2-4B33-A3A1-11AF7B3DD532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423020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B7D9B-68F8-482E-8B23-0DCE789E1A4C}" type="datetime1">
              <a:rPr lang="fr-FR" smtClean="0">
                <a:solidFill>
                  <a:prstClr val="black">
                    <a:tint val="75000"/>
                  </a:prstClr>
                </a:solidFill>
              </a:rPr>
              <a:t>27/10/2014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51738-0AE2-4B33-A3A1-11AF7B3DD532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441692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FC642-118E-48D5-B4E3-DA91121DFB9B}" type="datetime1">
              <a:rPr lang="fr-FR" smtClean="0">
                <a:solidFill>
                  <a:prstClr val="black">
                    <a:tint val="75000"/>
                  </a:prstClr>
                </a:solidFill>
              </a:rPr>
              <a:t>27/10/2014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51738-0AE2-4B33-A3A1-11AF7B3DD532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027408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FD9B6-E07F-4280-9AA0-670905CAC935}" type="datetime1">
              <a:rPr lang="fr-FR" smtClean="0">
                <a:solidFill>
                  <a:prstClr val="black">
                    <a:tint val="75000"/>
                  </a:prstClr>
                </a:solidFill>
              </a:rPr>
              <a:t>27/10/2014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51738-0AE2-4B33-A3A1-11AF7B3DD532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795113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C4074-9AB1-4AFA-A896-8A26B31CEA19}" type="datetime1">
              <a:rPr lang="fr-FR" smtClean="0">
                <a:solidFill>
                  <a:prstClr val="black">
                    <a:tint val="75000"/>
                  </a:prstClr>
                </a:solidFill>
              </a:rPr>
              <a:t>27/10/2014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51738-0AE2-4B33-A3A1-11AF7B3DD532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522289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CAE9F-EB5A-4515-A888-44527671ADCD}" type="datetime1">
              <a:rPr lang="fr-FR" smtClean="0">
                <a:solidFill>
                  <a:prstClr val="black">
                    <a:tint val="75000"/>
                  </a:prstClr>
                </a:solidFill>
              </a:rPr>
              <a:t>27/10/2014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A1051738-0AE2-4B33-A3A1-11AF7B3DD532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227743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497E0-7EA8-42A1-A460-42DC83D916FC}" type="datetime1">
              <a:rPr lang="fr-FR" smtClean="0">
                <a:solidFill>
                  <a:prstClr val="black">
                    <a:tint val="75000"/>
                  </a:prstClr>
                </a:solidFill>
              </a:rPr>
              <a:t>27/10/2014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51738-0AE2-4B33-A3A1-11AF7B3DD532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880239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45726-172C-4E0F-A203-D71E7D469164}" type="datetime1">
              <a:rPr lang="fr-FR" smtClean="0">
                <a:solidFill>
                  <a:prstClr val="black">
                    <a:tint val="75000"/>
                  </a:prstClr>
                </a:solidFill>
              </a:rPr>
              <a:t>27/10/2014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A1051738-0AE2-4B33-A3A1-11AF7B3DD532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73501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B7AC4-CC27-4275-9E43-BBEF642D4E80}" type="datetime1">
              <a:rPr lang="fr-FR" smtClean="0">
                <a:solidFill>
                  <a:prstClr val="black">
                    <a:tint val="75000"/>
                  </a:prstClr>
                </a:solidFill>
              </a:rPr>
              <a:t>27/10/2014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A1051738-0AE2-4B33-A3A1-11AF7B3DD532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097538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1A448-EDAC-4D2A-B055-AE8AC52A8B2B}" type="datetime1">
              <a:rPr lang="fr-FR" smtClean="0">
                <a:solidFill>
                  <a:prstClr val="black">
                    <a:tint val="75000"/>
                  </a:prstClr>
                </a:solidFill>
              </a:rPr>
              <a:t>27/10/2014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A1051738-0AE2-4B33-A3A1-11AF7B3DD532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13608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53DAFF4-CAC5-4262-B9A1-B08E6E6E0868}" type="datetime1">
              <a:rPr lang="fr-FR" smtClean="0">
                <a:solidFill>
                  <a:srgbClr val="FFFFFF"/>
                </a:solidFill>
              </a:rPr>
              <a:t>27/10/2014</a:t>
            </a:fld>
            <a:endParaRPr lang="fr-FR">
              <a:solidFill>
                <a:srgbClr val="FFFFFF"/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>
              <a:solidFill>
                <a:srgbClr val="FFFFFF"/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A2A98A-EB13-46E3-A5B0-343CF8830894}" type="slidenum">
              <a:rPr lang="fr-FR">
                <a:solidFill>
                  <a:srgbClr val="FFFFFF"/>
                </a:solidFill>
              </a:rPr>
              <a:pPr/>
              <a:t>‹N°›</a:t>
            </a:fld>
            <a:endParaRPr lang="fr-F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0888002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11B1D-49F2-457A-AC0D-77DEF25DC04E}" type="datetime1">
              <a:rPr lang="fr-FR" smtClean="0">
                <a:solidFill>
                  <a:prstClr val="black">
                    <a:tint val="75000"/>
                  </a:prstClr>
                </a:solidFill>
              </a:rPr>
              <a:t>27/10/2014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51738-0AE2-4B33-A3A1-11AF7B3DD532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4851600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ABADE-EF0E-4487-9A96-00F991F2B61E}" type="datetime1">
              <a:rPr lang="fr-FR" smtClean="0">
                <a:solidFill>
                  <a:prstClr val="black">
                    <a:tint val="75000"/>
                  </a:prstClr>
                </a:solidFill>
              </a:rPr>
              <a:t>27/10/2014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51738-0AE2-4B33-A3A1-11AF7B3DD532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862419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B7D9B-68F8-482E-8B23-0DCE789E1A4C}" type="datetime1">
              <a:rPr lang="fr-FR" smtClean="0">
                <a:solidFill>
                  <a:prstClr val="black">
                    <a:tint val="75000"/>
                  </a:prstClr>
                </a:solidFill>
              </a:rPr>
              <a:t>27/10/2014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51738-0AE2-4B33-A3A1-11AF7B3DD532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6082738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FC642-118E-48D5-B4E3-DA91121DFB9B}" type="datetime1">
              <a:rPr lang="fr-FR" smtClean="0">
                <a:solidFill>
                  <a:prstClr val="black">
                    <a:tint val="75000"/>
                  </a:prstClr>
                </a:solidFill>
              </a:rPr>
              <a:t>27/10/2014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A1051738-0AE2-4B33-A3A1-11AF7B3DD532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2958092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544E76D-F0A0-4BD8-8BF5-2F3025FC01DC}" type="datetime1">
              <a:rPr lang="fr-FR" smtClean="0">
                <a:solidFill>
                  <a:srgbClr val="FFFFFF"/>
                </a:solidFill>
              </a:rPr>
              <a:t>27/10/2014</a:t>
            </a:fld>
            <a:endParaRPr lang="fr-FR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r-FR">
              <a:solidFill>
                <a:srgbClr val="FFFFFF"/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3B953BD-5604-4A90-B8A6-CA7FBBDA1569}" type="slidenum">
              <a:rPr lang="fr-FR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‹N°›</a:t>
            </a:fld>
            <a:endParaRPr lang="fr-F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863407"/>
      </p:ext>
    </p:extLst>
  </p:cSld>
  <p:clrMapOvr>
    <a:masterClrMapping/>
  </p:clrMapOvr>
  <p:hf hdr="0" ftr="0" dt="0"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544E76D-F0A0-4BD8-8BF5-2F3025FC01DC}" type="datetime1">
              <a:rPr lang="fr-FR" smtClean="0">
                <a:solidFill>
                  <a:srgbClr val="FFFFFF"/>
                </a:solidFill>
              </a:rPr>
              <a:t>27/10/2014</a:t>
            </a:fld>
            <a:endParaRPr lang="fr-FR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r-FR">
              <a:solidFill>
                <a:srgbClr val="FFFFFF"/>
              </a:solidFill>
            </a:endParaRPr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3B953BD-5604-4A90-B8A6-CA7FBBDA1569}" type="slidenum">
              <a:rPr lang="fr-FR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‹N°›</a:t>
            </a:fld>
            <a:endParaRPr lang="fr-FR">
              <a:solidFill>
                <a:srgbClr val="FFFFFF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65738613"/>
      </p:ext>
    </p:extLst>
  </p:cSld>
  <p:clrMapOvr>
    <a:masterClrMapping/>
  </p:clrMapOvr>
  <p:hf hdr="0" ftr="0" dt="0"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544E76D-F0A0-4BD8-8BF5-2F3025FC01DC}" type="datetime1">
              <a:rPr lang="fr-FR" smtClean="0">
                <a:solidFill>
                  <a:srgbClr val="FFFFFF"/>
                </a:solidFill>
              </a:rPr>
              <a:t>27/10/2014</a:t>
            </a:fld>
            <a:endParaRPr lang="fr-FR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r-FR">
              <a:solidFill>
                <a:srgbClr val="FFFFFF"/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3B953BD-5604-4A90-B8A6-CA7FBBDA1569}" type="slidenum">
              <a:rPr lang="fr-FR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‹N°›</a:t>
            </a:fld>
            <a:endParaRPr lang="fr-F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7350466"/>
      </p:ext>
    </p:extLst>
  </p:cSld>
  <p:clrMapOvr>
    <a:masterClrMapping/>
  </p:clrMapOvr>
  <p:hf hdr="0" ftr="0" dt="0"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544E76D-F0A0-4BD8-8BF5-2F3025FC01DC}" type="datetime1">
              <a:rPr lang="fr-FR" smtClean="0">
                <a:solidFill>
                  <a:srgbClr val="FFFFFF"/>
                </a:solidFill>
              </a:rPr>
              <a:t>27/10/2014</a:t>
            </a:fld>
            <a:endParaRPr lang="fr-FR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r-FR">
              <a:solidFill>
                <a:srgbClr val="FFFFFF"/>
              </a:solidFill>
            </a:endParaRPr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3B953BD-5604-4A90-B8A6-CA7FBBDA1569}" type="slidenum">
              <a:rPr lang="fr-FR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‹N°›</a:t>
            </a:fld>
            <a:endParaRPr lang="fr-FR">
              <a:solidFill>
                <a:srgbClr val="FFFFFF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17213790"/>
      </p:ext>
    </p:extLst>
  </p:cSld>
  <p:clrMapOvr>
    <a:masterClrMapping/>
  </p:clrMapOvr>
  <p:hf hdr="0" ftr="0" dt="0"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544E76D-F0A0-4BD8-8BF5-2F3025FC01DC}" type="datetime1">
              <a:rPr lang="fr-FR" smtClean="0">
                <a:solidFill>
                  <a:srgbClr val="FFFFFF"/>
                </a:solidFill>
              </a:rPr>
              <a:t>27/10/2014</a:t>
            </a:fld>
            <a:endParaRPr lang="fr-FR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r-FR">
              <a:solidFill>
                <a:srgbClr val="FFFFFF"/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3B953BD-5604-4A90-B8A6-CA7FBBDA1569}" type="slidenum">
              <a:rPr lang="fr-FR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‹N°›</a:t>
            </a:fld>
            <a:endParaRPr lang="fr-F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0288651"/>
      </p:ext>
    </p:extLst>
  </p:cSld>
  <p:clrMapOvr>
    <a:masterClrMapping/>
  </p:clrMapOvr>
  <p:hf hdr="0" ftr="0" dt="0"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FD9B6-E07F-4280-9AA0-670905CAC935}" type="datetime1">
              <a:rPr lang="fr-FR" smtClean="0">
                <a:solidFill>
                  <a:prstClr val="black">
                    <a:tint val="75000"/>
                  </a:prstClr>
                </a:solidFill>
              </a:rPr>
              <a:t>27/10/2014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51738-0AE2-4B33-A3A1-11AF7B3DD532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45543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DDA3205-E657-4FB3-9D85-8B311A4674CA}" type="datetime1">
              <a:rPr lang="fr-FR" smtClean="0">
                <a:solidFill>
                  <a:srgbClr val="FFFFFF"/>
                </a:solidFill>
              </a:rPr>
              <a:t>27/10/2014</a:t>
            </a:fld>
            <a:endParaRPr lang="fr-FR">
              <a:solidFill>
                <a:srgbClr val="FFFFFF"/>
              </a:solidFill>
            </a:endParaRPr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>
              <a:solidFill>
                <a:srgbClr val="FFFFFF"/>
              </a:solidFill>
            </a:endParaRP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D002EA-A30F-4C0C-A79F-D2A7B234C01C}" type="slidenum">
              <a:rPr lang="fr-FR">
                <a:solidFill>
                  <a:srgbClr val="FFFFFF"/>
                </a:solidFill>
              </a:rPr>
              <a:pPr/>
              <a:t>‹N°›</a:t>
            </a:fld>
            <a:endParaRPr lang="fr-F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3312863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C4074-9AB1-4AFA-A896-8A26B31CEA19}" type="datetime1">
              <a:rPr lang="fr-FR" smtClean="0">
                <a:solidFill>
                  <a:prstClr val="black">
                    <a:tint val="75000"/>
                  </a:prstClr>
                </a:solidFill>
              </a:rPr>
              <a:t>27/10/2014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51738-0AE2-4B33-A3A1-11AF7B3DD532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91969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EE2BB0B-707F-47E2-A701-8EF932272462}" type="datetime1">
              <a:rPr lang="fr-FR" smtClean="0">
                <a:solidFill>
                  <a:srgbClr val="FFFFFF"/>
                </a:solidFill>
              </a:rPr>
              <a:t>27/10/2014</a:t>
            </a:fld>
            <a:endParaRPr lang="fr-FR">
              <a:solidFill>
                <a:srgbClr val="FFFFFF"/>
              </a:solidFill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>
              <a:solidFill>
                <a:srgbClr val="FFFFFF"/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B0F669-AB16-4C53-85BC-65A8BD764A42}" type="slidenum">
              <a:rPr lang="fr-FR">
                <a:solidFill>
                  <a:srgbClr val="FFFFFF"/>
                </a:solidFill>
              </a:rPr>
              <a:pPr/>
              <a:t>‹N°›</a:t>
            </a:fld>
            <a:endParaRPr lang="fr-F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11412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4FD02DF-DE8B-4525-BDB5-6EDE08031791}" type="datetime1">
              <a:rPr lang="fr-FR" smtClean="0">
                <a:solidFill>
                  <a:srgbClr val="FFFFFF"/>
                </a:solidFill>
              </a:rPr>
              <a:t>27/10/2014</a:t>
            </a:fld>
            <a:endParaRPr lang="fr-FR">
              <a:solidFill>
                <a:srgbClr val="FFFFFF"/>
              </a:solidFill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>
              <a:solidFill>
                <a:srgbClr val="FFFFFF"/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DB5104-AD27-4F69-B496-C87B6D818529}" type="slidenum">
              <a:rPr lang="fr-FR">
                <a:solidFill>
                  <a:srgbClr val="FFFFFF"/>
                </a:solidFill>
              </a:rPr>
              <a:pPr/>
              <a:t>‹N°›</a:t>
            </a:fld>
            <a:endParaRPr lang="fr-F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47071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E02B540-A6AA-4ACB-A988-9A3F2386F67D}" type="datetime1">
              <a:rPr lang="fr-FR" smtClean="0">
                <a:solidFill>
                  <a:srgbClr val="FFFFFF"/>
                </a:solidFill>
              </a:rPr>
              <a:t>27/10/2014</a:t>
            </a:fld>
            <a:endParaRPr lang="fr-FR">
              <a:solidFill>
                <a:srgbClr val="FFFFFF"/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>
              <a:solidFill>
                <a:srgbClr val="FFFFFF"/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CD0DC7-8BDB-4B4D-A7F1-049F9ACBEB29}" type="slidenum">
              <a:rPr lang="fr-FR">
                <a:solidFill>
                  <a:srgbClr val="FFFFFF"/>
                </a:solidFill>
              </a:rPr>
              <a:pPr/>
              <a:t>‹N°›</a:t>
            </a:fld>
            <a:endParaRPr lang="fr-F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36465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46317CC-7EA8-4D4C-84E3-99BE37E9C4D8}" type="datetime1">
              <a:rPr lang="fr-FR" smtClean="0">
                <a:solidFill>
                  <a:srgbClr val="FFFFFF"/>
                </a:solidFill>
              </a:rPr>
              <a:t>27/10/2014</a:t>
            </a:fld>
            <a:endParaRPr lang="fr-FR">
              <a:solidFill>
                <a:srgbClr val="FFFFFF"/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>
              <a:solidFill>
                <a:srgbClr val="FFFFFF"/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23FF49-30DD-4D5F-804C-DD5D3E0ED692}" type="slidenum">
              <a:rPr lang="fr-FR">
                <a:solidFill>
                  <a:srgbClr val="FFFFFF"/>
                </a:solidFill>
              </a:rPr>
              <a:pPr/>
              <a:t>‹N°›</a:t>
            </a:fld>
            <a:endParaRPr lang="fr-F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89299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13" Type="http://schemas.openxmlformats.org/officeDocument/2006/relationships/slideLayout" Target="../slideLayouts/slideLayout47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slideLayout" Target="../slideLayouts/slideLayout46.xml"/><Relationship Id="rId17" Type="http://schemas.openxmlformats.org/officeDocument/2006/relationships/theme" Target="../theme/theme4.xml"/><Relationship Id="rId2" Type="http://schemas.openxmlformats.org/officeDocument/2006/relationships/slideLayout" Target="../slideLayouts/slideLayout36.xml"/><Relationship Id="rId16" Type="http://schemas.openxmlformats.org/officeDocument/2006/relationships/slideLayout" Target="../slideLayouts/slideLayout50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Relationship Id="rId14" Type="http://schemas.openxmlformats.org/officeDocument/2006/relationships/slideLayout" Target="../slideLayouts/slideLayout4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81000"/>
            <a:ext cx="822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9318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544E76D-F0A0-4BD8-8BF5-2F3025FC01DC}" type="datetime1">
              <a:rPr lang="fr-FR" smtClean="0">
                <a:solidFill>
                  <a:srgbClr val="FFFFFF"/>
                </a:solidFill>
              </a:rPr>
              <a:t>27/10/2014</a:t>
            </a:fld>
            <a:endParaRPr lang="fr-FR">
              <a:solidFill>
                <a:srgbClr val="FFFFFF"/>
              </a:solidFill>
            </a:endParaRPr>
          </a:p>
        </p:txBody>
      </p:sp>
      <p:sp>
        <p:nvSpPr>
          <p:cNvPr id="9318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r-FR">
              <a:solidFill>
                <a:srgbClr val="FFFFFF"/>
              </a:solidFill>
            </a:endParaRPr>
          </a:p>
        </p:txBody>
      </p:sp>
      <p:sp>
        <p:nvSpPr>
          <p:cNvPr id="9319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03B953BD-5604-4A90-B8A6-CA7FBBDA1569}" type="slidenum">
              <a:rPr lang="fr-FR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‹N°›</a:t>
            </a:fld>
            <a:endParaRPr lang="fr-F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9306153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52400"/>
            <a:ext cx="8229600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 style du titre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66800"/>
            <a:ext cx="82296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Dfhkjfdjkgdfjgdfjk fjsdfkgfdjgkdfghd kfjdgkdlfghdfkjghdlsjgkksdfgjd</a:t>
            </a:r>
          </a:p>
          <a:p>
            <a:pPr lvl="1"/>
            <a:r>
              <a:rPr lang="fr-FR" altLang="fr-FR" smtClean="0"/>
              <a:t>Deuxième niveau</a:t>
            </a:r>
          </a:p>
          <a:p>
            <a:pPr lvl="2"/>
            <a:r>
              <a:rPr lang="fr-FR" altLang="fr-FR" smtClean="0"/>
              <a:t> Troisième niveau</a:t>
            </a:r>
          </a:p>
          <a:p>
            <a:pPr lvl="3"/>
            <a:endParaRPr lang="fr-FR" altLang="fr-FR" smtClean="0"/>
          </a:p>
        </p:txBody>
      </p:sp>
      <p:sp>
        <p:nvSpPr>
          <p:cNvPr id="798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+mn-lt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B020B85-77BD-4BF5-8628-90BC9F5F5726}" type="datetime1">
              <a:rPr lang="fr-FR" smtClean="0">
                <a:solidFill>
                  <a:srgbClr val="000000"/>
                </a:solidFill>
              </a:rPr>
              <a:t>27/10/2014</a:t>
            </a:fld>
            <a:endParaRPr lang="fr-FR">
              <a:solidFill>
                <a:srgbClr val="000000"/>
              </a:solidFill>
            </a:endParaRPr>
          </a:p>
        </p:txBody>
      </p:sp>
      <p:sp>
        <p:nvSpPr>
          <p:cNvPr id="798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+mn-lt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fr-FR">
              <a:solidFill>
                <a:srgbClr val="000000"/>
              </a:solidFill>
            </a:endParaRPr>
          </a:p>
        </p:txBody>
      </p:sp>
      <p:sp useBgFill="1">
        <p:nvSpPr>
          <p:cNvPr id="798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924800" y="260350"/>
            <a:ext cx="1085850" cy="457200"/>
          </a:xfrm>
          <a:prstGeom prst="rect">
            <a:avLst/>
          </a:pr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800" b="1">
                <a:solidFill>
                  <a:schemeClr val="bg2"/>
                </a:solidFill>
                <a:latin typeface="+mn-lt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76DB63F-B278-4974-8B02-D36D3342E80A}" type="slidenum">
              <a:rPr lang="fr-FR">
                <a:solidFill>
                  <a:srgbClr val="6666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‹N°›</a:t>
            </a:fld>
            <a:endParaRPr lang="fr-FR">
              <a:solidFill>
                <a:srgbClr val="666600"/>
              </a:solidFill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228600" cy="22860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fr-FR" altLang="fr-FR" smtClean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2286000"/>
            <a:ext cx="228600" cy="2286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fr-FR" altLang="fr-FR" smtClean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4572000"/>
            <a:ext cx="228600" cy="2286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fr-FR" altLang="fr-FR" smtClean="0">
              <a:solidFill>
                <a:srgbClr val="000000"/>
              </a:solidFill>
              <a:cs typeface="Arial" charset="0"/>
            </a:endParaRPr>
          </a:p>
        </p:txBody>
      </p:sp>
      <p:grpSp>
        <p:nvGrpSpPr>
          <p:cNvPr id="1034" name="Group 10"/>
          <p:cNvGrpSpPr>
            <a:grpSpLocks/>
          </p:cNvGrpSpPr>
          <p:nvPr/>
        </p:nvGrpSpPr>
        <p:grpSpPr bwMode="auto">
          <a:xfrm>
            <a:off x="0" y="838200"/>
            <a:ext cx="8610600" cy="73025"/>
            <a:chOff x="144" y="1680"/>
            <a:chExt cx="5424" cy="144"/>
          </a:xfrm>
        </p:grpSpPr>
        <p:sp>
          <p:nvSpPr>
            <p:cNvPr id="1035" name="Rectangle 11"/>
            <p:cNvSpPr>
              <a:spLocks noChangeArrowheads="1"/>
            </p:cNvSpPr>
            <p:nvPr userDrawn="1"/>
          </p:nvSpPr>
          <p:spPr bwMode="auto">
            <a:xfrm>
              <a:off x="144" y="1680"/>
              <a:ext cx="1808" cy="144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fr-FR" altLang="fr-FR" smtClean="0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1036" name="Rectangle 12"/>
            <p:cNvSpPr>
              <a:spLocks noChangeArrowheads="1"/>
            </p:cNvSpPr>
            <p:nvPr userDrawn="1"/>
          </p:nvSpPr>
          <p:spPr bwMode="auto">
            <a:xfrm>
              <a:off x="1952" y="1680"/>
              <a:ext cx="1808" cy="14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fr-FR" altLang="fr-FR" smtClean="0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1037" name="Rectangle 13"/>
            <p:cNvSpPr>
              <a:spLocks noChangeArrowheads="1"/>
            </p:cNvSpPr>
            <p:nvPr userDrawn="1"/>
          </p:nvSpPr>
          <p:spPr bwMode="auto">
            <a:xfrm>
              <a:off x="3760" y="1680"/>
              <a:ext cx="1808" cy="144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fr-FR" altLang="fr-FR" smtClean="0">
                <a:solidFill>
                  <a:srgbClr val="000000"/>
                </a:solidFill>
                <a:cs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386508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5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987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987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987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987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bg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bg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bg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bg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bg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>
          <a:solidFill>
            <a:schemeClr val="bg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>
          <a:solidFill>
            <a:schemeClr val="bg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>
          <a:solidFill>
            <a:schemeClr val="bg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>
          <a:solidFill>
            <a:schemeClr val="bg2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lnSpc>
          <a:spcPct val="140000"/>
        </a:lnSpc>
        <a:spcBef>
          <a:spcPct val="10000"/>
        </a:spcBef>
        <a:spcAft>
          <a:spcPct val="40000"/>
        </a:spcAft>
        <a:buClr>
          <a:schemeClr val="bg2"/>
        </a:buClr>
        <a:buFont typeface="Wingdings" pitchFamily="2" charset="2"/>
        <a:buChar char="p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lnSpc>
          <a:spcPct val="140000"/>
        </a:lnSpc>
        <a:spcBef>
          <a:spcPct val="10000"/>
        </a:spcBef>
        <a:spcAft>
          <a:spcPct val="40000"/>
        </a:spcAft>
        <a:buClr>
          <a:schemeClr val="tx2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lnSpc>
          <a:spcPct val="140000"/>
        </a:lnSpc>
        <a:spcBef>
          <a:spcPct val="10000"/>
        </a:spcBef>
        <a:spcAft>
          <a:spcPct val="40000"/>
        </a:spcAft>
        <a:buClr>
          <a:schemeClr val="accent1"/>
        </a:buClr>
        <a:buFont typeface="Wingdings" pitchFamily="2" charset="2"/>
        <a:buChar char="ú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lnSpc>
          <a:spcPct val="140000"/>
        </a:lnSpc>
        <a:spcBef>
          <a:spcPct val="10000"/>
        </a:spcBef>
        <a:spcAft>
          <a:spcPct val="40000"/>
        </a:spcAft>
        <a:buClr>
          <a:schemeClr val="accent1"/>
        </a:buClr>
        <a:buFont typeface="Wingdings" pitchFamily="2" charset="2"/>
        <a:buChar char="ú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p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p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p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p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p"/>
        <a:defRPr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544E76D-F0A0-4BD8-8BF5-2F3025FC01DC}" type="datetime1">
              <a:rPr lang="fr-FR" smtClean="0">
                <a:solidFill>
                  <a:srgbClr val="FFFFFF"/>
                </a:solidFill>
              </a:rPr>
              <a:t>27/10/2014</a:t>
            </a:fld>
            <a:endParaRPr lang="fr-FR">
              <a:solidFill>
                <a:srgbClr val="FFFFFF"/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r-FR">
              <a:solidFill>
                <a:srgbClr val="FFFFFF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03B953BD-5604-4A90-B8A6-CA7FBBDA1569}" type="slidenum">
              <a:rPr lang="fr-FR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‹N°›</a:t>
            </a:fld>
            <a:endParaRPr lang="fr-F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5760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544E76D-F0A0-4BD8-8BF5-2F3025FC01DC}" type="datetime1">
              <a:rPr lang="fr-FR" smtClean="0">
                <a:solidFill>
                  <a:srgbClr val="FFFFFF"/>
                </a:solidFill>
              </a:rPr>
              <a:t>27/10/2014</a:t>
            </a:fld>
            <a:endParaRPr lang="fr-FR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r-FR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03B953BD-5604-4A90-B8A6-CA7FBBDA1569}" type="slidenum">
              <a:rPr lang="fr-FR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‹N°›</a:t>
            </a:fld>
            <a:endParaRPr lang="fr-F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99074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  <p:sldLayoutId id="2147483876" r:id="rId12"/>
    <p:sldLayoutId id="2147483877" r:id="rId13"/>
    <p:sldLayoutId id="2147483878" r:id="rId14"/>
    <p:sldLayoutId id="2147483879" r:id="rId15"/>
    <p:sldLayoutId id="2147483880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http://www.univ-evry.fr/" TargetMode="External"/><Relationship Id="rId1" Type="http://schemas.openxmlformats.org/officeDocument/2006/relationships/slideLayout" Target="../slideLayouts/slideLayout2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campus-paris-saclay.fr/en/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campus-paris-saclay.fr/en/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mpusfrance.org/en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eilleurs-masters.com/" TargetMode="External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mailto:kalugkatia@gmail.com" TargetMode="External"/><Relationship Id="rId2" Type="http://schemas.openxmlformats.org/officeDocument/2006/relationships/hyperlink" Target="mailto:Ekaterina.Kalugina@univ-evry.fr" TargetMode="External"/><Relationship Id="rId1" Type="http://schemas.openxmlformats.org/officeDocument/2006/relationships/slideLayout" Target="../slideLayouts/slideLayout3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mpus-paris-saclay.fr/en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979712" y="4221088"/>
            <a:ext cx="6858000" cy="2387600"/>
          </a:xfrm>
        </p:spPr>
        <p:txBody>
          <a:bodyPr>
            <a:normAutofit/>
          </a:bodyPr>
          <a:lstStyle/>
          <a:p>
            <a:r>
              <a:rPr lang="en-GB" dirty="0"/>
              <a:t/>
            </a:r>
            <a:br>
              <a:rPr lang="en-GB" dirty="0"/>
            </a:br>
            <a:r>
              <a:rPr lang="en-GB" dirty="0"/>
              <a:t/>
            </a:r>
            <a:br>
              <a:rPr lang="en-GB" dirty="0"/>
            </a:br>
            <a:endParaRPr lang="en-US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259632" y="4221088"/>
            <a:ext cx="6858000" cy="1251098"/>
          </a:xfrm>
        </p:spPr>
        <p:txBody>
          <a:bodyPr/>
          <a:lstStyle/>
          <a:p>
            <a:pPr lv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65000"/>
            </a:pPr>
            <a:endParaRPr lang="fr-FR" sz="3600" b="1" i="1" kern="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  <a:hlinkClick r:id="rId2"/>
            </a:endParaRPr>
          </a:p>
          <a:p>
            <a:pPr lv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65000"/>
            </a:pPr>
            <a:r>
              <a:rPr lang="fr-FR" sz="3600" b="1" i="1" kern="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www.univ-evry.fr</a:t>
            </a:r>
            <a:r>
              <a:rPr lang="fr-FR" sz="3600" b="1" i="1" kern="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fr-FR" sz="3600" b="1" i="1" kern="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51738-0AE2-4B33-A3A1-11AF7B3DD532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1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4098" name="Picture 2" descr="UNIVERSITE D'EVRY-VAL-D'ESSONN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72816"/>
            <a:ext cx="9144000" cy="1598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50840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698CD-8142-46F7-8DA4-95A49449A213}" type="slidenum">
              <a:rPr lang="fr-FR">
                <a:solidFill>
                  <a:srgbClr val="000000"/>
                </a:solidFill>
                <a:effectLst/>
              </a:rPr>
              <a:pPr/>
              <a:t>10</a:t>
            </a:fld>
            <a:endParaRPr lang="fr-FR">
              <a:solidFill>
                <a:srgbClr val="000000"/>
              </a:solidFill>
              <a:effectLst/>
            </a:endParaRPr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60648"/>
            <a:ext cx="8686800" cy="599728"/>
          </a:xfrm>
        </p:spPr>
        <p:txBody>
          <a:bodyPr/>
          <a:lstStyle/>
          <a:p>
            <a:r>
              <a:rPr lang="fr-FR" sz="3200" b="1" dirty="0" smtClean="0">
                <a:solidFill>
                  <a:srgbClr val="0B049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Evry </a:t>
            </a:r>
            <a:r>
              <a:rPr lang="fr-FR" sz="3200" b="1" dirty="0" err="1" smtClean="0">
                <a:solidFill>
                  <a:srgbClr val="0B049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University</a:t>
            </a:r>
            <a:r>
              <a:rPr lang="fr-FR" sz="3200" b="1" dirty="0" smtClean="0">
                <a:solidFill>
                  <a:srgbClr val="0B049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as a </a:t>
            </a:r>
            <a:r>
              <a:rPr lang="fr-FR" sz="3200" b="1" dirty="0" err="1" smtClean="0">
                <a:solidFill>
                  <a:srgbClr val="0B049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member</a:t>
            </a:r>
            <a:r>
              <a:rPr lang="fr-FR" sz="3200" b="1" dirty="0" smtClean="0">
                <a:solidFill>
                  <a:srgbClr val="0B049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of  Paris-Saclay </a:t>
            </a:r>
            <a:r>
              <a:rPr lang="fr-FR" sz="3200" b="1" dirty="0" err="1" smtClean="0">
                <a:solidFill>
                  <a:srgbClr val="0B049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University</a:t>
            </a:r>
            <a:r>
              <a:rPr lang="fr-FR" sz="3200" b="1" dirty="0" smtClean="0">
                <a:solidFill>
                  <a:srgbClr val="0B049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endParaRPr lang="fr-FR" sz="3200" b="1" dirty="0">
              <a:solidFill>
                <a:srgbClr val="0B0498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8" name="Picture 4" descr="http://www.campus-paris-saclay.fr/var/campussaclayez/storage/images/media/images/tetieres/frise-logos-17-12-2013/17329-1-fre-FR/Frise-logos-17-12-2013_header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52736"/>
            <a:ext cx="9101046" cy="27769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2627784" y="4869160"/>
            <a:ext cx="36427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http://www.campus-paris-saclay.fr/en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5299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698CD-8142-46F7-8DA4-95A49449A213}" type="slidenum">
              <a:rPr lang="fr-FR">
                <a:solidFill>
                  <a:srgbClr val="000000"/>
                </a:solidFill>
                <a:effectLst/>
              </a:rPr>
              <a:pPr/>
              <a:t>11</a:t>
            </a:fld>
            <a:endParaRPr lang="fr-FR">
              <a:solidFill>
                <a:srgbClr val="000000"/>
              </a:solidFill>
              <a:effectLst/>
            </a:endParaRPr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60648"/>
            <a:ext cx="8686800" cy="599728"/>
          </a:xfrm>
        </p:spPr>
        <p:txBody>
          <a:bodyPr/>
          <a:lstStyle/>
          <a:p>
            <a:r>
              <a:rPr lang="fr-FR" sz="3200" b="1" dirty="0" smtClean="0">
                <a:solidFill>
                  <a:srgbClr val="0B049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Evry </a:t>
            </a:r>
            <a:r>
              <a:rPr lang="fr-FR" sz="3200" b="1" dirty="0" err="1" smtClean="0">
                <a:solidFill>
                  <a:srgbClr val="0B049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University</a:t>
            </a:r>
            <a:r>
              <a:rPr lang="fr-FR" sz="3200" b="1" dirty="0" smtClean="0">
                <a:solidFill>
                  <a:srgbClr val="0B049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as a </a:t>
            </a:r>
            <a:r>
              <a:rPr lang="fr-FR" sz="3200" b="1" dirty="0" err="1" smtClean="0">
                <a:solidFill>
                  <a:srgbClr val="0B049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member</a:t>
            </a:r>
            <a:r>
              <a:rPr lang="fr-FR" sz="3200" b="1" dirty="0" smtClean="0">
                <a:solidFill>
                  <a:srgbClr val="0B049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of  Paris-Saclay </a:t>
            </a:r>
            <a:r>
              <a:rPr lang="fr-FR" sz="3200" b="1" dirty="0" err="1" smtClean="0">
                <a:solidFill>
                  <a:srgbClr val="0B049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University</a:t>
            </a:r>
            <a:r>
              <a:rPr lang="fr-FR" sz="3200" b="1" dirty="0" smtClean="0">
                <a:solidFill>
                  <a:srgbClr val="0B049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endParaRPr lang="fr-FR" sz="3200" b="1" dirty="0">
              <a:solidFill>
                <a:srgbClr val="0B0498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2" name="Picture 4" descr="http://www.lefigaro.fr/medias/2010/09/24/fec6538a-c817-11df-afc1-be41e2348b86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412776"/>
            <a:ext cx="6840760" cy="4248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2195736" y="6093296"/>
            <a:ext cx="36427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http://www.campus-paris-saclay.fr/en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1786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698CD-8142-46F7-8DA4-95A49449A213}" type="slidenum">
              <a:rPr lang="fr-FR">
                <a:solidFill>
                  <a:srgbClr val="000000"/>
                </a:solidFill>
                <a:effectLst/>
              </a:rPr>
              <a:pPr/>
              <a:t>12</a:t>
            </a:fld>
            <a:endParaRPr lang="fr-FR" dirty="0">
              <a:solidFill>
                <a:srgbClr val="000000"/>
              </a:solidFill>
              <a:effectLst/>
            </a:endParaRPr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60648"/>
            <a:ext cx="8686800" cy="599728"/>
          </a:xfrm>
        </p:spPr>
        <p:txBody>
          <a:bodyPr/>
          <a:lstStyle/>
          <a:p>
            <a:r>
              <a:rPr lang="fr-FR" sz="3200" b="1" dirty="0" err="1" smtClean="0">
                <a:solidFill>
                  <a:srgbClr val="0B049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Why</a:t>
            </a:r>
            <a:r>
              <a:rPr lang="fr-FR" sz="3200" b="1" dirty="0" smtClean="0">
                <a:solidFill>
                  <a:srgbClr val="0B049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fr-FR" sz="3200" b="1" dirty="0" err="1" smtClean="0">
                <a:solidFill>
                  <a:srgbClr val="0B049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study</a:t>
            </a:r>
            <a:r>
              <a:rPr lang="fr-FR" sz="3200" b="1" dirty="0" smtClean="0">
                <a:solidFill>
                  <a:srgbClr val="0B049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in France</a:t>
            </a:r>
            <a:endParaRPr lang="fr-FR" sz="3200" b="1" dirty="0">
              <a:solidFill>
                <a:srgbClr val="0B0498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196752"/>
            <a:ext cx="8424937" cy="5184576"/>
          </a:xfrm>
        </p:spPr>
        <p:txBody>
          <a:bodyPr/>
          <a:lstStyle/>
          <a:p>
            <a:pPr marL="0" indent="0">
              <a:lnSpc>
                <a:spcPct val="80000"/>
              </a:lnSpc>
              <a:buClr>
                <a:srgbClr val="002060"/>
              </a:buClr>
              <a:buNone/>
            </a:pPr>
            <a:endParaRPr lang="fr-FR" sz="1200" b="1" i="1" dirty="0">
              <a:solidFill>
                <a:srgbClr val="00206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  <a:buClr>
                <a:srgbClr val="002060"/>
              </a:buClr>
              <a:buSzPct val="75000"/>
              <a:buFont typeface="Wingdings" panose="05000000000000000000" pitchFamily="2" charset="2"/>
              <a:buChar char="Ø"/>
            </a:pPr>
            <a:r>
              <a:rPr lang="en-GB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For the quality of its system of higher </a:t>
            </a:r>
            <a:r>
              <a:rPr lang="en-GB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education</a:t>
            </a:r>
          </a:p>
          <a:p>
            <a:pPr>
              <a:lnSpc>
                <a:spcPct val="80000"/>
              </a:lnSpc>
              <a:buClr>
                <a:srgbClr val="002060"/>
              </a:buClr>
              <a:buSzPct val="75000"/>
              <a:buFont typeface="Wingdings" panose="05000000000000000000" pitchFamily="2" charset="2"/>
              <a:buChar char="Ø"/>
            </a:pPr>
            <a:endParaRPr lang="en-GB" sz="280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  <a:buClr>
                <a:srgbClr val="002060"/>
              </a:buClr>
              <a:buSzPct val="75000"/>
              <a:buFont typeface="Wingdings" panose="05000000000000000000" pitchFamily="2" charset="2"/>
              <a:buChar char="Ø"/>
            </a:pPr>
            <a:r>
              <a:rPr lang="en-GB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To experience the unique French </a:t>
            </a:r>
            <a:r>
              <a:rPr lang="en-GB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en-GB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art of </a:t>
            </a:r>
            <a:r>
              <a:rPr lang="en-GB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living“</a:t>
            </a:r>
          </a:p>
          <a:p>
            <a:pPr>
              <a:lnSpc>
                <a:spcPct val="80000"/>
              </a:lnSpc>
              <a:buClr>
                <a:srgbClr val="002060"/>
              </a:buClr>
              <a:buSzPct val="75000"/>
              <a:buFont typeface="Wingdings" panose="05000000000000000000" pitchFamily="2" charset="2"/>
              <a:buChar char="Ø"/>
            </a:pPr>
            <a:endParaRPr lang="en-GB" sz="280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  <a:buClr>
                <a:srgbClr val="002060"/>
              </a:buClr>
              <a:buSzPct val="75000"/>
              <a:buFont typeface="Wingdings" panose="05000000000000000000" pitchFamily="2" charset="2"/>
              <a:buChar char="Ø"/>
            </a:pPr>
            <a:r>
              <a:rPr lang="en-GB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Finally </a:t>
            </a:r>
            <a:r>
              <a:rPr lang="en-GB" sz="2800" b="1" i="1" dirty="0" smtClean="0">
                <a:solidFill>
                  <a:srgbClr val="0B049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price (!)</a:t>
            </a:r>
          </a:p>
          <a:p>
            <a:pPr lvl="1">
              <a:lnSpc>
                <a:spcPct val="80000"/>
              </a:lnSpc>
              <a:buClr>
                <a:srgbClr val="FF0000"/>
              </a:buClr>
              <a:buSzPct val="75000"/>
              <a:buFont typeface="Wingdings" panose="05000000000000000000" pitchFamily="2" charset="2"/>
              <a:buChar char="ü"/>
            </a:pPr>
            <a:r>
              <a:rPr lang="en-GB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Annual tuition rates at public institutions are set by law. The rates for the 2014–15 academic year are, by degree program</a:t>
            </a:r>
            <a:r>
              <a:rPr lang="en-GB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lvl="2">
              <a:lnSpc>
                <a:spcPct val="80000"/>
              </a:lnSpc>
              <a:buClr>
                <a:srgbClr val="00B050"/>
              </a:buClr>
              <a:buSzPct val="75000"/>
              <a:buFont typeface="Courier New" panose="02070309020205020404" pitchFamily="49" charset="0"/>
              <a:buChar char="o"/>
            </a:pPr>
            <a:r>
              <a:rPr lang="en-GB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€189,10 for licence programs</a:t>
            </a:r>
          </a:p>
          <a:p>
            <a:pPr lvl="2">
              <a:lnSpc>
                <a:spcPct val="80000"/>
              </a:lnSpc>
              <a:buClr>
                <a:srgbClr val="00B050"/>
              </a:buClr>
              <a:buSzPct val="75000"/>
              <a:buFont typeface="Courier New" panose="02070309020205020404" pitchFamily="49" charset="0"/>
              <a:buChar char="o"/>
            </a:pPr>
            <a:r>
              <a:rPr lang="en-GB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€261,10 for master's programs</a:t>
            </a:r>
          </a:p>
          <a:p>
            <a:pPr lvl="2">
              <a:lnSpc>
                <a:spcPct val="80000"/>
              </a:lnSpc>
              <a:buClr>
                <a:srgbClr val="00B050"/>
              </a:buClr>
              <a:buSzPct val="75000"/>
              <a:buFont typeface="Courier New" panose="02070309020205020404" pitchFamily="49" charset="0"/>
              <a:buChar char="o"/>
            </a:pPr>
            <a:r>
              <a:rPr lang="en-GB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€396,10 for doctoral programs</a:t>
            </a:r>
          </a:p>
          <a:p>
            <a:pPr marL="914400" lvl="2" indent="0" algn="ctr">
              <a:lnSpc>
                <a:spcPct val="80000"/>
              </a:lnSpc>
              <a:buClr>
                <a:srgbClr val="00B050"/>
              </a:buClr>
              <a:buSzPct val="75000"/>
              <a:buNone/>
            </a:pPr>
            <a:r>
              <a:rPr lang="en-GB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+ 213 € of social security  </a:t>
            </a:r>
            <a:endParaRPr lang="en-GB" sz="2400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80000"/>
              </a:lnSpc>
              <a:buClr>
                <a:srgbClr val="FF0000"/>
              </a:buClr>
              <a:buSzPct val="75000"/>
              <a:buFont typeface="Wingdings" panose="05000000000000000000" pitchFamily="2" charset="2"/>
              <a:buChar char="ü"/>
            </a:pPr>
            <a:r>
              <a:rPr lang="en-GB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Competitive prices of housing, especially student residencies (</a:t>
            </a:r>
            <a:r>
              <a:rPr lang="en-GB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€ </a:t>
            </a:r>
            <a:r>
              <a:rPr lang="en-GB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300-600 in </a:t>
            </a:r>
            <a:r>
              <a:rPr lang="en-GB" sz="2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Evry</a:t>
            </a:r>
            <a:r>
              <a:rPr lang="en-GB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2" name="Rectangle 1"/>
          <p:cNvSpPr/>
          <p:nvPr/>
        </p:nvSpPr>
        <p:spPr>
          <a:xfrm>
            <a:off x="2987824" y="6237312"/>
            <a:ext cx="33506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http://www.campusfrance.org/en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/>
              <a:t>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2297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698CD-8142-46F7-8DA4-95A49449A213}" type="slidenum">
              <a:rPr lang="fr-FR">
                <a:solidFill>
                  <a:srgbClr val="000000"/>
                </a:solidFill>
                <a:effectLst/>
              </a:rPr>
              <a:pPr/>
              <a:t>13</a:t>
            </a:fld>
            <a:endParaRPr lang="fr-FR" dirty="0">
              <a:solidFill>
                <a:srgbClr val="000000"/>
              </a:solidFill>
              <a:effectLst/>
            </a:endParaRPr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16632"/>
            <a:ext cx="8686800" cy="599728"/>
          </a:xfrm>
        </p:spPr>
        <p:txBody>
          <a:bodyPr/>
          <a:lstStyle/>
          <a:p>
            <a:r>
              <a:rPr lang="fr-FR" sz="3200" b="1" dirty="0" err="1" smtClean="0">
                <a:solidFill>
                  <a:srgbClr val="0B049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Bachelor’s</a:t>
            </a:r>
            <a:r>
              <a:rPr lang="fr-FR" sz="3200" b="1" dirty="0" smtClean="0">
                <a:solidFill>
                  <a:srgbClr val="0B049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3200" b="1" dirty="0" err="1" smtClean="0">
                <a:solidFill>
                  <a:srgbClr val="0B049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degree</a:t>
            </a:r>
            <a:r>
              <a:rPr lang="fr-FR" sz="3200" b="1" dirty="0" smtClean="0">
                <a:solidFill>
                  <a:srgbClr val="0B049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3200" b="1" dirty="0" err="1" smtClean="0">
                <a:solidFill>
                  <a:srgbClr val="0B049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Year</a:t>
            </a:r>
            <a:r>
              <a:rPr lang="fr-FR" sz="3200" b="1" dirty="0" smtClean="0">
                <a:solidFill>
                  <a:srgbClr val="0B049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endParaRPr lang="fr-FR" sz="3200" b="1" dirty="0">
              <a:solidFill>
                <a:srgbClr val="0B0498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4538562"/>
              </p:ext>
            </p:extLst>
          </p:nvPr>
        </p:nvGraphicFramePr>
        <p:xfrm>
          <a:off x="251520" y="692696"/>
          <a:ext cx="8424936" cy="2838142"/>
        </p:xfrm>
        <a:graphic>
          <a:graphicData uri="http://schemas.openxmlformats.org/drawingml/2006/table">
            <a:tbl>
              <a:tblPr/>
              <a:tblGrid>
                <a:gridCol w="2757252"/>
                <a:gridCol w="3087910"/>
                <a:gridCol w="665015"/>
                <a:gridCol w="264633"/>
                <a:gridCol w="557789"/>
                <a:gridCol w="511307"/>
                <a:gridCol w="581030"/>
              </a:tblGrid>
              <a:tr h="144018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Semester 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68985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Block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Course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ECTS</a:t>
                      </a:r>
                    </a:p>
                  </a:txBody>
                  <a:tcPr marL="9525" marR="9525" marT="9525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Coef</a:t>
                      </a:r>
                      <a:r>
                        <a:rPr lang="en-GB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.</a:t>
                      </a:r>
                    </a:p>
                  </a:txBody>
                  <a:tcPr marL="9525" marR="9525" marT="9525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Lect.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Tut.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Lect-Tut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238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Fundamental teachings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Principles of macroeconomics 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23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Principles of microeconomics 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2380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Methodological teachings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Mathematics 1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238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Disciplinary teachings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Introduction to management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23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History of economic events 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238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Complementary teachings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Introduction to law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23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English 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612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Total Semester 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4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5454355"/>
              </p:ext>
            </p:extLst>
          </p:nvPr>
        </p:nvGraphicFramePr>
        <p:xfrm>
          <a:off x="107504" y="3731594"/>
          <a:ext cx="8712966" cy="3152775"/>
        </p:xfrm>
        <a:graphic>
          <a:graphicData uri="http://schemas.openxmlformats.org/drawingml/2006/table">
            <a:tbl>
              <a:tblPr/>
              <a:tblGrid>
                <a:gridCol w="2732032"/>
                <a:gridCol w="3312965"/>
                <a:gridCol w="444662"/>
                <a:gridCol w="516768"/>
                <a:gridCol w="576858"/>
                <a:gridCol w="528787"/>
                <a:gridCol w="600894"/>
              </a:tblGrid>
              <a:tr h="200025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Semester 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23850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Block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Course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ECT</a:t>
                      </a:r>
                      <a:r>
                        <a:rPr lang="en-GB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S</a:t>
                      </a:r>
                    </a:p>
                  </a:txBody>
                  <a:tcPr marL="9525" marR="9525" marT="9525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Coef</a:t>
                      </a:r>
                      <a:r>
                        <a:rPr lang="en-GB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.</a:t>
                      </a:r>
                    </a:p>
                  </a:txBody>
                  <a:tcPr marL="9525" marR="9525" marT="9525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Lect.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Tut.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Lect-Tut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385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Fundamental teachings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Principles of macroeconomics 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38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Principles of microeconomics 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Methodological teachings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Mathematics 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Descriptive statistics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Disciplinary teachings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Introduction to accounting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Money, banks and financial markets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Complementary teachings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Information technology 1 (C2i)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English 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Opening and vocational teachnings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Free teaching unit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Total Semester 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4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78208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698CD-8142-46F7-8DA4-95A49449A213}" type="slidenum">
              <a:rPr lang="fr-FR">
                <a:solidFill>
                  <a:srgbClr val="000000"/>
                </a:solidFill>
                <a:effectLst/>
              </a:rPr>
              <a:pPr/>
              <a:t>14</a:t>
            </a:fld>
            <a:endParaRPr lang="fr-FR" dirty="0">
              <a:solidFill>
                <a:srgbClr val="000000"/>
              </a:solidFill>
              <a:effectLst/>
            </a:endParaRPr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3867"/>
            <a:ext cx="8686800" cy="380797"/>
          </a:xfrm>
        </p:spPr>
        <p:txBody>
          <a:bodyPr/>
          <a:lstStyle/>
          <a:p>
            <a:r>
              <a:rPr lang="fr-FR" sz="2800" b="1" dirty="0" err="1" smtClean="0">
                <a:solidFill>
                  <a:srgbClr val="0B049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Bachelor’s</a:t>
            </a:r>
            <a:r>
              <a:rPr lang="fr-FR" sz="2800" b="1" dirty="0" smtClean="0">
                <a:solidFill>
                  <a:srgbClr val="0B049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b="1" dirty="0" err="1" smtClean="0">
                <a:solidFill>
                  <a:srgbClr val="0B049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degree</a:t>
            </a:r>
            <a:r>
              <a:rPr lang="fr-FR" sz="2800" b="1" dirty="0" smtClean="0">
                <a:solidFill>
                  <a:srgbClr val="0B049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b="1" dirty="0" err="1" smtClean="0">
                <a:solidFill>
                  <a:srgbClr val="0B049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Year</a:t>
            </a:r>
            <a:r>
              <a:rPr lang="fr-FR" sz="2800" b="1" dirty="0" smtClean="0">
                <a:solidFill>
                  <a:srgbClr val="0B049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endParaRPr lang="fr-FR" sz="2800" b="1" dirty="0">
              <a:solidFill>
                <a:srgbClr val="0B0498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5884593"/>
              </p:ext>
            </p:extLst>
          </p:nvPr>
        </p:nvGraphicFramePr>
        <p:xfrm>
          <a:off x="179512" y="404664"/>
          <a:ext cx="8424935" cy="3278505"/>
        </p:xfrm>
        <a:graphic>
          <a:graphicData uri="http://schemas.openxmlformats.org/drawingml/2006/table">
            <a:tbl>
              <a:tblPr/>
              <a:tblGrid>
                <a:gridCol w="3168352"/>
                <a:gridCol w="2739738"/>
                <a:gridCol w="555360"/>
                <a:gridCol w="437198"/>
                <a:gridCol w="437198"/>
                <a:gridCol w="342670"/>
                <a:gridCol w="744419"/>
              </a:tblGrid>
              <a:tr h="200025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Semester 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Block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Course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ECTS</a:t>
                      </a:r>
                    </a:p>
                  </a:txBody>
                  <a:tcPr marL="9525" marR="9525" marT="9525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Coef.</a:t>
                      </a:r>
                    </a:p>
                  </a:txBody>
                  <a:tcPr marL="9525" marR="9525" marT="9525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Lect.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Tut.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Lect-Tut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Fundamental teachings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Elementary macroeconomics 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Elementary microeconomics 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Methodological teachings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Mathematics 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Elementary statistics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Disciplinary teachings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General accounting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History of economic events 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Organisation of businesses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Complementary teachings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Information technology 2 (C2i)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English 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55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Opening and vocational teachnings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Personal and professional project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Free teaching unit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Total Semester 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4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Tableau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0786501"/>
              </p:ext>
            </p:extLst>
          </p:nvPr>
        </p:nvGraphicFramePr>
        <p:xfrm>
          <a:off x="107504" y="3717032"/>
          <a:ext cx="8784977" cy="2984863"/>
        </p:xfrm>
        <a:graphic>
          <a:graphicData uri="http://schemas.openxmlformats.org/drawingml/2006/table">
            <a:tbl>
              <a:tblPr/>
              <a:tblGrid>
                <a:gridCol w="3056909"/>
                <a:gridCol w="3102435"/>
                <a:gridCol w="579365"/>
                <a:gridCol w="456096"/>
                <a:gridCol w="456096"/>
                <a:gridCol w="357481"/>
                <a:gridCol w="776595"/>
              </a:tblGrid>
              <a:tr h="201658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Semester 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10243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Block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Course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Coef</a:t>
                      </a:r>
                      <a:r>
                        <a:rPr lang="en-GB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.</a:t>
                      </a:r>
                    </a:p>
                  </a:txBody>
                  <a:tcPr marL="9525" marR="9525" marT="9525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Lect.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Tut.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Lect-Tut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165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Fundamental teachings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Elementary macroeconomics 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165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Elementary microeconomics </a:t>
                      </a:r>
                      <a:r>
                        <a:rPr lang="en-GB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165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Methodological teachings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Mathematics 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165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Intermediary statistics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1658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Disciplinary teachings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Analytical accounting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165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International economics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165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Contemporary economic issues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165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Complementary teachings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Business law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165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English 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1658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Opening and vocational teachnings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Free teaching unit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826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Total Semester </a:t>
                      </a:r>
                      <a:r>
                        <a:rPr lang="en-GB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4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6069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698CD-8142-46F7-8DA4-95A49449A213}" type="slidenum">
              <a:rPr lang="fr-FR">
                <a:solidFill>
                  <a:srgbClr val="000000"/>
                </a:solidFill>
                <a:effectLst/>
              </a:rPr>
              <a:pPr/>
              <a:t>15</a:t>
            </a:fld>
            <a:endParaRPr lang="fr-FR" dirty="0">
              <a:solidFill>
                <a:srgbClr val="000000"/>
              </a:solidFill>
              <a:effectLst/>
            </a:endParaRPr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3867"/>
            <a:ext cx="8686800" cy="380797"/>
          </a:xfrm>
        </p:spPr>
        <p:txBody>
          <a:bodyPr/>
          <a:lstStyle/>
          <a:p>
            <a:r>
              <a:rPr lang="fr-FR" sz="2800" b="1" dirty="0" err="1" smtClean="0">
                <a:solidFill>
                  <a:srgbClr val="0B049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Bachelor’s</a:t>
            </a:r>
            <a:r>
              <a:rPr lang="fr-FR" sz="2800" b="1" dirty="0" smtClean="0">
                <a:solidFill>
                  <a:srgbClr val="0B049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b="1" dirty="0" err="1" smtClean="0">
                <a:solidFill>
                  <a:srgbClr val="0B049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degree</a:t>
            </a:r>
            <a:r>
              <a:rPr lang="fr-FR" sz="2800" b="1" dirty="0" smtClean="0">
                <a:solidFill>
                  <a:srgbClr val="0B049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b="1" dirty="0" err="1" smtClean="0">
                <a:solidFill>
                  <a:srgbClr val="0B049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Year</a:t>
            </a:r>
            <a:r>
              <a:rPr lang="fr-FR" sz="2800" b="1" dirty="0" smtClean="0">
                <a:solidFill>
                  <a:srgbClr val="0B049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3: </a:t>
            </a:r>
            <a:r>
              <a:rPr lang="fr-FR" sz="2800" b="1" dirty="0" err="1" smtClean="0">
                <a:solidFill>
                  <a:srgbClr val="0B049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Economics</a:t>
            </a:r>
            <a:r>
              <a:rPr lang="fr-FR" sz="2800" b="1" dirty="0" smtClean="0">
                <a:solidFill>
                  <a:srgbClr val="0B049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fr-FR" sz="2800" b="1" dirty="0">
              <a:solidFill>
                <a:srgbClr val="0B0498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9774848"/>
              </p:ext>
            </p:extLst>
          </p:nvPr>
        </p:nvGraphicFramePr>
        <p:xfrm>
          <a:off x="323528" y="548680"/>
          <a:ext cx="8640960" cy="2846437"/>
        </p:xfrm>
        <a:graphic>
          <a:graphicData uri="http://schemas.openxmlformats.org/drawingml/2006/table">
            <a:tbl>
              <a:tblPr/>
              <a:tblGrid>
                <a:gridCol w="2465324"/>
                <a:gridCol w="3540007"/>
                <a:gridCol w="398273"/>
                <a:gridCol w="480270"/>
                <a:gridCol w="433415"/>
                <a:gridCol w="538840"/>
                <a:gridCol w="784831"/>
              </a:tblGrid>
              <a:tr h="200025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Semester 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Block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Course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ECTS</a:t>
                      </a:r>
                    </a:p>
                  </a:txBody>
                  <a:tcPr marL="9525" marR="9525" marT="9525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Coef.</a:t>
                      </a:r>
                    </a:p>
                  </a:txBody>
                  <a:tcPr marL="9525" marR="9525" marT="9525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Lect.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Tut.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Lect-Tut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Disciplinary teachings in Economy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Intermediate macroeconomics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58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Market structure and industrial organisation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Methodological teachings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Mathematics 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Introduction to econometrics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Disciplinary teachings of Management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Company law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Financial analysis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18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Human resources management and labour law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Complementary teachings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Introduction to finance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English 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Total Semester </a:t>
                      </a:r>
                      <a:r>
                        <a:rPr lang="en-GB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4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3409693"/>
              </p:ext>
            </p:extLst>
          </p:nvPr>
        </p:nvGraphicFramePr>
        <p:xfrm>
          <a:off x="179512" y="3573016"/>
          <a:ext cx="8784975" cy="3103453"/>
        </p:xfrm>
        <a:graphic>
          <a:graphicData uri="http://schemas.openxmlformats.org/drawingml/2006/table">
            <a:tbl>
              <a:tblPr/>
              <a:tblGrid>
                <a:gridCol w="3240360"/>
                <a:gridCol w="2865060"/>
                <a:gridCol w="404911"/>
                <a:gridCol w="488274"/>
                <a:gridCol w="440638"/>
                <a:gridCol w="547820"/>
                <a:gridCol w="797912"/>
              </a:tblGrid>
              <a:tr h="200025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Semester 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Block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Course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ECTS</a:t>
                      </a:r>
                    </a:p>
                  </a:txBody>
                  <a:tcPr marL="9525" marR="9525" marT="9525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Coef</a:t>
                      </a:r>
                      <a:r>
                        <a:rPr lang="en-GB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.</a:t>
                      </a:r>
                    </a:p>
                  </a:txBody>
                  <a:tcPr marL="9525" marR="9525" marT="9525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Lect.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Tut.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Lect</a:t>
                      </a:r>
                      <a:r>
                        <a:rPr lang="en-GB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-Tut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Disciplinary teachings in Economy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Intermediate macroeconomics 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Intermediate microeconomics 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Methodological teachings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Financial Mathematics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Elementary econometrics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Specific teachings in economy. Two courses to be chosen from the following: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Environmental economics (24 Lect.)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Game theory (24 Lect.)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79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Development and inequality (24 Lect.)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Tutored project (7,5 Tut.)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Complementary teachings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History of economic thinking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English 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Total Semester </a:t>
                      </a:r>
                      <a:r>
                        <a:rPr lang="en-GB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4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4454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62000" y="1066800"/>
            <a:ext cx="8077200" cy="4953000"/>
          </a:xfrm>
        </p:spPr>
        <p:txBody>
          <a:bodyPr/>
          <a:lstStyle/>
          <a:p>
            <a:pPr algn="ctr" eaLnBrk="1" hangingPunct="1">
              <a:lnSpc>
                <a:spcPct val="130000"/>
              </a:lnSpc>
            </a:pPr>
            <a:r>
              <a:rPr lang="fr-FR" altLang="fr-FR" sz="2000" b="1" dirty="0" smtClean="0">
                <a:solidFill>
                  <a:schemeClr val="tx1"/>
                </a:solidFill>
              </a:rPr>
              <a:t/>
            </a:r>
            <a:br>
              <a:rPr lang="fr-FR" altLang="fr-FR" sz="2000" b="1" dirty="0" smtClean="0">
                <a:solidFill>
                  <a:schemeClr val="tx1"/>
                </a:solidFill>
              </a:rPr>
            </a:br>
            <a:r>
              <a:rPr lang="fr-FR" altLang="fr-FR" sz="2000" b="1" dirty="0" smtClean="0">
                <a:solidFill>
                  <a:schemeClr val="tx1"/>
                </a:solidFill>
              </a:rPr>
              <a:t/>
            </a:r>
            <a:br>
              <a:rPr lang="fr-FR" altLang="fr-FR" sz="2000" b="1" dirty="0" smtClean="0">
                <a:solidFill>
                  <a:schemeClr val="tx1"/>
                </a:solidFill>
              </a:rPr>
            </a:br>
            <a:r>
              <a:rPr lang="en-US" altLang="fr-FR" sz="2000" b="1" dirty="0" smtClean="0">
                <a:solidFill>
                  <a:schemeClr val="tx1"/>
                </a:solidFill>
              </a:rPr>
              <a:t/>
            </a:r>
            <a:br>
              <a:rPr lang="en-US" altLang="fr-FR" sz="2000" b="1" dirty="0" smtClean="0">
                <a:solidFill>
                  <a:schemeClr val="tx1"/>
                </a:solidFill>
              </a:rPr>
            </a:br>
            <a:r>
              <a:rPr lang="en-US" altLang="fr-FR" sz="2800" b="1" dirty="0" smtClean="0">
                <a:solidFill>
                  <a:schemeClr val="tx1"/>
                </a:solidFill>
              </a:rPr>
              <a:t>Master Finance</a:t>
            </a:r>
            <a:r>
              <a:rPr lang="en-US" altLang="fr-FR" b="1" dirty="0" smtClean="0">
                <a:solidFill>
                  <a:schemeClr val="tx1"/>
                </a:solidFill>
              </a:rPr>
              <a:t/>
            </a:r>
            <a:br>
              <a:rPr lang="en-US" altLang="fr-FR" b="1" dirty="0" smtClean="0">
                <a:solidFill>
                  <a:schemeClr val="tx1"/>
                </a:solidFill>
              </a:rPr>
            </a:br>
            <a:r>
              <a:rPr lang="en-US" altLang="fr-FR" b="1" dirty="0" smtClean="0">
                <a:solidFill>
                  <a:schemeClr val="tx1"/>
                </a:solidFill>
              </a:rPr>
              <a:t/>
            </a:r>
            <a:br>
              <a:rPr lang="en-US" altLang="fr-FR" b="1" dirty="0" smtClean="0">
                <a:solidFill>
                  <a:schemeClr val="tx1"/>
                </a:solidFill>
              </a:rPr>
            </a:br>
            <a:r>
              <a:rPr lang="en-US" altLang="fr-FR" sz="2000" b="1" dirty="0" smtClean="0">
                <a:solidFill>
                  <a:schemeClr val="tx1"/>
                </a:solidFill>
              </a:rPr>
              <a:t/>
            </a:r>
            <a:br>
              <a:rPr lang="en-US" altLang="fr-FR" sz="2000" b="1" dirty="0" smtClean="0">
                <a:solidFill>
                  <a:schemeClr val="tx1"/>
                </a:solidFill>
              </a:rPr>
            </a:br>
            <a:r>
              <a:rPr lang="en-US" altLang="fr-FR" sz="2000" b="1" dirty="0" smtClean="0">
                <a:solidFill>
                  <a:schemeClr val="tx1"/>
                </a:solidFill>
              </a:rPr>
              <a:t>http://master-finance-evry.fr/</a:t>
            </a:r>
            <a:br>
              <a:rPr lang="en-US" altLang="fr-FR" sz="2000" b="1" dirty="0" smtClean="0">
                <a:solidFill>
                  <a:schemeClr val="tx1"/>
                </a:solidFill>
              </a:rPr>
            </a:br>
            <a:r>
              <a:rPr lang="en-US" altLang="fr-FR" sz="2000" b="1" dirty="0" smtClean="0">
                <a:solidFill>
                  <a:schemeClr val="tx1"/>
                </a:solidFill>
              </a:rPr>
              <a:t/>
            </a:r>
            <a:br>
              <a:rPr lang="en-US" altLang="fr-FR" sz="2000" b="1" dirty="0" smtClean="0">
                <a:solidFill>
                  <a:schemeClr val="tx1"/>
                </a:solidFill>
              </a:rPr>
            </a:br>
            <a:r>
              <a:rPr lang="en-US" altLang="fr-FR" b="1" dirty="0" smtClean="0">
                <a:solidFill>
                  <a:schemeClr val="tx1"/>
                </a:solidFill>
              </a:rPr>
              <a:t>University of </a:t>
            </a:r>
            <a:r>
              <a:rPr lang="en-US" altLang="fr-FR" b="1" dirty="0" err="1" smtClean="0">
                <a:solidFill>
                  <a:schemeClr val="tx1"/>
                </a:solidFill>
              </a:rPr>
              <a:t>Evry</a:t>
            </a:r>
            <a:r>
              <a:rPr lang="en-US" altLang="fr-FR" b="1" dirty="0" smtClean="0">
                <a:solidFill>
                  <a:schemeClr val="tx1"/>
                </a:solidFill>
              </a:rPr>
              <a:t> Val </a:t>
            </a:r>
            <a:r>
              <a:rPr lang="en-US" altLang="fr-FR" b="1" dirty="0" err="1" smtClean="0">
                <a:solidFill>
                  <a:schemeClr val="tx1"/>
                </a:solidFill>
              </a:rPr>
              <a:t>d’Essonne</a:t>
            </a:r>
            <a:r>
              <a:rPr lang="en-US" altLang="fr-FR" b="1" dirty="0" smtClean="0">
                <a:solidFill>
                  <a:schemeClr val="tx1"/>
                </a:solidFill>
              </a:rPr>
              <a:t> </a:t>
            </a:r>
            <a:r>
              <a:rPr lang="en-US" altLang="fr-FR" sz="2000" b="1" dirty="0" smtClean="0">
                <a:solidFill>
                  <a:schemeClr val="tx1"/>
                </a:solidFill>
              </a:rPr>
              <a:t/>
            </a:r>
            <a:br>
              <a:rPr lang="en-US" altLang="fr-FR" sz="2000" b="1" dirty="0" smtClean="0">
                <a:solidFill>
                  <a:schemeClr val="tx1"/>
                </a:solidFill>
              </a:rPr>
            </a:br>
            <a:r>
              <a:rPr lang="en-US" altLang="fr-FR" sz="2000" b="1" dirty="0" smtClean="0">
                <a:solidFill>
                  <a:schemeClr val="tx1"/>
                </a:solidFill>
              </a:rPr>
              <a:t/>
            </a:r>
            <a:br>
              <a:rPr lang="en-US" altLang="fr-FR" sz="2000" b="1" dirty="0" smtClean="0">
                <a:solidFill>
                  <a:schemeClr val="tx1"/>
                </a:solidFill>
              </a:rPr>
            </a:br>
            <a:r>
              <a:rPr lang="en-US" altLang="fr-FR" sz="2000" b="1" dirty="0" err="1" smtClean="0">
                <a:solidFill>
                  <a:schemeClr val="tx1"/>
                </a:solidFill>
              </a:rPr>
              <a:t>Fabrice</a:t>
            </a:r>
            <a:r>
              <a:rPr lang="en-US" altLang="fr-FR" sz="2000" b="1" dirty="0" smtClean="0">
                <a:solidFill>
                  <a:schemeClr val="tx1"/>
                </a:solidFill>
              </a:rPr>
              <a:t> PANSARD, director</a:t>
            </a:r>
            <a:r>
              <a:rPr lang="fr-FR" altLang="fr-FR" sz="2000" b="1" dirty="0" smtClean="0">
                <a:solidFill>
                  <a:schemeClr val="tx1"/>
                </a:solidFill>
              </a:rPr>
              <a:t/>
            </a:r>
            <a:br>
              <a:rPr lang="fr-FR" altLang="fr-FR" sz="2000" b="1" dirty="0" smtClean="0">
                <a:solidFill>
                  <a:schemeClr val="tx1"/>
                </a:solidFill>
              </a:rPr>
            </a:br>
            <a:r>
              <a:rPr lang="fr-FR" altLang="fr-FR" sz="1600" b="1" dirty="0" smtClean="0">
                <a:solidFill>
                  <a:schemeClr val="tx1"/>
                </a:solidFill>
              </a:rPr>
              <a:t>fabrice.pansard@univ-evry.fr</a:t>
            </a:r>
            <a:endParaRPr lang="fr-FR" altLang="fr-FR" sz="2000" dirty="0" smtClean="0"/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682875-2D30-4F38-8BD5-0A406B78A270}" type="slidenum">
              <a:rPr lang="fr-FR" smtClean="0">
                <a:solidFill>
                  <a:srgbClr val="666600"/>
                </a:solidFill>
              </a:rPr>
              <a:pPr>
                <a:defRPr/>
              </a:pPr>
              <a:t>16</a:t>
            </a:fld>
            <a:endParaRPr lang="fr-FR">
              <a:solidFill>
                <a:srgbClr val="66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0540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fr-FR" b="1" dirty="0" smtClean="0"/>
              <a:t>Master finance – Contacts M2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71800" y="1219200"/>
            <a:ext cx="3124200" cy="1295400"/>
          </a:xfrm>
        </p:spPr>
        <p:txBody>
          <a:bodyPr/>
          <a:lstStyle/>
          <a:p>
            <a:pPr marL="288000">
              <a:lnSpc>
                <a:spcPct val="100000"/>
              </a:lnSpc>
              <a:buNone/>
            </a:pPr>
            <a:r>
              <a:rPr lang="fr-FR" sz="1200" b="1" dirty="0" smtClean="0"/>
              <a:t>Administration </a:t>
            </a:r>
          </a:p>
          <a:p>
            <a:pPr marL="288000">
              <a:lnSpc>
                <a:spcPct val="100000"/>
              </a:lnSpc>
              <a:buNone/>
            </a:pPr>
            <a:r>
              <a:rPr lang="fr-FR" sz="1200" dirty="0" smtClean="0"/>
              <a:t>Mme Leila CHOUGUI</a:t>
            </a:r>
          </a:p>
          <a:p>
            <a:pPr marL="288000">
              <a:lnSpc>
                <a:spcPct val="100000"/>
              </a:lnSpc>
              <a:buNone/>
            </a:pPr>
            <a:r>
              <a:rPr lang="fr-FR" sz="1200" dirty="0" smtClean="0"/>
              <a:t>Bât. Ile de France – Bureau 346 bis</a:t>
            </a:r>
          </a:p>
          <a:p>
            <a:pPr marL="288000">
              <a:lnSpc>
                <a:spcPct val="100000"/>
              </a:lnSpc>
              <a:buNone/>
            </a:pPr>
            <a:r>
              <a:rPr lang="fr-FR" sz="1200" dirty="0" smtClean="0"/>
              <a:t>Tel. 01.69.47.90.27</a:t>
            </a:r>
          </a:p>
          <a:p>
            <a:pPr marL="288000">
              <a:lnSpc>
                <a:spcPct val="100000"/>
              </a:lnSpc>
              <a:buNone/>
            </a:pPr>
            <a:r>
              <a:rPr lang="fr-FR" sz="1200" dirty="0" smtClean="0"/>
              <a:t>E-mail : leila.chougui@univ-evry.fr</a:t>
            </a:r>
          </a:p>
          <a:p>
            <a:pPr marL="288000">
              <a:lnSpc>
                <a:spcPct val="100000"/>
              </a:lnSpc>
              <a:buNone/>
            </a:pPr>
            <a:endParaRPr lang="fr-FR" sz="1050" dirty="0" smtClean="0"/>
          </a:p>
          <a:p>
            <a:pPr marL="288000">
              <a:lnSpc>
                <a:spcPct val="100000"/>
              </a:lnSpc>
              <a:buNone/>
            </a:pPr>
            <a:r>
              <a:rPr lang="fr-FR" sz="1050" dirty="0" smtClean="0"/>
              <a:t>	</a:t>
            </a:r>
          </a:p>
          <a:p>
            <a:pPr marL="288000">
              <a:lnSpc>
                <a:spcPct val="100000"/>
              </a:lnSpc>
              <a:buNone/>
            </a:pPr>
            <a:endParaRPr lang="fr-FR" sz="1050" dirty="0" smtClean="0"/>
          </a:p>
        </p:txBody>
      </p:sp>
      <p:sp>
        <p:nvSpPr>
          <p:cNvPr id="5" name="Espace réservé du contenu 2"/>
          <p:cNvSpPr txBox="1">
            <a:spLocks/>
          </p:cNvSpPr>
          <p:nvPr/>
        </p:nvSpPr>
        <p:spPr bwMode="auto">
          <a:xfrm>
            <a:off x="4876800" y="2819400"/>
            <a:ext cx="31242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88000" indent="-342900" eaLnBrk="0" fontAlgn="base" hangingPunct="0">
              <a:spcBef>
                <a:spcPct val="10000"/>
              </a:spcBef>
              <a:spcAft>
                <a:spcPct val="40000"/>
              </a:spcAft>
              <a:buClr>
                <a:srgbClr val="666600"/>
              </a:buClr>
              <a:buFont typeface="Wingdings" pitchFamily="2" charset="2"/>
              <a:buNone/>
              <a:defRPr/>
            </a:pPr>
            <a:r>
              <a:rPr lang="fr-FR" sz="1100" b="1" kern="0" dirty="0" err="1">
                <a:solidFill>
                  <a:srgbClr val="000000"/>
                </a:solidFill>
                <a:cs typeface="Arial" charset="0"/>
              </a:rPr>
              <a:t>Risk</a:t>
            </a:r>
            <a:r>
              <a:rPr lang="fr-FR" sz="1100" b="1" kern="0" dirty="0">
                <a:solidFill>
                  <a:srgbClr val="000000"/>
                </a:solidFill>
                <a:cs typeface="Arial" charset="0"/>
              </a:rPr>
              <a:t> and </a:t>
            </a:r>
            <a:r>
              <a:rPr lang="fr-FR" sz="1100" b="1" kern="0" dirty="0" err="1">
                <a:solidFill>
                  <a:srgbClr val="000000"/>
                </a:solidFill>
                <a:cs typeface="Arial" charset="0"/>
              </a:rPr>
              <a:t>Asset</a:t>
            </a:r>
            <a:r>
              <a:rPr lang="fr-FR" sz="1100" b="1" kern="0" dirty="0">
                <a:solidFill>
                  <a:srgbClr val="000000"/>
                </a:solidFill>
                <a:cs typeface="Arial" charset="0"/>
              </a:rPr>
              <a:t> Management</a:t>
            </a:r>
          </a:p>
          <a:p>
            <a:pPr marL="288000" indent="-342900" eaLnBrk="0" fontAlgn="base" hangingPunct="0">
              <a:spcBef>
                <a:spcPct val="10000"/>
              </a:spcBef>
              <a:spcAft>
                <a:spcPct val="40000"/>
              </a:spcAft>
              <a:buClr>
                <a:srgbClr val="666600"/>
              </a:buClr>
              <a:buFont typeface="Wingdings" pitchFamily="2" charset="2"/>
              <a:buNone/>
              <a:defRPr/>
            </a:pPr>
            <a:r>
              <a:rPr lang="fr-FR" sz="1100" kern="0" dirty="0" smtClean="0">
                <a:solidFill>
                  <a:srgbClr val="000000"/>
                </a:solidFill>
                <a:cs typeface="Arial" charset="0"/>
              </a:rPr>
              <a:t>Juliana </a:t>
            </a:r>
            <a:r>
              <a:rPr lang="fr-FR" sz="1100" kern="0" dirty="0" err="1">
                <a:solidFill>
                  <a:srgbClr val="000000"/>
                </a:solidFill>
                <a:cs typeface="Arial" charset="0"/>
              </a:rPr>
              <a:t>Caicedo-Llano</a:t>
            </a:r>
            <a:r>
              <a:rPr lang="fr-FR" sz="1100" kern="0" dirty="0">
                <a:solidFill>
                  <a:srgbClr val="000000"/>
                </a:solidFill>
                <a:cs typeface="Arial" charset="0"/>
              </a:rPr>
              <a:t> </a:t>
            </a:r>
          </a:p>
          <a:p>
            <a:pPr marL="288000" indent="-342900" eaLnBrk="0" fontAlgn="base" hangingPunct="0">
              <a:spcBef>
                <a:spcPct val="10000"/>
              </a:spcBef>
              <a:spcAft>
                <a:spcPct val="40000"/>
              </a:spcAft>
              <a:buClr>
                <a:srgbClr val="666600"/>
              </a:buClr>
              <a:buFont typeface="Wingdings" pitchFamily="2" charset="2"/>
              <a:buNone/>
              <a:defRPr/>
            </a:pPr>
            <a:r>
              <a:rPr lang="fr-FR" sz="1100" kern="0" dirty="0" err="1">
                <a:solidFill>
                  <a:srgbClr val="000000"/>
                </a:solidFill>
                <a:cs typeface="Arial" charset="0"/>
              </a:rPr>
              <a:t>Economics</a:t>
            </a:r>
            <a:r>
              <a:rPr lang="fr-FR" sz="1100" kern="0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fr-FR" sz="1100" kern="0" dirty="0" err="1">
                <a:solidFill>
                  <a:srgbClr val="000000"/>
                </a:solidFill>
                <a:cs typeface="Arial" charset="0"/>
              </a:rPr>
              <a:t>Department</a:t>
            </a:r>
            <a:r>
              <a:rPr lang="fr-FR" sz="1100" kern="0" dirty="0">
                <a:solidFill>
                  <a:srgbClr val="000000"/>
                </a:solidFill>
                <a:cs typeface="Arial" charset="0"/>
              </a:rPr>
              <a:t> </a:t>
            </a:r>
          </a:p>
          <a:p>
            <a:pPr marL="288000" indent="-342900" eaLnBrk="0" fontAlgn="base" hangingPunct="0">
              <a:spcBef>
                <a:spcPct val="10000"/>
              </a:spcBef>
              <a:spcAft>
                <a:spcPct val="40000"/>
              </a:spcAft>
              <a:buClr>
                <a:srgbClr val="666600"/>
              </a:buClr>
              <a:buFont typeface="Wingdings" pitchFamily="2" charset="2"/>
              <a:buNone/>
              <a:defRPr/>
            </a:pPr>
            <a:r>
              <a:rPr lang="fr-FR" sz="1100" kern="0" dirty="0">
                <a:solidFill>
                  <a:srgbClr val="000000"/>
                </a:solidFill>
                <a:cs typeface="Arial" charset="0"/>
              </a:rPr>
              <a:t>Bât. Ile de France – Bureau 346	</a:t>
            </a:r>
          </a:p>
          <a:p>
            <a:pPr marL="288000" indent="-342900" eaLnBrk="0" fontAlgn="base" hangingPunct="0">
              <a:spcBef>
                <a:spcPct val="10000"/>
              </a:spcBef>
              <a:spcAft>
                <a:spcPct val="40000"/>
              </a:spcAft>
              <a:buClr>
                <a:srgbClr val="666600"/>
              </a:buClr>
              <a:buFont typeface="Wingdings" pitchFamily="2" charset="2"/>
              <a:buNone/>
              <a:defRPr/>
            </a:pPr>
            <a:r>
              <a:rPr lang="fr-FR" sz="1100" kern="0" dirty="0">
                <a:solidFill>
                  <a:srgbClr val="000000"/>
                </a:solidFill>
                <a:cs typeface="Arial" charset="0"/>
              </a:rPr>
              <a:t>Mèl : juliana.caicedollano@univ-evry.fr</a:t>
            </a:r>
            <a:endParaRPr lang="fr-FR" sz="1050" kern="0" dirty="0">
              <a:solidFill>
                <a:srgbClr val="000000"/>
              </a:solidFill>
              <a:cs typeface="Arial" charset="0"/>
            </a:endParaRPr>
          </a:p>
          <a:p>
            <a:pPr marL="288000" indent="-342900" eaLnBrk="0" fontAlgn="base" hangingPunct="0">
              <a:spcBef>
                <a:spcPct val="10000"/>
              </a:spcBef>
              <a:spcAft>
                <a:spcPct val="40000"/>
              </a:spcAft>
              <a:buClr>
                <a:srgbClr val="666600"/>
              </a:buClr>
              <a:buFont typeface="Wingdings" pitchFamily="2" charset="2"/>
              <a:buNone/>
              <a:defRPr/>
            </a:pPr>
            <a:endParaRPr lang="fr-FR" sz="1050" kern="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6" name="Espace réservé du contenu 2"/>
          <p:cNvSpPr txBox="1">
            <a:spLocks/>
          </p:cNvSpPr>
          <p:nvPr/>
        </p:nvSpPr>
        <p:spPr bwMode="auto">
          <a:xfrm>
            <a:off x="1066800" y="2819400"/>
            <a:ext cx="31242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88000" indent="-342900" eaLnBrk="0" fontAlgn="base" hangingPunct="0">
              <a:spcBef>
                <a:spcPct val="10000"/>
              </a:spcBef>
              <a:spcAft>
                <a:spcPct val="40000"/>
              </a:spcAft>
              <a:buClr>
                <a:srgbClr val="666600"/>
              </a:buClr>
            </a:pPr>
            <a:r>
              <a:rPr lang="fr-FR" sz="1100" b="1" kern="0" dirty="0">
                <a:solidFill>
                  <a:srgbClr val="000000"/>
                </a:solidFill>
                <a:cs typeface="Arial" charset="0"/>
              </a:rPr>
              <a:t>Banking &amp; Finance </a:t>
            </a:r>
          </a:p>
          <a:p>
            <a:pPr marL="288000" indent="-342900" eaLnBrk="0" fontAlgn="base" hangingPunct="0">
              <a:spcBef>
                <a:spcPct val="10000"/>
              </a:spcBef>
              <a:spcAft>
                <a:spcPct val="40000"/>
              </a:spcAft>
              <a:buClr>
                <a:srgbClr val="666600"/>
              </a:buClr>
            </a:pPr>
            <a:r>
              <a:rPr lang="fr-FR" sz="1100" kern="0" dirty="0" smtClean="0">
                <a:solidFill>
                  <a:srgbClr val="000000"/>
                </a:solidFill>
                <a:cs typeface="Arial" charset="0"/>
              </a:rPr>
              <a:t>Catherine </a:t>
            </a:r>
            <a:r>
              <a:rPr lang="fr-FR" sz="1100" kern="0" dirty="0">
                <a:solidFill>
                  <a:srgbClr val="000000"/>
                </a:solidFill>
                <a:cs typeface="Arial" charset="0"/>
              </a:rPr>
              <a:t>Guidez</a:t>
            </a:r>
          </a:p>
          <a:p>
            <a:pPr marL="288000" indent="-342900" eaLnBrk="0" fontAlgn="base" hangingPunct="0">
              <a:spcBef>
                <a:spcPct val="10000"/>
              </a:spcBef>
              <a:spcAft>
                <a:spcPct val="40000"/>
              </a:spcAft>
              <a:buClr>
                <a:srgbClr val="666600"/>
              </a:buClr>
            </a:pPr>
            <a:r>
              <a:rPr lang="fr-FR" sz="1100" kern="0" dirty="0" err="1">
                <a:solidFill>
                  <a:srgbClr val="000000"/>
                </a:solidFill>
                <a:cs typeface="Arial" charset="0"/>
              </a:rPr>
              <a:t>Economics</a:t>
            </a:r>
            <a:r>
              <a:rPr lang="fr-FR" sz="1100" kern="0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fr-FR" sz="1100" kern="0" dirty="0" err="1">
                <a:solidFill>
                  <a:srgbClr val="000000"/>
                </a:solidFill>
                <a:cs typeface="Arial" charset="0"/>
              </a:rPr>
              <a:t>Department</a:t>
            </a:r>
            <a:r>
              <a:rPr lang="fr-FR" sz="1100" kern="0" dirty="0">
                <a:solidFill>
                  <a:srgbClr val="000000"/>
                </a:solidFill>
                <a:cs typeface="Arial" charset="0"/>
              </a:rPr>
              <a:t> </a:t>
            </a:r>
          </a:p>
          <a:p>
            <a:pPr marL="288000" indent="-342900" eaLnBrk="0" fontAlgn="base" hangingPunct="0">
              <a:spcBef>
                <a:spcPct val="10000"/>
              </a:spcBef>
              <a:spcAft>
                <a:spcPct val="40000"/>
              </a:spcAft>
              <a:buClr>
                <a:srgbClr val="666600"/>
              </a:buClr>
            </a:pPr>
            <a:r>
              <a:rPr lang="fr-FR" sz="1100" kern="0" dirty="0">
                <a:solidFill>
                  <a:srgbClr val="000000"/>
                </a:solidFill>
                <a:cs typeface="Arial" charset="0"/>
              </a:rPr>
              <a:t>Bât. Ile de France – Bureau 340</a:t>
            </a:r>
            <a:r>
              <a:rPr lang="fr-FR" sz="1100" dirty="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	</a:t>
            </a:r>
          </a:p>
          <a:p>
            <a:pPr marL="288000" indent="-342900" eaLnBrk="0" fontAlgn="base" hangingPunct="0">
              <a:spcBef>
                <a:spcPct val="10000"/>
              </a:spcBef>
              <a:spcAft>
                <a:spcPct val="40000"/>
              </a:spcAft>
              <a:buClr>
                <a:srgbClr val="666600"/>
              </a:buClr>
            </a:pPr>
            <a:r>
              <a:rPr lang="fr-FR" sz="1100" kern="0" dirty="0">
                <a:solidFill>
                  <a:srgbClr val="000000"/>
                </a:solidFill>
                <a:cs typeface="Arial" charset="0"/>
              </a:rPr>
              <a:t>E-mail : catherine.guidez@univ-evry.fr</a:t>
            </a:r>
          </a:p>
          <a:p>
            <a:pPr marL="288000" indent="-342900" eaLnBrk="0" fontAlgn="base" hangingPunct="0">
              <a:spcBef>
                <a:spcPct val="10000"/>
              </a:spcBef>
              <a:spcAft>
                <a:spcPct val="40000"/>
              </a:spcAft>
              <a:buClr>
                <a:srgbClr val="666600"/>
              </a:buClr>
              <a:buFont typeface="Wingdings" pitchFamily="2" charset="2"/>
              <a:buNone/>
              <a:defRPr/>
            </a:pPr>
            <a:endParaRPr lang="fr-FR" sz="1050" kern="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7" name="Espace réservé du contenu 2"/>
          <p:cNvSpPr txBox="1">
            <a:spLocks/>
          </p:cNvSpPr>
          <p:nvPr/>
        </p:nvSpPr>
        <p:spPr bwMode="auto">
          <a:xfrm>
            <a:off x="3048000" y="4724400"/>
            <a:ext cx="32766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88000" indent="-342900" eaLnBrk="0" fontAlgn="base" hangingPunct="0">
              <a:spcBef>
                <a:spcPct val="10000"/>
              </a:spcBef>
              <a:spcAft>
                <a:spcPct val="40000"/>
              </a:spcAft>
              <a:buClr>
                <a:srgbClr val="666600"/>
              </a:buClr>
              <a:buFont typeface="Wingdings" pitchFamily="2" charset="2"/>
              <a:buNone/>
              <a:defRPr/>
            </a:pPr>
            <a:r>
              <a:rPr lang="fr-FR" sz="1200" b="1" kern="0" dirty="0" err="1" smtClean="0">
                <a:solidFill>
                  <a:srgbClr val="000000"/>
                </a:solidFill>
                <a:cs typeface="Arial" charset="0"/>
              </a:rPr>
              <a:t>Director</a:t>
            </a:r>
            <a:r>
              <a:rPr lang="fr-FR" sz="1200" b="1" kern="0" dirty="0" smtClean="0">
                <a:solidFill>
                  <a:srgbClr val="000000"/>
                </a:solidFill>
                <a:cs typeface="Arial" charset="0"/>
              </a:rPr>
              <a:t> of the Master </a:t>
            </a:r>
            <a:endParaRPr lang="fr-FR" sz="1200" b="1" kern="0" dirty="0">
              <a:solidFill>
                <a:srgbClr val="000000"/>
              </a:solidFill>
              <a:cs typeface="Arial" charset="0"/>
            </a:endParaRPr>
          </a:p>
          <a:p>
            <a:pPr marL="288000" indent="-342900" eaLnBrk="0" fontAlgn="base" hangingPunct="0">
              <a:spcBef>
                <a:spcPct val="10000"/>
              </a:spcBef>
              <a:spcAft>
                <a:spcPct val="40000"/>
              </a:spcAft>
              <a:buClr>
                <a:srgbClr val="666600"/>
              </a:buClr>
              <a:buFont typeface="Wingdings" pitchFamily="2" charset="2"/>
              <a:buNone/>
              <a:defRPr/>
            </a:pPr>
            <a:r>
              <a:rPr lang="fr-FR" sz="1200" kern="0" dirty="0" smtClean="0">
                <a:solidFill>
                  <a:srgbClr val="000000"/>
                </a:solidFill>
                <a:cs typeface="Arial" charset="0"/>
              </a:rPr>
              <a:t>Fabrice </a:t>
            </a:r>
            <a:r>
              <a:rPr lang="fr-FR" sz="1200" kern="0" dirty="0" err="1" smtClean="0">
                <a:solidFill>
                  <a:srgbClr val="000000"/>
                </a:solidFill>
                <a:cs typeface="Arial" charset="0"/>
              </a:rPr>
              <a:t>Pansard</a:t>
            </a:r>
            <a:endParaRPr lang="fr-FR" sz="1200" kern="0" dirty="0">
              <a:solidFill>
                <a:srgbClr val="000000"/>
              </a:solidFill>
              <a:cs typeface="Arial" charset="0"/>
            </a:endParaRPr>
          </a:p>
          <a:p>
            <a:pPr marL="288000" indent="-342900" eaLnBrk="0" fontAlgn="base" hangingPunct="0">
              <a:spcBef>
                <a:spcPct val="10000"/>
              </a:spcBef>
              <a:spcAft>
                <a:spcPct val="40000"/>
              </a:spcAft>
              <a:buClr>
                <a:srgbClr val="666600"/>
              </a:buClr>
              <a:buFont typeface="Wingdings" pitchFamily="2" charset="2"/>
              <a:buNone/>
              <a:defRPr/>
            </a:pPr>
            <a:r>
              <a:rPr lang="fr-FR" sz="1200" kern="0" dirty="0" err="1">
                <a:solidFill>
                  <a:srgbClr val="000000"/>
                </a:solidFill>
                <a:cs typeface="Arial" charset="0"/>
              </a:rPr>
              <a:t>Economics</a:t>
            </a:r>
            <a:r>
              <a:rPr lang="fr-FR" sz="1200" kern="0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fr-FR" sz="1200" kern="0" dirty="0" err="1">
                <a:solidFill>
                  <a:srgbClr val="000000"/>
                </a:solidFill>
                <a:cs typeface="Arial" charset="0"/>
              </a:rPr>
              <a:t>Department</a:t>
            </a:r>
            <a:r>
              <a:rPr lang="fr-FR" sz="1200" kern="0" dirty="0">
                <a:solidFill>
                  <a:srgbClr val="000000"/>
                </a:solidFill>
                <a:cs typeface="Arial" charset="0"/>
              </a:rPr>
              <a:t> </a:t>
            </a:r>
          </a:p>
          <a:p>
            <a:pPr marL="288000" indent="-342900" eaLnBrk="0" fontAlgn="base" hangingPunct="0">
              <a:spcBef>
                <a:spcPct val="10000"/>
              </a:spcBef>
              <a:spcAft>
                <a:spcPct val="40000"/>
              </a:spcAft>
              <a:buClr>
                <a:srgbClr val="666600"/>
              </a:buClr>
              <a:buFont typeface="Wingdings" pitchFamily="2" charset="2"/>
              <a:buNone/>
              <a:defRPr/>
            </a:pPr>
            <a:r>
              <a:rPr lang="fr-FR" sz="1200" kern="0" dirty="0">
                <a:solidFill>
                  <a:srgbClr val="000000"/>
                </a:solidFill>
                <a:cs typeface="Arial" charset="0"/>
              </a:rPr>
              <a:t>Bât. Ile de France (IDF)– Bureau 300</a:t>
            </a:r>
          </a:p>
          <a:p>
            <a:pPr marL="288000" indent="-342900" eaLnBrk="0" fontAlgn="base" hangingPunct="0">
              <a:spcBef>
                <a:spcPct val="10000"/>
              </a:spcBef>
              <a:spcAft>
                <a:spcPct val="40000"/>
              </a:spcAft>
              <a:buClr>
                <a:srgbClr val="666600"/>
              </a:buClr>
              <a:buFont typeface="Wingdings" pitchFamily="2" charset="2"/>
              <a:buNone/>
              <a:defRPr/>
            </a:pPr>
            <a:r>
              <a:rPr lang="fr-FR" sz="1200" kern="0" dirty="0">
                <a:solidFill>
                  <a:srgbClr val="000000"/>
                </a:solidFill>
                <a:cs typeface="Arial" charset="0"/>
              </a:rPr>
              <a:t>fabrice.pansard@univ-evry.fr</a:t>
            </a:r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A5AD03-8ECB-4AA9-9372-F3E219B3976A}" type="slidenum">
              <a:rPr lang="fr-FR" smtClean="0">
                <a:solidFill>
                  <a:srgbClr val="666600"/>
                </a:solidFill>
              </a:rPr>
              <a:pPr>
                <a:defRPr/>
              </a:pPr>
              <a:t>17</a:t>
            </a:fld>
            <a:endParaRPr lang="fr-FR">
              <a:solidFill>
                <a:srgbClr val="66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266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Master Finance</a:t>
            </a:r>
            <a:endParaRPr lang="fr-FR" b="1" dirty="0"/>
          </a:p>
        </p:txBody>
      </p:sp>
      <p:pic>
        <p:nvPicPr>
          <p:cNvPr id="8" name="Image 7"/>
          <p:cNvPicPr/>
          <p:nvPr/>
        </p:nvPicPr>
        <p:blipFill>
          <a:blip r:embed="rId2" cstate="print"/>
          <a:srcRect l="9360" t="26601" r="10433" b="20047"/>
          <a:stretch>
            <a:fillRect/>
          </a:stretch>
        </p:blipFill>
        <p:spPr bwMode="auto">
          <a:xfrm>
            <a:off x="304800" y="1143000"/>
            <a:ext cx="8534399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A5AD03-8ECB-4AA9-9372-F3E219B3976A}" type="slidenum">
              <a:rPr lang="fr-FR" smtClean="0">
                <a:solidFill>
                  <a:srgbClr val="666600"/>
                </a:solidFill>
              </a:rPr>
              <a:pPr>
                <a:defRPr/>
              </a:pPr>
              <a:t>18</a:t>
            </a:fld>
            <a:endParaRPr lang="fr-FR">
              <a:solidFill>
                <a:srgbClr val="66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1100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Master finance M1</a:t>
            </a:r>
            <a:endParaRPr lang="fr-FR" b="1" dirty="0"/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64188"/>
              </p:ext>
            </p:extLst>
          </p:nvPr>
        </p:nvGraphicFramePr>
        <p:xfrm>
          <a:off x="1371600" y="1524000"/>
          <a:ext cx="6858000" cy="4089491"/>
        </p:xfrm>
        <a:graphic>
          <a:graphicData uri="http://schemas.openxmlformats.org/drawingml/2006/table">
            <a:tbl>
              <a:tblPr/>
              <a:tblGrid>
                <a:gridCol w="2895600"/>
                <a:gridCol w="609600"/>
                <a:gridCol w="3352800"/>
              </a:tblGrid>
              <a:tr h="19284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1" u="none" strike="noStrike" noProof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SEMESTER 1 (Autumn term)</a:t>
                      </a:r>
                      <a:endParaRPr lang="en-US" sz="1200" b="1" i="1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326" marR="5326" marT="53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326" marR="5326" marT="53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1" u="none" strike="noStrike" noProof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SEMESTER 2 (Winter term)</a:t>
                      </a:r>
                      <a:endParaRPr lang="en-US" sz="1200" b="1" i="1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326" marR="5326" marT="53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92841">
                <a:tc>
                  <a:txBody>
                    <a:bodyPr/>
                    <a:lstStyle/>
                    <a:p>
                      <a:pPr algn="l" fontAlgn="b"/>
                      <a:endParaRPr lang="en-US" sz="1200" b="1" i="1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326" marR="5326" marT="53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326" marR="5326" marT="53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326" marR="5326" marT="53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284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noProof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UE1 : Economics/Management</a:t>
                      </a:r>
                      <a:endParaRPr lang="en-US" sz="1200" b="1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326" marR="5326" marT="53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326" marR="5326" marT="53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noProof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UE4 : Finance</a:t>
                      </a:r>
                      <a:endParaRPr lang="en-US" sz="1200" b="1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326" marR="5326" marT="53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5473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noProof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Microeconomics of risk and uncertainty</a:t>
                      </a:r>
                      <a:endParaRPr lang="en-US" sz="1200" b="0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326" marR="5326" marT="53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326" marR="5326" marT="53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noProof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Financial</a:t>
                      </a:r>
                      <a:r>
                        <a:rPr lang="en-US" sz="1200" b="0" i="0" u="none" strike="noStrike" baseline="0" noProof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markets and asset valuation </a:t>
                      </a:r>
                      <a:endParaRPr lang="en-US" sz="1200" b="0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326" marR="5326" marT="53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9284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noProof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Monetary and Financial Macroeconomics</a:t>
                      </a:r>
                      <a:endParaRPr lang="en-US" sz="1200" b="0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326" marR="5326" marT="53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326" marR="5326" marT="53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noProof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Portfolio</a:t>
                      </a:r>
                      <a:r>
                        <a:rPr lang="en-US" sz="1200" b="0" i="0" u="none" strike="noStrike" baseline="0" noProof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Management</a:t>
                      </a:r>
                      <a:endParaRPr lang="en-US" sz="1200" b="0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326" marR="5326" marT="53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6741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noProof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Strategic Management</a:t>
                      </a:r>
                      <a:endParaRPr lang="en-US" sz="1200" b="0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326" marR="5326" marT="53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326" marR="5326" marT="53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noProof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Corporate Financial policy</a:t>
                      </a:r>
                      <a:endParaRPr lang="en-US" sz="1200" b="0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326" marR="5326" marT="53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9284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noProof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Information systems </a:t>
                      </a:r>
                      <a:endParaRPr lang="en-US" sz="1200" b="0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326" marR="5326" marT="53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326" marR="5326" marT="53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noProof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Financial</a:t>
                      </a:r>
                      <a:r>
                        <a:rPr lang="en-US" sz="1200" b="0" i="0" u="none" strike="noStrike" baseline="0" noProof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analysis tools</a:t>
                      </a:r>
                      <a:endParaRPr lang="en-US" sz="1200" b="0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326" marR="5326" marT="53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92841"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326" marR="5326" marT="53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326" marR="5326" marT="53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326" marR="5326" marT="53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9284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noProof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UE2 : Quantitative Techniques </a:t>
                      </a:r>
                      <a:endParaRPr lang="en-US" sz="1200" b="1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326" marR="5326" marT="53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326" marR="5326" marT="53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noProof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UE5 : Optional courses (3 of 7)</a:t>
                      </a:r>
                      <a:endParaRPr lang="en-US" sz="1200" b="1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326" marR="5326" marT="53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9284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noProof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Financial Mathematics  </a:t>
                      </a:r>
                      <a:endParaRPr lang="en-US" sz="1200" b="0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326" marR="5326" marT="53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326" marR="5326" marT="53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noProof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Advanced</a:t>
                      </a:r>
                      <a:r>
                        <a:rPr lang="en-US" sz="1200" b="0" i="0" u="none" strike="noStrike" baseline="0" noProof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accounting </a:t>
                      </a:r>
                      <a:endParaRPr lang="en-US" sz="1200" b="0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326" marR="5326" marT="53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9284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noProof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Statistics and data analysis</a:t>
                      </a:r>
                      <a:endParaRPr lang="en-US" sz="1200" b="0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326" marR="5326" marT="53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326" marR="5326" marT="53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noProof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Corporate taxation</a:t>
                      </a:r>
                      <a:endParaRPr lang="en-US" sz="1200" b="0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326" marR="5326" marT="53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9284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noProof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Programming for finance</a:t>
                      </a:r>
                      <a:endParaRPr lang="en-US" sz="1200" b="0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326" marR="5326" marT="53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326" marR="5326" marT="53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noProof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Introduction to financial econometrics</a:t>
                      </a:r>
                      <a:endParaRPr lang="en-US" sz="1200" b="0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326" marR="5326" marT="53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52238">
                <a:tc>
                  <a:txBody>
                    <a:bodyPr/>
                    <a:lstStyle/>
                    <a:p>
                      <a:endParaRPr lang="en-US" sz="1100" noProof="0" dirty="0"/>
                    </a:p>
                  </a:txBody>
                  <a:tcPr marL="5326" marR="5326" marT="53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326" marR="5326" marT="53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noProof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Probability</a:t>
                      </a:r>
                      <a:r>
                        <a:rPr lang="en-US" sz="1200" b="0" i="0" u="none" strike="noStrike" baseline="0" noProof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approach in finance</a:t>
                      </a:r>
                      <a:endParaRPr lang="en-US" sz="1200" b="0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326" marR="5326" marT="53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9263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noProof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UE3 :</a:t>
                      </a:r>
                      <a:r>
                        <a:rPr lang="en-US" sz="1200" b="1" i="0" u="none" strike="noStrike" baseline="0" noProof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Complements </a:t>
                      </a:r>
                      <a:endParaRPr lang="en-US" sz="1200" b="1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326" marR="5326" marT="53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326" marR="5326" marT="53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noProof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Bank</a:t>
                      </a:r>
                      <a:r>
                        <a:rPr lang="en-US" sz="1200" b="0" i="0" u="none" strike="noStrike" baseline="0" noProof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economics</a:t>
                      </a:r>
                      <a:endParaRPr lang="en-US" sz="1200" b="0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326" marR="5326" marT="53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9284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noProof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English</a:t>
                      </a:r>
                      <a:r>
                        <a:rPr lang="en-US" sz="1200" b="0" i="0" u="none" strike="noStrike" baseline="0" noProof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for Finance</a:t>
                      </a:r>
                      <a:endParaRPr lang="en-US" sz="1200" b="0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326" marR="5326" marT="53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326" marR="5326" marT="53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noProof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International Finance</a:t>
                      </a:r>
                      <a:endParaRPr lang="en-US" sz="1200" b="0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326" marR="5326" marT="53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9284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noProof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English:</a:t>
                      </a:r>
                      <a:r>
                        <a:rPr lang="en-US" sz="1200" b="0" i="0" u="none" strike="noStrike" baseline="0" noProof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preparation  to </a:t>
                      </a:r>
                      <a:r>
                        <a:rPr lang="en-US" sz="1200" b="0" i="0" u="none" strike="noStrike" noProof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TOEIC</a:t>
                      </a:r>
                      <a:endParaRPr lang="en-US" sz="1200" b="0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326" marR="5326" marT="53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326" marR="5326" marT="53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noProof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Research</a:t>
                      </a:r>
                      <a:r>
                        <a:rPr lang="en-US" sz="1200" b="0" i="0" u="none" strike="noStrike" baseline="0" noProof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seminar</a:t>
                      </a:r>
                      <a:endParaRPr lang="en-US" sz="1200" b="0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326" marR="5326" marT="53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8811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noProof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Financing</a:t>
                      </a:r>
                      <a:r>
                        <a:rPr lang="en-US" sz="1200" b="0" i="0" u="none" strike="noStrike" baseline="0" noProof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Law </a:t>
                      </a:r>
                      <a:endParaRPr lang="en-US" sz="1200" b="0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326" marR="5326" marT="53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326" marR="5326" marT="53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100" noProof="0" dirty="0"/>
                    </a:p>
                  </a:txBody>
                  <a:tcPr marL="5326" marR="5326" marT="53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9851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noProof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Business</a:t>
                      </a:r>
                      <a:r>
                        <a:rPr lang="en-US" sz="1200" b="0" i="0" u="none" strike="noStrike" baseline="0" noProof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Ethics</a:t>
                      </a:r>
                      <a:endParaRPr lang="en-US" sz="1200" b="0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326" marR="5326" marT="53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326" marR="5326" marT="53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noProof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UE6 :</a:t>
                      </a:r>
                      <a:r>
                        <a:rPr lang="en-US" sz="1200" b="1" i="0" u="none" strike="noStrike" baseline="0" noProof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Professional/Internship/Thesis</a:t>
                      </a:r>
                      <a:endParaRPr lang="en-US" sz="1200" b="1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326" marR="5326" marT="53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2841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326" marR="5326" marT="53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326" marR="5326" marT="53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noProof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Professionalization seminar</a:t>
                      </a:r>
                      <a:endParaRPr lang="en-US" sz="1200" b="0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326" marR="5326" marT="53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2841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326" marR="5326" marT="53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326" marR="5326" marT="53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noProof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Internship thesis or research thesis</a:t>
                      </a:r>
                      <a:endParaRPr lang="en-US" sz="1200" b="0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326" marR="5326" marT="53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A5AD03-8ECB-4AA9-9372-F3E219B3976A}" type="slidenum">
              <a:rPr lang="fr-FR" smtClean="0">
                <a:solidFill>
                  <a:srgbClr val="666600"/>
                </a:solidFill>
              </a:rPr>
              <a:pPr>
                <a:defRPr/>
              </a:pPr>
              <a:t>19</a:t>
            </a:fld>
            <a:endParaRPr lang="fr-FR">
              <a:solidFill>
                <a:srgbClr val="66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6132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698CD-8142-46F7-8DA4-95A49449A213}" type="slidenum">
              <a:rPr lang="fr-FR">
                <a:solidFill>
                  <a:srgbClr val="000000"/>
                </a:solidFill>
                <a:effectLst/>
              </a:rPr>
              <a:pPr/>
              <a:t>2</a:t>
            </a:fld>
            <a:endParaRPr lang="fr-FR">
              <a:solidFill>
                <a:srgbClr val="000000"/>
              </a:solidFill>
              <a:effectLst/>
            </a:endParaRPr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31988" y="260648"/>
            <a:ext cx="8686800" cy="599728"/>
          </a:xfrm>
        </p:spPr>
        <p:txBody>
          <a:bodyPr/>
          <a:lstStyle/>
          <a:p>
            <a:r>
              <a:rPr lang="fr-FR" sz="4000" b="1" dirty="0" err="1" smtClean="0">
                <a:solidFill>
                  <a:srgbClr val="0B049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University</a:t>
            </a:r>
            <a:r>
              <a:rPr lang="fr-FR" sz="4000" b="1" dirty="0" smtClean="0">
                <a:solidFill>
                  <a:srgbClr val="0B049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of Evry-Val d’Essonne </a:t>
            </a:r>
            <a:endParaRPr lang="fr-FR" sz="4000" b="1" dirty="0">
              <a:solidFill>
                <a:srgbClr val="0B0498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980728"/>
            <a:ext cx="8424937" cy="5544616"/>
          </a:xfrm>
        </p:spPr>
        <p:txBody>
          <a:bodyPr/>
          <a:lstStyle/>
          <a:p>
            <a:pPr>
              <a:lnSpc>
                <a:spcPct val="80000"/>
              </a:lnSpc>
              <a:buClr>
                <a:srgbClr val="002060"/>
              </a:buClr>
              <a:buFont typeface="Wingdings" panose="05000000000000000000" pitchFamily="2" charset="2"/>
              <a:buChar char="Ø"/>
            </a:pPr>
            <a:endParaRPr lang="fr-FR" sz="1200" b="1" i="1" dirty="0" smtClean="0">
              <a:solidFill>
                <a:srgbClr val="00206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  <a:buClr>
                <a:srgbClr val="002060"/>
              </a:buClr>
              <a:buFont typeface="Wingdings" panose="05000000000000000000" pitchFamily="2" charset="2"/>
              <a:buChar char="Ø"/>
            </a:pPr>
            <a:endParaRPr lang="fr-FR" sz="1200" b="1" i="1" dirty="0">
              <a:solidFill>
                <a:srgbClr val="00206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  <a:buClr>
                <a:srgbClr val="002060"/>
              </a:buClr>
              <a:buSzPct val="75000"/>
              <a:buFont typeface="Wingdings" panose="05000000000000000000" pitchFamily="2" charset="2"/>
              <a:buChar char="Ø"/>
            </a:pPr>
            <a:r>
              <a:rPr lang="en-GB" sz="2800" b="1" i="1" dirty="0">
                <a:solidFill>
                  <a:srgbClr val="0B049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 University of </a:t>
            </a:r>
            <a:r>
              <a:rPr lang="en-GB" sz="2800" b="1" i="1" dirty="0" err="1">
                <a:solidFill>
                  <a:srgbClr val="0B049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Evry</a:t>
            </a:r>
            <a:r>
              <a:rPr lang="en-GB" sz="2800" b="1" i="1" dirty="0">
                <a:solidFill>
                  <a:srgbClr val="0B049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-Val </a:t>
            </a:r>
            <a:r>
              <a:rPr lang="en-GB" sz="2800" b="1" i="1" dirty="0" err="1">
                <a:solidFill>
                  <a:srgbClr val="0B049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d'Essonne</a:t>
            </a:r>
            <a:r>
              <a:rPr lang="en-GB" sz="2800" b="1" i="1" dirty="0">
                <a:solidFill>
                  <a:srgbClr val="0B049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was created in 1991 as part of the development of higher education in the </a:t>
            </a:r>
            <a:r>
              <a:rPr lang="en-GB" sz="2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Ile-de-France</a:t>
            </a:r>
            <a:r>
              <a:rPr lang="en-GB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region. </a:t>
            </a:r>
            <a:endParaRPr lang="en-GB" sz="2800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  <a:buClr>
                <a:srgbClr val="002060"/>
              </a:buClr>
              <a:buSzPct val="75000"/>
              <a:buFont typeface="Wingdings" panose="05000000000000000000" pitchFamily="2" charset="2"/>
              <a:buChar char="Ø"/>
            </a:pPr>
            <a:r>
              <a:rPr lang="en-GB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There are more than 160 </a:t>
            </a:r>
            <a:r>
              <a:rPr lang="en-GB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curricula: Science</a:t>
            </a:r>
            <a:r>
              <a:rPr lang="en-GB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Technology, Law, Economics, Management and the Social Sciences</a:t>
            </a:r>
            <a:r>
              <a:rPr lang="en-GB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80000"/>
              </a:lnSpc>
              <a:buClr>
                <a:srgbClr val="002060"/>
              </a:buClr>
              <a:buSzPct val="75000"/>
              <a:buFont typeface="Wingdings" panose="05000000000000000000" pitchFamily="2" charset="2"/>
              <a:buChar char="Ø"/>
            </a:pPr>
            <a:r>
              <a:rPr lang="en-GB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18 laboratories and 3 doctoral </a:t>
            </a:r>
            <a:r>
              <a:rPr lang="en-GB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schools</a:t>
            </a:r>
          </a:p>
          <a:p>
            <a:pPr>
              <a:lnSpc>
                <a:spcPct val="80000"/>
              </a:lnSpc>
              <a:buClr>
                <a:srgbClr val="002060"/>
              </a:buClr>
              <a:buFont typeface="Wingdings" panose="05000000000000000000" pitchFamily="2" charset="2"/>
              <a:buChar char="Ø"/>
            </a:pPr>
            <a:r>
              <a:rPr lang="en-GB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More than 10 000 students</a:t>
            </a:r>
          </a:p>
          <a:p>
            <a:pPr>
              <a:lnSpc>
                <a:spcPct val="80000"/>
              </a:lnSpc>
              <a:buClr>
                <a:srgbClr val="002060"/>
              </a:buClr>
              <a:buFont typeface="Wingdings" panose="05000000000000000000" pitchFamily="2" charset="2"/>
              <a:buChar char="Ø"/>
            </a:pPr>
            <a:r>
              <a:rPr lang="en-GB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5 Faculties (or UFR, </a:t>
            </a:r>
            <a:r>
              <a:rPr lang="en-GB" sz="28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Unités</a:t>
            </a:r>
            <a:r>
              <a:rPr lang="en-GB" sz="2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de Formation et de </a:t>
            </a:r>
            <a:r>
              <a:rPr lang="en-GB" sz="28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Recherche</a:t>
            </a:r>
            <a:r>
              <a:rPr lang="en-GB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), an Engineering School and an Institute for Technology.</a:t>
            </a:r>
            <a:endParaRPr lang="en-GB" sz="2800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  <a:buClr>
                <a:srgbClr val="002060"/>
              </a:buClr>
              <a:buFont typeface="Wingdings" panose="05000000000000000000" pitchFamily="2" charset="2"/>
              <a:buChar char="Ø"/>
            </a:pPr>
            <a:endParaRPr lang="fr-FR" sz="2800" b="1" i="1" dirty="0">
              <a:solidFill>
                <a:srgbClr val="00206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3843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lnSpc>
                <a:spcPct val="130000"/>
              </a:lnSpc>
            </a:pPr>
            <a:r>
              <a:rPr lang="fr-FR" altLang="fr-FR" sz="2000" b="1" dirty="0" smtClean="0">
                <a:solidFill>
                  <a:schemeClr val="tx1"/>
                </a:solidFill>
              </a:rPr>
              <a:t> </a:t>
            </a:r>
            <a:r>
              <a:rPr lang="en-US" b="1" dirty="0" smtClean="0"/>
              <a:t>Master finance M2</a:t>
            </a:r>
            <a:endParaRPr lang="fr-FR" altLang="fr-FR" b="1" dirty="0" smtClean="0"/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1314425"/>
              </p:ext>
            </p:extLst>
          </p:nvPr>
        </p:nvGraphicFramePr>
        <p:xfrm>
          <a:off x="381000" y="937788"/>
          <a:ext cx="8610600" cy="5815431"/>
        </p:xfrm>
        <a:graphic>
          <a:graphicData uri="http://schemas.openxmlformats.org/drawingml/2006/table">
            <a:tbl>
              <a:tblPr/>
              <a:tblGrid>
                <a:gridCol w="2819400"/>
                <a:gridCol w="228600"/>
                <a:gridCol w="2545306"/>
                <a:gridCol w="274094"/>
                <a:gridCol w="2743200"/>
              </a:tblGrid>
              <a:tr h="2096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noProof="0" dirty="0" smtClean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SIF (</a:t>
                      </a:r>
                      <a:r>
                        <a:rPr lang="en-GB" sz="1200" b="1" dirty="0" smtClean="0">
                          <a:effectLst/>
                          <a:latin typeface="Calibri" panose="020F0502020204030204" pitchFamily="34" charset="0"/>
                          <a:ea typeface="Times New Roman"/>
                        </a:rPr>
                        <a:t>Strategy and Financial Engineering )</a:t>
                      </a:r>
                      <a:endParaRPr lang="en-US" sz="1200" b="1" i="0" u="none" strike="noStrike" noProof="0" dirty="0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5065" marR="5065" marT="50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65" marR="5065" marT="50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noProof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BF (Banking &amp; Finance)</a:t>
                      </a:r>
                      <a:endParaRPr lang="en-US" sz="1200" b="1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65" marR="5065" marT="50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65" marR="5065" marT="50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noProof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GRA (Risk and Asset Management)</a:t>
                      </a:r>
                      <a:endParaRPr lang="en-US" sz="1200" b="1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65" marR="5065" marT="50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0202"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65" marR="5065" marT="50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65" marR="5065" marT="50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65" marR="5065" marT="50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65" marR="5065" marT="50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65" marR="5065" marT="50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020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1" u="none" strike="noStrike" noProof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SEMESTER 3</a:t>
                      </a:r>
                      <a:endParaRPr lang="en-US" sz="1000" b="1" i="1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65" marR="5065" marT="50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65" marR="5065" marT="50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1" u="none" strike="noStrike" noProof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SEMESTER 3</a:t>
                      </a:r>
                      <a:endParaRPr lang="en-US" sz="1000" b="1" i="1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65" marR="5065" marT="50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65" marR="5065" marT="50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1" u="none" strike="noStrike" noProof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SEMESTER 3</a:t>
                      </a:r>
                      <a:endParaRPr lang="en-US" sz="1000" b="1" i="1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65" marR="5065" marT="50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0351"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65" marR="5065" marT="50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65" marR="5065" marT="50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65" marR="5065" marT="50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65" marR="5065" marT="50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65" marR="5065" marT="50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020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noProof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UE1 : Financial strategies environment</a:t>
                      </a:r>
                      <a:endParaRPr lang="en-US" sz="1000" b="1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65" marR="5065" marT="50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65" marR="5065" marT="50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noProof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UE1 : Environment of BF</a:t>
                      </a:r>
                      <a:endParaRPr lang="en-US" sz="1000" b="1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65" marR="5065" marT="50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65" marR="5065" marT="50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noProof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UE1 : Environment of GRA</a:t>
                      </a:r>
                      <a:endParaRPr lang="en-US" sz="1000" b="1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65" marR="5065" marT="50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020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noProof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Financial Instruments and Markets*</a:t>
                      </a:r>
                      <a:endParaRPr lang="en-US" sz="1000" b="0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65" marR="5065" marT="50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65" marR="5065" marT="50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noProof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Economic conjuncture *</a:t>
                      </a:r>
                      <a:endParaRPr lang="en-US" sz="1000" b="0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65" marR="5065" marT="50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65" marR="5065" marT="50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noProof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Economic conjuncture *</a:t>
                      </a:r>
                      <a:endParaRPr lang="en-US" sz="1000" b="0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65" marR="5065" marT="50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557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noProof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Consolidated</a:t>
                      </a:r>
                      <a:r>
                        <a:rPr lang="en-US" sz="1000" b="0" i="0" u="none" strike="noStrike" baseline="0" noProof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corporate taxes</a:t>
                      </a:r>
                      <a:endParaRPr lang="en-US" sz="1000" b="0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65" marR="5065" marT="50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65" marR="5065" marT="50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000" b="0" i="0" u="none" strike="noStrike" kern="1200" noProof="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Strategies of banks</a:t>
                      </a:r>
                      <a:r>
                        <a:rPr lang="en-US" sz="1000" b="0" i="0" u="none" strike="noStrike" kern="1200" baseline="0" noProof="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 and financial institutions </a:t>
                      </a:r>
                      <a:endParaRPr lang="en-US" sz="1000" b="0" i="0" u="none" strike="noStrike" kern="1200" noProof="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5065" marR="5065" marT="50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65" marR="5065" marT="50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noProof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Capital markets and financial instruments**</a:t>
                      </a:r>
                      <a:endParaRPr lang="en-US" sz="1000" b="0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65" marR="5065" marT="50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020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noProof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Capital-risk*</a:t>
                      </a:r>
                      <a:endParaRPr lang="en-US" sz="1000" b="0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65" marR="5065" marT="50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65" marR="5065" marT="50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noProof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Capital markets and financial instruments**</a:t>
                      </a:r>
                      <a:endParaRPr lang="en-US" sz="1000" b="0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65" marR="5065" marT="50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65" marR="5065" marT="50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noProof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Monetary policy and financial markets </a:t>
                      </a:r>
                      <a:endParaRPr lang="en-US" sz="1000" b="0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65" marR="5065" marT="50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020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noProof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Risk</a:t>
                      </a:r>
                      <a:r>
                        <a:rPr lang="en-US" sz="1000" b="0" i="0" u="none" strike="noStrike" baseline="0" noProof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Management</a:t>
                      </a:r>
                      <a:endParaRPr lang="en-US" sz="1000" b="0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65" marR="5065" marT="50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65" marR="5065" marT="50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65" marR="5065" marT="50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65" marR="5065" marT="50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65" marR="5065" marT="50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6591"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65" marR="5065" marT="50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65" marR="5065" marT="50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65" marR="5065" marT="50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65" marR="5065" marT="50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65" marR="5065" marT="50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020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noProof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UE2 : Financial Engineering (corporate)**</a:t>
                      </a:r>
                      <a:endParaRPr lang="en-US" sz="1000" b="1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65" marR="5065" marT="50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65" marR="5065" marT="50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noProof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UE2 : Financial Engineering (corporate)**</a:t>
                      </a:r>
                      <a:endParaRPr lang="en-US" sz="1000" b="1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65" marR="5065" marT="50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65" marR="5065" marT="50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noProof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UE2 : Quantitative technics</a:t>
                      </a:r>
                      <a:endParaRPr lang="en-US" sz="1000" b="1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65" marR="5065" marT="50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020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noProof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Advanced financial diagnostics</a:t>
                      </a:r>
                      <a:endParaRPr lang="en-US" sz="1000" b="0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65" marR="5065" marT="50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65" marR="5065" marT="50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noProof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Advanced financial diagnostics</a:t>
                      </a:r>
                      <a:endParaRPr lang="en-US" sz="1000" b="0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65" marR="5065" marT="50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65" marR="5065" marT="50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noProof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Time series</a:t>
                      </a:r>
                      <a:r>
                        <a:rPr lang="en-US" sz="1000" b="0" i="0" u="none" strike="noStrike" baseline="0" noProof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Econometrics</a:t>
                      </a:r>
                      <a:endParaRPr lang="en-US" sz="1000" b="0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65" marR="5065" marT="50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020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noProof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Corporate </a:t>
                      </a:r>
                      <a:r>
                        <a:rPr lang="en-US" sz="1000" b="0" i="0" u="none" strike="noStrike" baseline="0" noProof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valuation</a:t>
                      </a:r>
                      <a:endParaRPr lang="en-US" sz="1000" b="0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65" marR="5065" marT="50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65" marR="5065" marT="50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noProof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Corporate </a:t>
                      </a:r>
                      <a:r>
                        <a:rPr lang="en-US" sz="1000" b="0" i="0" u="none" strike="noStrike" baseline="0" noProof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valuation</a:t>
                      </a:r>
                      <a:endParaRPr lang="en-US" sz="1000" b="0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65" marR="5065" marT="50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65" marR="5065" marT="50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noProof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Numerical methods and programming**</a:t>
                      </a:r>
                      <a:endParaRPr lang="en-US" sz="1000" b="0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65" marR="5065" marT="50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020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noProof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Programming for finance</a:t>
                      </a:r>
                      <a:endParaRPr lang="en-US" sz="1000" b="0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65" marR="5065" marT="50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65" marR="5065" marT="50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noProof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Programming for finance</a:t>
                      </a:r>
                      <a:endParaRPr lang="en-US" sz="1000" b="0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65" marR="5065" marT="50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65" marR="5065" marT="50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noProof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Stochastic</a:t>
                      </a:r>
                      <a:r>
                        <a:rPr lang="en-US" sz="1000" b="0" i="0" u="none" strike="noStrike" baseline="0" noProof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calculus </a:t>
                      </a:r>
                      <a:endParaRPr lang="en-US" sz="1000" b="0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65" marR="5065" marT="50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0202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65" marR="5065" marT="50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65" marR="5065" marT="50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65" marR="5065" marT="50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65" marR="5065" marT="50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noProof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Information</a:t>
                      </a:r>
                      <a:r>
                        <a:rPr lang="en-US" sz="1000" b="0" i="0" u="none" strike="noStrike" baseline="0" noProof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systems</a:t>
                      </a:r>
                      <a:r>
                        <a:rPr lang="en-US" sz="1000" b="0" i="0" u="none" strike="noStrike" noProof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/databases**</a:t>
                      </a:r>
                      <a:endParaRPr lang="en-US" sz="1000" b="0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65" marR="5065" marT="50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65" marR="5065" marT="50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65" marR="5065" marT="50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65" marR="5065" marT="50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65" marR="5065" marT="50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65" marR="5065" marT="50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020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noProof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UE3 : Strategic and accounting actions</a:t>
                      </a:r>
                      <a:r>
                        <a:rPr lang="en-US" sz="1000" b="1" i="0" u="none" strike="noStrike" baseline="0" noProof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of groupings</a:t>
                      </a:r>
                      <a:endParaRPr lang="en-US" sz="1000" b="1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65" marR="5065" marT="50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65" marR="5065" marT="50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noProof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UE3 : Financing</a:t>
                      </a:r>
                      <a:endParaRPr lang="en-US" sz="1000" b="1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65" marR="5065" marT="50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65" marR="5065" marT="50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noProof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UE3 : Risk Management/Insurance</a:t>
                      </a:r>
                      <a:endParaRPr lang="en-US" sz="1000" b="1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65" marR="5065" marT="50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020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noProof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Strategies</a:t>
                      </a:r>
                      <a:r>
                        <a:rPr lang="en-US" sz="1000" b="0" i="0" u="none" strike="noStrike" baseline="0" noProof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of groups </a:t>
                      </a:r>
                      <a:endParaRPr lang="en-US" sz="1000" b="0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65" marR="5065" marT="50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65" marR="5065" marT="50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noProof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Instruments of financing and coverage</a:t>
                      </a:r>
                      <a:endParaRPr lang="en-US" sz="1000" b="0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65" marR="5065" marT="50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noProof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Risk</a:t>
                      </a:r>
                      <a:r>
                        <a:rPr lang="en-US" sz="1000" b="0" i="0" u="none" strike="noStrike" baseline="0" noProof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management</a:t>
                      </a:r>
                      <a:r>
                        <a:rPr lang="en-US" sz="1000" b="0" i="0" u="none" strike="noStrike" noProof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**</a:t>
                      </a:r>
                      <a:endParaRPr lang="en-US" sz="1000" b="0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65" marR="5065" marT="50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020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noProof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Organization and management account</a:t>
                      </a:r>
                      <a:r>
                        <a:rPr lang="en-US" sz="1000" b="0" i="0" u="none" strike="noStrike" baseline="0" noProof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of groups </a:t>
                      </a:r>
                      <a:endParaRPr lang="en-US" sz="1000" b="0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65" marR="5065" marT="50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65" marR="5065" marT="50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noProof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Banks financing </a:t>
                      </a:r>
                      <a:endParaRPr lang="en-US" sz="1000" b="0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65" marR="5065" marT="50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65" marR="5065" marT="50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noProof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Insurance</a:t>
                      </a:r>
                      <a:endParaRPr lang="en-US" sz="1000" b="0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65" marR="5065" marT="50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020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kern="1200" noProof="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Mergers &amp; Acquisition</a:t>
                      </a:r>
                      <a:endParaRPr lang="en-US" sz="1000" b="0" i="0" u="none" strike="noStrike" kern="1200" noProof="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5065" marR="5065" marT="50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65" marR="5065" marT="50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noProof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Capital-risk *</a:t>
                      </a:r>
                      <a:endParaRPr lang="en-US" sz="1000" b="0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65" marR="5065" marT="50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65" marR="5065" marT="50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noProof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Systemic risk </a:t>
                      </a:r>
                      <a:endParaRPr lang="en-US" sz="1000" b="0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65" marR="5065" marT="50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3757"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65" marR="5065" marT="50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65" marR="5065" marT="50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65" marR="5065" marT="50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65" marR="5065" marT="50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65" marR="5065" marT="50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020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1" u="none" strike="noStrike" noProof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SEMESTER 4</a:t>
                      </a:r>
                      <a:endParaRPr lang="en-US" sz="1000" b="1" i="1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65" marR="5065" marT="50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65" marR="5065" marT="50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1" u="none" strike="noStrike" noProof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SEMESTER 4</a:t>
                      </a:r>
                      <a:endParaRPr lang="en-US" sz="1000" b="1" i="1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65" marR="5065" marT="50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65" marR="5065" marT="50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1" u="none" strike="noStrike" noProof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SEMESTER 4</a:t>
                      </a:r>
                      <a:endParaRPr lang="en-US" sz="1000" b="1" i="1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65" marR="5065" marT="50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8387">
                <a:tc>
                  <a:txBody>
                    <a:bodyPr/>
                    <a:lstStyle/>
                    <a:p>
                      <a:pPr algn="l" fontAlgn="b"/>
                      <a:endParaRPr lang="en-US" sz="600" b="1" i="1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65" marR="5065" marT="50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65" marR="5065" marT="50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65" marR="5065" marT="50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65" marR="5065" marT="50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65" marR="5065" marT="50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020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noProof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UE4 : Language</a:t>
                      </a:r>
                      <a:endParaRPr lang="en-US" sz="1000" b="1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65" marR="5065" marT="50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65" marR="5065" marT="50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noProof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UE4 : Language</a:t>
                      </a:r>
                      <a:endParaRPr lang="en-US" sz="1000" b="1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65" marR="5065" marT="50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65" marR="5065" marT="50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noProof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UE4 : Language</a:t>
                      </a:r>
                      <a:endParaRPr lang="en-US" sz="1000" b="1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65" marR="5065" marT="50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020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noProof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English</a:t>
                      </a:r>
                      <a:r>
                        <a:rPr lang="en-US" sz="1000" b="0" i="0" u="none" strike="noStrike" baseline="0" noProof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for finance</a:t>
                      </a:r>
                      <a:endParaRPr lang="en-US" sz="1000" b="0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65" marR="5065" marT="50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65" marR="5065" marT="50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noProof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English</a:t>
                      </a:r>
                      <a:r>
                        <a:rPr lang="en-US" sz="1000" b="0" i="0" u="none" strike="noStrike" baseline="0" noProof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for finance</a:t>
                      </a:r>
                      <a:endParaRPr lang="en-US" sz="1000" b="0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65" marR="5065" marT="50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65" marR="5065" marT="50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noProof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English</a:t>
                      </a:r>
                      <a:r>
                        <a:rPr lang="en-US" sz="1000" b="0" i="0" u="none" strike="noStrike" baseline="0" noProof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for finance</a:t>
                      </a:r>
                      <a:endParaRPr lang="en-US" sz="1000" b="0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65" marR="5065" marT="50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020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noProof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English:</a:t>
                      </a:r>
                      <a:r>
                        <a:rPr lang="en-US" sz="1000" b="0" i="0" u="none" strike="noStrike" baseline="0" noProof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000" b="0" i="0" u="none" strike="noStrike" noProof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TOIEC preparation *****</a:t>
                      </a:r>
                      <a:endParaRPr lang="en-US" sz="1000" b="0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65" marR="5065" marT="50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65" marR="5065" marT="50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noProof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English:</a:t>
                      </a:r>
                      <a:r>
                        <a:rPr lang="en-US" sz="1000" b="0" i="0" u="none" strike="noStrike" baseline="0" noProof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000" b="0" i="0" u="none" strike="noStrike" noProof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TOIEC preparation ***</a:t>
                      </a:r>
                      <a:endParaRPr lang="en-US" sz="1000" b="0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65" marR="5065" marT="50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65" marR="5065" marT="50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noProof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English:</a:t>
                      </a:r>
                      <a:r>
                        <a:rPr lang="en-US" sz="1000" b="0" i="0" u="none" strike="noStrike" baseline="0" noProof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000" b="0" i="0" u="none" strike="noStrike" noProof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TOIEC preparation ***</a:t>
                      </a:r>
                      <a:endParaRPr lang="en-US" sz="1000" b="0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65" marR="5065" marT="50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0202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65" marR="5065" marT="50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65" marR="5065" marT="50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65" marR="5065" marT="50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65" marR="5065" marT="50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65" marR="5065" marT="50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020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noProof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UE5 : Internationalization</a:t>
                      </a:r>
                      <a:r>
                        <a:rPr lang="en-US" sz="1000" b="1" i="0" u="none" strike="noStrike" baseline="0" noProof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000" b="1" i="0" u="none" strike="noStrike" noProof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of activities</a:t>
                      </a:r>
                      <a:endParaRPr lang="en-US" sz="1000" b="1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65" marR="5065" marT="50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65" marR="5065" marT="50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noProof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UE5 : Banking</a:t>
                      </a:r>
                      <a:r>
                        <a:rPr lang="en-US" sz="1000" b="1" i="0" u="none" strike="noStrike" baseline="0" noProof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Management</a:t>
                      </a:r>
                      <a:endParaRPr lang="en-US" sz="1000" b="1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65" marR="5065" marT="50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65" marR="5065" marT="50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noProof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UE5 : Asset</a:t>
                      </a:r>
                      <a:r>
                        <a:rPr lang="en-US" sz="1000" b="1" i="0" u="none" strike="noStrike" baseline="0" noProof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Management</a:t>
                      </a:r>
                      <a:endParaRPr lang="en-US" sz="1000" b="1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65" marR="5065" marT="50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020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noProof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International taxation</a:t>
                      </a:r>
                      <a:endParaRPr lang="en-US" sz="1000" b="0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65" marR="5065" marT="50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65" marR="5065" marT="50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noProof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Banking risk management</a:t>
                      </a:r>
                      <a:r>
                        <a:rPr lang="en-US" sz="1000" b="0" i="0" u="none" strike="noStrike" baseline="0" noProof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endParaRPr lang="en-US" sz="1000" b="0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65" marR="5065" marT="50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65" marR="5065" marT="50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noProof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Portfolio</a:t>
                      </a:r>
                      <a:r>
                        <a:rPr lang="en-US" sz="1000" b="0" i="0" u="none" strike="noStrike" baseline="0" noProof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management</a:t>
                      </a:r>
                      <a:endParaRPr lang="en-US" sz="1000" b="0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65" marR="5065" marT="50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020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noProof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Consolidation of</a:t>
                      </a:r>
                      <a:r>
                        <a:rPr lang="en-US" sz="1000" b="0" i="0" u="none" strike="noStrike" baseline="0" noProof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accounts</a:t>
                      </a:r>
                      <a:endParaRPr lang="en-US" sz="1000" b="0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65" marR="5065" marT="50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65" marR="5065" marT="50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noProof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Asset/Liability</a:t>
                      </a:r>
                      <a:r>
                        <a:rPr lang="en-US" sz="1000" b="0" i="0" u="none" strike="noStrike" baseline="0" noProof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Management</a:t>
                      </a:r>
                      <a:endParaRPr lang="en-US" sz="1000" b="0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65" marR="5065" marT="50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65" marR="5065" marT="50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noProof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Strategic Allocation </a:t>
                      </a:r>
                      <a:endParaRPr lang="en-US" sz="1000" b="0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65" marR="5065" marT="50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020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noProof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Norms IFRS</a:t>
                      </a:r>
                      <a:endParaRPr lang="en-US" sz="1000" b="0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65" marR="5065" marT="50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65" marR="5065" marT="50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noProof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Banking marketing </a:t>
                      </a:r>
                      <a:endParaRPr lang="en-US" sz="1000" b="0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65" marR="5065" marT="50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65" marR="5065" marT="50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noProof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Risk parity</a:t>
                      </a:r>
                      <a:endParaRPr lang="en-US" sz="1000" b="0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65" marR="5065" marT="50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0202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65" marR="5065" marT="50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65" marR="5065" marT="50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noProof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Bank</a:t>
                      </a:r>
                      <a:r>
                        <a:rPr lang="en-US" sz="1000" b="0" i="0" u="none" strike="noStrike" baseline="0" noProof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internal audit &amp; control</a:t>
                      </a:r>
                      <a:endParaRPr lang="en-US" sz="1000" b="0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65" marR="5065" marT="50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65" marR="5065" marT="50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65" marR="5065" marT="50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020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noProof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UE6 :</a:t>
                      </a:r>
                      <a:r>
                        <a:rPr lang="en-US" sz="1000" b="1" i="0" u="none" strike="noStrike" baseline="0" noProof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Professional/Internship/Thesis</a:t>
                      </a:r>
                      <a:endParaRPr lang="en-US" sz="1000" b="1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65" marR="5065" marT="50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65" marR="5065" marT="50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65" marR="5065" marT="50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65" marR="5065" marT="50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65" marR="5065" marT="50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557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noProof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Professionalization</a:t>
                      </a:r>
                      <a:r>
                        <a:rPr lang="en-US" sz="1000" b="0" i="0" u="none" strike="noStrike" baseline="0" noProof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seminar</a:t>
                      </a:r>
                      <a:r>
                        <a:rPr lang="en-US" sz="1000" b="0" i="0" u="none" strike="noStrike" noProof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***</a:t>
                      </a:r>
                      <a:endParaRPr lang="en-US" sz="1000" b="0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65" marR="5065" marT="50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65" marR="5065" marT="50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i="0" u="none" strike="noStrike" noProof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UE6 : </a:t>
                      </a:r>
                      <a:r>
                        <a:rPr lang="en-US" sz="1000" b="1" i="0" u="none" strike="noStrike" baseline="0" noProof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Professional/Internship/Thesis</a:t>
                      </a:r>
                      <a:r>
                        <a:rPr lang="en-US" sz="1000" b="1" i="0" u="none" strike="noStrike" noProof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***</a:t>
                      </a:r>
                      <a:endParaRPr lang="en-US" sz="1000" b="1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65" marR="5065" marT="50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noProof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UE6 : : </a:t>
                      </a:r>
                      <a:r>
                        <a:rPr lang="en-US" sz="1000" b="1" i="0" u="none" strike="noStrike" baseline="0" noProof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Professional/Internship/Thesis</a:t>
                      </a:r>
                      <a:r>
                        <a:rPr lang="en-US" sz="1000" b="1" i="0" u="none" strike="noStrike" noProof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***</a:t>
                      </a:r>
                      <a:endParaRPr lang="en-US" sz="1000" b="1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65" marR="5065" marT="50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020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noProof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Internship</a:t>
                      </a:r>
                      <a:r>
                        <a:rPr lang="en-US" sz="1000" b="0" i="0" u="none" strike="noStrike" baseline="0" noProof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thesis or research thesis</a:t>
                      </a:r>
                      <a:endParaRPr lang="en-US" sz="1000" b="0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65" marR="5065" marT="50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65" marR="5065" marT="50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noProof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Professionalization</a:t>
                      </a:r>
                      <a:r>
                        <a:rPr lang="en-US" sz="1000" b="0" i="0" u="none" strike="noStrike" baseline="0" noProof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seminar</a:t>
                      </a:r>
                      <a:endParaRPr lang="en-US" sz="1000" b="0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65" marR="5065" marT="50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65" marR="5065" marT="50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noProof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Professionalization</a:t>
                      </a:r>
                      <a:r>
                        <a:rPr lang="en-US" sz="1000" b="0" i="0" u="none" strike="noStrike" baseline="0" noProof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seminar</a:t>
                      </a:r>
                      <a:endParaRPr lang="en-US" sz="1000" b="0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65" marR="5065" marT="50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0202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65" marR="5065" marT="50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65" marR="5065" marT="50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noProof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Internship</a:t>
                      </a:r>
                      <a:r>
                        <a:rPr lang="en-US" sz="1000" b="0" i="0" u="none" strike="noStrike" baseline="0" noProof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thesis</a:t>
                      </a:r>
                      <a:endParaRPr lang="en-US" sz="1000" b="0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65" marR="5065" marT="50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65" marR="5065" marT="50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noProof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Internship</a:t>
                      </a:r>
                      <a:r>
                        <a:rPr lang="en-US" sz="1000" b="0" i="0" u="none" strike="noStrike" baseline="0" noProof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thesis </a:t>
                      </a:r>
                      <a:endParaRPr lang="en-US" sz="1000" b="0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65" marR="5065" marT="50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endParaRPr lang="fr-FR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65" marR="5065" marT="50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65" marR="5065" marT="50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65" marR="5065" marT="50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65" marR="5065" marT="50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65" marR="5065" marT="50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A5AD03-8ECB-4AA9-9372-F3E219B3976A}" type="slidenum">
              <a:rPr lang="fr-FR" smtClean="0">
                <a:solidFill>
                  <a:srgbClr val="666600"/>
                </a:solidFill>
              </a:rPr>
              <a:pPr>
                <a:defRPr/>
              </a:pPr>
              <a:t>20</a:t>
            </a:fld>
            <a:endParaRPr lang="fr-FR">
              <a:solidFill>
                <a:srgbClr val="66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4916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lnSpc>
                <a:spcPct val="130000"/>
              </a:lnSpc>
            </a:pPr>
            <a:r>
              <a:rPr lang="en-US" altLang="fr-FR" sz="2000" b="1" dirty="0" smtClean="0">
                <a:solidFill>
                  <a:schemeClr val="tx1"/>
                </a:solidFill>
              </a:rPr>
              <a:t> </a:t>
            </a:r>
            <a:r>
              <a:rPr lang="en-US" altLang="fr-FR" b="1" dirty="0" smtClean="0"/>
              <a:t>Master</a:t>
            </a:r>
            <a:r>
              <a:rPr lang="en-US" altLang="fr-FR" sz="2000" b="1" dirty="0" smtClean="0">
                <a:solidFill>
                  <a:schemeClr val="tx1"/>
                </a:solidFill>
              </a:rPr>
              <a:t> </a:t>
            </a:r>
            <a:r>
              <a:rPr lang="en-US" altLang="fr-FR" b="1" dirty="0" smtClean="0"/>
              <a:t>finance – Calendar M2</a:t>
            </a:r>
          </a:p>
        </p:txBody>
      </p:sp>
      <p:sp>
        <p:nvSpPr>
          <p:cNvPr id="275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76400"/>
            <a:ext cx="8686800" cy="2590800"/>
          </a:xfrm>
        </p:spPr>
        <p:txBody>
          <a:bodyPr/>
          <a:lstStyle/>
          <a:p>
            <a:pPr eaLnBrk="1" hangingPunct="1"/>
            <a:r>
              <a:rPr lang="en-US" altLang="fr-FR" dirty="0" smtClean="0"/>
              <a:t>Autumn term - Semester 1 (October - December)</a:t>
            </a:r>
          </a:p>
          <a:p>
            <a:pPr eaLnBrk="1" hangingPunct="1"/>
            <a:r>
              <a:rPr lang="en-US" altLang="fr-FR" dirty="0" smtClean="0"/>
              <a:t>Winter term - Semester 2 (January - March)</a:t>
            </a:r>
          </a:p>
          <a:p>
            <a:pPr eaLnBrk="1" hangingPunct="1"/>
            <a:r>
              <a:rPr lang="en-US" altLang="fr-FR" dirty="0" smtClean="0"/>
              <a:t>Search of Internship period (Avril –internship min 4 months)</a:t>
            </a:r>
          </a:p>
          <a:p>
            <a:pPr eaLnBrk="1" hangingPunct="1"/>
            <a:r>
              <a:rPr lang="en-US" altLang="fr-FR" dirty="0" smtClean="0"/>
              <a:t>Internship and thesis (defense of a thesis before mi-</a:t>
            </a:r>
            <a:r>
              <a:rPr lang="en-US" altLang="fr-FR" dirty="0"/>
              <a:t>N</a:t>
            </a:r>
            <a:r>
              <a:rPr lang="en-US" altLang="fr-FR" dirty="0" smtClean="0"/>
              <a:t>ovember)</a:t>
            </a: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A5AD03-8ECB-4AA9-9372-F3E219B3976A}" type="slidenum">
              <a:rPr lang="fr-FR" smtClean="0">
                <a:solidFill>
                  <a:srgbClr val="666600"/>
                </a:solidFill>
              </a:rPr>
              <a:pPr>
                <a:defRPr/>
              </a:pPr>
              <a:t>21</a:t>
            </a:fld>
            <a:endParaRPr lang="fr-FR">
              <a:solidFill>
                <a:srgbClr val="66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2315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5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5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5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5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5459" grpId="0" build="p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fr-FR" b="1" dirty="0" smtClean="0">
                <a:solidFill>
                  <a:schemeClr val="tx1"/>
                </a:solidFill>
              </a:rPr>
              <a:t> </a:t>
            </a:r>
            <a:r>
              <a:rPr lang="en-US" altLang="fr-FR" b="1" dirty="0" smtClean="0"/>
              <a:t>Master finance – Joint activities of  M2</a:t>
            </a:r>
            <a:endParaRPr lang="en-US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990600" y="1828800"/>
            <a:ext cx="7696200" cy="4648200"/>
          </a:xfrm>
        </p:spPr>
        <p:txBody>
          <a:bodyPr/>
          <a:lstStyle/>
          <a:p>
            <a:pPr lvl="0"/>
            <a:r>
              <a:rPr lang="en-US" dirty="0" smtClean="0"/>
              <a:t>English courses </a:t>
            </a:r>
          </a:p>
          <a:p>
            <a:pPr lvl="0"/>
            <a:r>
              <a:rPr lang="en-US" dirty="0" smtClean="0"/>
              <a:t>Formation Reuters and rooms access </a:t>
            </a:r>
          </a:p>
          <a:p>
            <a:pPr lvl="0"/>
            <a:r>
              <a:rPr lang="en-US" dirty="0" smtClean="0"/>
              <a:t>Presentation of professional certifications (February) </a:t>
            </a:r>
          </a:p>
          <a:p>
            <a:pPr lvl="0"/>
            <a:r>
              <a:rPr lang="en-US" dirty="0" smtClean="0"/>
              <a:t>Alumni meeting (March)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A5AD03-8ECB-4AA9-9372-F3E219B3976A}" type="slidenum">
              <a:rPr lang="fr-FR" smtClean="0">
                <a:solidFill>
                  <a:srgbClr val="666600"/>
                </a:solidFill>
              </a:rPr>
              <a:pPr>
                <a:defRPr/>
              </a:pPr>
              <a:t>22</a:t>
            </a:fld>
            <a:endParaRPr lang="fr-FR">
              <a:solidFill>
                <a:srgbClr val="66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4639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lnSpc>
                <a:spcPct val="130000"/>
              </a:lnSpc>
            </a:pPr>
            <a:r>
              <a:rPr lang="fr-FR" altLang="fr-FR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smtClean="0"/>
              <a:t>Master finance M2 GRA </a:t>
            </a:r>
            <a:endParaRPr lang="fr-FR" altLang="fr-FR" sz="2000" b="1" dirty="0" smtClean="0">
              <a:solidFill>
                <a:schemeClr val="tx1"/>
              </a:solidFill>
            </a:endParaRPr>
          </a:p>
        </p:txBody>
      </p:sp>
      <p:sp>
        <p:nvSpPr>
          <p:cNvPr id="275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fr-FR" sz="1600" dirty="0" smtClean="0"/>
              <a:t>Joint courses with M2 IF (Financial engineering) of mathematical department</a:t>
            </a:r>
          </a:p>
          <a:p>
            <a:pPr eaLnBrk="1" hangingPunct="1"/>
            <a:r>
              <a:rPr lang="en-US" altLang="fr-FR" sz="1600" dirty="0" smtClean="0"/>
              <a:t>Certifications (AMF - Reuters)</a:t>
            </a:r>
          </a:p>
          <a:p>
            <a:pPr eaLnBrk="1" hangingPunct="1"/>
            <a:r>
              <a:rPr lang="en-US" altLang="fr-FR" sz="1600" dirty="0" smtClean="0"/>
              <a:t>Importance of internship and internship thesis (6 months between 1/04 and 30/11).</a:t>
            </a:r>
          </a:p>
          <a:p>
            <a:pPr eaLnBrk="1" hangingPunct="1"/>
            <a:r>
              <a:rPr lang="en-US" altLang="fr-FR" sz="1600" dirty="0" smtClean="0"/>
              <a:t>Possible internships:</a:t>
            </a:r>
          </a:p>
          <a:p>
            <a:pPr lvl="1" eaLnBrk="1" hangingPunct="1"/>
            <a:r>
              <a:rPr lang="en-US" altLang="fr-FR" sz="1600" dirty="0" err="1" smtClean="0"/>
              <a:t>Newedge</a:t>
            </a:r>
            <a:r>
              <a:rPr lang="en-US" altLang="fr-FR" sz="1600" dirty="0" smtClean="0"/>
              <a:t> : Credit risks client corporate</a:t>
            </a:r>
          </a:p>
          <a:p>
            <a:pPr lvl="1" eaLnBrk="1" hangingPunct="1"/>
            <a:r>
              <a:rPr lang="en-US" altLang="fr-FR" sz="1600" dirty="0" smtClean="0"/>
              <a:t>CACIB : Credit portfolio management</a:t>
            </a:r>
          </a:p>
          <a:p>
            <a:pPr lvl="1" eaLnBrk="1" hangingPunct="1"/>
            <a:r>
              <a:rPr lang="en-US" altLang="fr-FR" sz="1600" dirty="0" err="1" smtClean="0"/>
              <a:t>Axa</a:t>
            </a:r>
            <a:r>
              <a:rPr lang="en-US" altLang="fr-FR" sz="1600" dirty="0" smtClean="0"/>
              <a:t> : Risk management Solvability 2</a:t>
            </a:r>
          </a:p>
          <a:p>
            <a:pPr lvl="1" eaLnBrk="1" hangingPunct="1"/>
            <a:r>
              <a:rPr lang="en-US" altLang="fr-FR" sz="1600" dirty="0" err="1" smtClean="0"/>
              <a:t>LCHClearnet</a:t>
            </a:r>
            <a:r>
              <a:rPr lang="en-US" altLang="fr-FR" sz="1600" dirty="0" smtClean="0"/>
              <a:t> : Back and Stress Testing </a:t>
            </a:r>
          </a:p>
          <a:p>
            <a:pPr eaLnBrk="1" hangingPunct="1"/>
            <a:r>
              <a:rPr lang="en-US" altLang="fr-FR" sz="1600" dirty="0" smtClean="0"/>
              <a:t>Labor market insertion: 75% within the 6 months, wage between 35 and 45K€.</a:t>
            </a:r>
          </a:p>
          <a:p>
            <a:pPr lvl="1" eaLnBrk="1" hangingPunct="1"/>
            <a:endParaRPr lang="fr-FR" altLang="fr-FR" sz="1600" dirty="0" smtClean="0"/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A5AD03-8ECB-4AA9-9372-F3E219B3976A}" type="slidenum">
              <a:rPr lang="fr-FR" smtClean="0">
                <a:solidFill>
                  <a:srgbClr val="666600"/>
                </a:solidFill>
              </a:rPr>
              <a:pPr>
                <a:defRPr/>
              </a:pPr>
              <a:t>23</a:t>
            </a:fld>
            <a:endParaRPr lang="fr-FR">
              <a:solidFill>
                <a:srgbClr val="66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8444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5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5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5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5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5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5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5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5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54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5459" grpId="0" build="p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fr-FR" b="1" dirty="0"/>
              <a:t>Master </a:t>
            </a:r>
            <a:r>
              <a:rPr lang="en-US" altLang="fr-FR" b="1" dirty="0" smtClean="0"/>
              <a:t>finance is among 20 Best in France  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i="1" dirty="0" smtClean="0">
                <a:ea typeface="Calibri"/>
                <a:cs typeface="Times New Roman"/>
              </a:rPr>
              <a:t>Risk </a:t>
            </a:r>
            <a:r>
              <a:rPr lang="en-GB" i="1" dirty="0">
                <a:ea typeface="Calibri"/>
                <a:cs typeface="Times New Roman"/>
              </a:rPr>
              <a:t>and Asset </a:t>
            </a:r>
            <a:r>
              <a:rPr lang="en-GB" i="1" dirty="0" smtClean="0">
                <a:ea typeface="Calibri"/>
                <a:cs typeface="Times New Roman"/>
              </a:rPr>
              <a:t>Management </a:t>
            </a:r>
            <a:r>
              <a:rPr lang="en-GB" dirty="0">
                <a:ea typeface="Calibri"/>
                <a:cs typeface="Times New Roman"/>
              </a:rPr>
              <a:t>and </a:t>
            </a:r>
            <a:r>
              <a:rPr lang="en-GB" i="1" dirty="0" smtClean="0">
                <a:ea typeface="Calibri"/>
                <a:cs typeface="Times New Roman"/>
              </a:rPr>
              <a:t>Banking </a:t>
            </a:r>
            <a:r>
              <a:rPr lang="en-GB" i="1" dirty="0">
                <a:ea typeface="Calibri"/>
                <a:cs typeface="Times New Roman"/>
              </a:rPr>
              <a:t>&amp; </a:t>
            </a:r>
            <a:r>
              <a:rPr lang="en-GB" i="1" dirty="0" smtClean="0">
                <a:ea typeface="Calibri"/>
                <a:cs typeface="Times New Roman"/>
              </a:rPr>
              <a:t>Finance </a:t>
            </a:r>
            <a:r>
              <a:rPr lang="en-GB" dirty="0">
                <a:ea typeface="Calibri"/>
                <a:cs typeface="Times New Roman"/>
              </a:rPr>
              <a:t>are classified among 20 Best Masters Ranking of France. </a:t>
            </a:r>
            <a:endParaRPr lang="en-GB" sz="1800" dirty="0">
              <a:ea typeface="Calibri"/>
              <a:cs typeface="Times New Roman"/>
            </a:endParaRPr>
          </a:p>
          <a:p>
            <a:pPr indent="449580">
              <a:lnSpc>
                <a:spcPct val="115000"/>
              </a:lnSpc>
              <a:spcAft>
                <a:spcPts val="0"/>
              </a:spcAft>
            </a:pPr>
            <a:r>
              <a:rPr lang="en-GB" dirty="0">
                <a:ea typeface="Times New Roman"/>
                <a:cs typeface="Times New Roman"/>
              </a:rPr>
              <a:t>The M2 </a:t>
            </a:r>
            <a:r>
              <a:rPr lang="en-GB" dirty="0">
                <a:ea typeface="Calibri"/>
                <a:cs typeface="Times New Roman"/>
              </a:rPr>
              <a:t>“Banking &amp; Finance” is on the </a:t>
            </a:r>
            <a:r>
              <a:rPr lang="en-GB" b="1" dirty="0">
                <a:solidFill>
                  <a:schemeClr val="accent6">
                    <a:lumMod val="50000"/>
                  </a:schemeClr>
                </a:solidFill>
                <a:ea typeface="Calibri"/>
                <a:cs typeface="Times New Roman"/>
              </a:rPr>
              <a:t>10</a:t>
            </a:r>
            <a:r>
              <a:rPr lang="en-GB" b="1" baseline="30000" dirty="0">
                <a:solidFill>
                  <a:schemeClr val="accent6">
                    <a:lumMod val="50000"/>
                  </a:schemeClr>
                </a:solidFill>
                <a:ea typeface="Calibri"/>
                <a:cs typeface="Times New Roman"/>
              </a:rPr>
              <a:t>th</a:t>
            </a:r>
            <a:r>
              <a:rPr lang="en-GB" dirty="0">
                <a:ea typeface="Calibri"/>
                <a:cs typeface="Times New Roman"/>
              </a:rPr>
              <a:t> place in 2013 (was on the 14</a:t>
            </a:r>
            <a:r>
              <a:rPr lang="en-GB" baseline="30000" dirty="0">
                <a:ea typeface="Calibri"/>
                <a:cs typeface="Times New Roman"/>
              </a:rPr>
              <a:t>th</a:t>
            </a:r>
            <a:r>
              <a:rPr lang="en-GB" dirty="0">
                <a:ea typeface="Calibri"/>
                <a:cs typeface="Times New Roman"/>
              </a:rPr>
              <a:t> in 2012) in the category of “Banking &amp; Finance</a:t>
            </a:r>
            <a:r>
              <a:rPr lang="en-GB" dirty="0" smtClean="0">
                <a:ea typeface="Calibri"/>
                <a:cs typeface="Times New Roman"/>
              </a:rPr>
              <a:t>”.</a:t>
            </a:r>
            <a:endParaRPr lang="en-GB" sz="1800" dirty="0">
              <a:ea typeface="Calibri"/>
              <a:cs typeface="Times New Roman"/>
            </a:endParaRPr>
          </a:p>
          <a:p>
            <a:pPr indent="449580">
              <a:lnSpc>
                <a:spcPct val="115000"/>
              </a:lnSpc>
              <a:spcAft>
                <a:spcPts val="0"/>
              </a:spcAft>
            </a:pPr>
            <a:r>
              <a:rPr lang="en-GB" dirty="0">
                <a:ea typeface="Calibri"/>
                <a:cs typeface="Times New Roman"/>
              </a:rPr>
              <a:t>The M2 “Risk and Asset Management” is on the </a:t>
            </a:r>
            <a:r>
              <a:rPr lang="en-GB" b="1" dirty="0">
                <a:solidFill>
                  <a:schemeClr val="accent6">
                    <a:lumMod val="50000"/>
                  </a:schemeClr>
                </a:solidFill>
                <a:ea typeface="Calibri"/>
                <a:cs typeface="Times New Roman"/>
              </a:rPr>
              <a:t>15</a:t>
            </a:r>
            <a:r>
              <a:rPr lang="en-GB" b="1" baseline="30000" dirty="0">
                <a:solidFill>
                  <a:schemeClr val="accent6">
                    <a:lumMod val="50000"/>
                  </a:schemeClr>
                </a:solidFill>
                <a:ea typeface="Calibri"/>
                <a:cs typeface="Times New Roman"/>
              </a:rPr>
              <a:t>th</a:t>
            </a:r>
            <a:r>
              <a:rPr lang="en-GB" b="1" dirty="0">
                <a:solidFill>
                  <a:schemeClr val="accent6">
                    <a:lumMod val="50000"/>
                  </a:schemeClr>
                </a:solidFill>
                <a:ea typeface="Calibri"/>
                <a:cs typeface="Times New Roman"/>
              </a:rPr>
              <a:t> </a:t>
            </a:r>
            <a:r>
              <a:rPr lang="en-GB" dirty="0">
                <a:ea typeface="Calibri"/>
                <a:cs typeface="Times New Roman"/>
              </a:rPr>
              <a:t>place in 2013 (was on the 17</a:t>
            </a:r>
            <a:r>
              <a:rPr lang="en-GB" baseline="30000" dirty="0">
                <a:ea typeface="Calibri"/>
                <a:cs typeface="Times New Roman"/>
              </a:rPr>
              <a:t>th</a:t>
            </a:r>
            <a:r>
              <a:rPr lang="en-GB" dirty="0">
                <a:ea typeface="Calibri"/>
                <a:cs typeface="Times New Roman"/>
              </a:rPr>
              <a:t> in 2012) in the category “Financial Markets and Portfolio Management”.</a:t>
            </a:r>
            <a:endParaRPr lang="en-GB" sz="1800" dirty="0">
              <a:ea typeface="Calibri"/>
              <a:cs typeface="Times New Roman"/>
            </a:endParaRPr>
          </a:p>
          <a:p>
            <a:pPr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en-GB" b="1" i="1" u="sng" dirty="0" smtClean="0">
                <a:solidFill>
                  <a:schemeClr val="accent6">
                    <a:lumMod val="50000"/>
                  </a:schemeClr>
                </a:solidFill>
                <a:ea typeface="Times New Roman"/>
                <a:cs typeface="Times New Roman"/>
              </a:rPr>
              <a:t>Three </a:t>
            </a:r>
            <a:r>
              <a:rPr lang="en-GB" b="1" i="1" u="sng" dirty="0">
                <a:solidFill>
                  <a:schemeClr val="accent6">
                    <a:lumMod val="50000"/>
                  </a:schemeClr>
                </a:solidFill>
                <a:ea typeface="Times New Roman"/>
                <a:cs typeface="Times New Roman"/>
              </a:rPr>
              <a:t>principle criteria are at the source of the Best Masters Ranking: </a:t>
            </a:r>
            <a:endParaRPr lang="en-GB" sz="1800" b="1" dirty="0">
              <a:solidFill>
                <a:schemeClr val="accent6">
                  <a:lumMod val="50000"/>
                </a:schemeClr>
              </a:solidFill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en-GB" dirty="0">
                <a:ea typeface="Times New Roman"/>
                <a:cs typeface="Times New Roman"/>
              </a:rPr>
              <a:t>the reputation of the program,</a:t>
            </a:r>
            <a:endParaRPr lang="en-GB" sz="1800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en-GB" dirty="0">
                <a:ea typeface="Times New Roman"/>
                <a:cs typeface="Times New Roman"/>
              </a:rPr>
              <a:t>the salary of the 1st employment,</a:t>
            </a:r>
            <a:endParaRPr lang="en-GB" sz="1800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en-GB" dirty="0">
                <a:ea typeface="Times New Roman"/>
                <a:cs typeface="Times New Roman"/>
              </a:rPr>
              <a:t>the satisfaction of the students.</a:t>
            </a:r>
            <a:endParaRPr lang="en-GB" sz="1800" dirty="0"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u="sng" dirty="0" smtClean="0">
                <a:solidFill>
                  <a:srgbClr val="0B0498"/>
                </a:solidFill>
                <a:ea typeface="Calibri"/>
                <a:cs typeface="Times New Roman"/>
                <a:hlinkClick r:id="rId2"/>
              </a:rPr>
              <a:t>http</a:t>
            </a:r>
            <a:r>
              <a:rPr lang="en-GB" u="sng" dirty="0">
                <a:solidFill>
                  <a:srgbClr val="0B0498"/>
                </a:solidFill>
                <a:ea typeface="Calibri"/>
                <a:cs typeface="Times New Roman"/>
                <a:hlinkClick r:id="rId2"/>
              </a:rPr>
              <a:t>://</a:t>
            </a:r>
            <a:r>
              <a:rPr lang="en-GB" u="sng" dirty="0" smtClean="0">
                <a:solidFill>
                  <a:srgbClr val="0B0498"/>
                </a:solidFill>
                <a:ea typeface="Calibri"/>
                <a:cs typeface="Times New Roman"/>
                <a:hlinkClick r:id="rId2"/>
              </a:rPr>
              <a:t>www.meilleurs-masters.com</a:t>
            </a:r>
            <a:r>
              <a:rPr lang="en-GB" u="sng" dirty="0" smtClean="0">
                <a:solidFill>
                  <a:srgbClr val="0B0498"/>
                </a:solidFill>
                <a:ea typeface="Calibri"/>
                <a:cs typeface="Times New Roman"/>
              </a:rPr>
              <a:t> </a:t>
            </a:r>
            <a:endParaRPr lang="en-GB" sz="1800" dirty="0">
              <a:solidFill>
                <a:srgbClr val="0B0498"/>
              </a:solidFill>
              <a:ea typeface="Calibri"/>
              <a:cs typeface="Times New Roman"/>
            </a:endParaRPr>
          </a:p>
          <a:p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A5AD03-8ECB-4AA9-9372-F3E219B3976A}" type="slidenum">
              <a:rPr lang="fr-FR" smtClean="0">
                <a:solidFill>
                  <a:srgbClr val="666600"/>
                </a:solidFill>
              </a:rPr>
              <a:pPr>
                <a:defRPr/>
              </a:pPr>
              <a:t>24</a:t>
            </a:fld>
            <a:endParaRPr lang="fr-FR">
              <a:solidFill>
                <a:srgbClr val="66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6842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942416" y="1700809"/>
            <a:ext cx="6600451" cy="3076574"/>
          </a:xfrm>
        </p:spPr>
        <p:txBody>
          <a:bodyPr>
            <a:normAutofit fontScale="90000"/>
          </a:bodyPr>
          <a:lstStyle/>
          <a:p>
            <a:r>
              <a:rPr lang="fr-FR" b="1" dirty="0">
                <a:solidFill>
                  <a:schemeClr val="accent1">
                    <a:lumMod val="75000"/>
                  </a:schemeClr>
                </a:solidFill>
              </a:rPr>
              <a:t>Master </a:t>
            </a:r>
            <a:br>
              <a:rPr lang="fr-FR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fr-FR" b="1" dirty="0">
                <a:solidFill>
                  <a:schemeClr val="accent1">
                    <a:lumMod val="75000"/>
                  </a:schemeClr>
                </a:solidFill>
              </a:rPr>
              <a:t>Innovation, </a:t>
            </a:r>
            <a:r>
              <a:rPr lang="fr-FR" b="1" dirty="0" err="1">
                <a:solidFill>
                  <a:schemeClr val="accent1">
                    <a:lumMod val="75000"/>
                  </a:schemeClr>
                </a:solidFill>
              </a:rPr>
              <a:t>Economics</a:t>
            </a:r>
            <a:r>
              <a:rPr lang="fr-FR" b="1" dirty="0">
                <a:solidFill>
                  <a:schemeClr val="accent1">
                    <a:lumMod val="75000"/>
                  </a:schemeClr>
                </a:solidFill>
              </a:rPr>
              <a:t> and Society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942416" y="5111029"/>
            <a:ext cx="6600451" cy="1126283"/>
          </a:xfrm>
        </p:spPr>
        <p:txBody>
          <a:bodyPr>
            <a:normAutofit fontScale="85000" lnSpcReduction="10000"/>
          </a:bodyPr>
          <a:lstStyle/>
          <a:p>
            <a:r>
              <a:rPr lang="fr-FR" sz="4000" b="1" dirty="0" err="1" smtClean="0">
                <a:solidFill>
                  <a:srgbClr val="00B050"/>
                </a:solidFill>
              </a:rPr>
              <a:t>Speciality</a:t>
            </a:r>
            <a:r>
              <a:rPr lang="fr-FR" sz="4000" b="1" dirty="0">
                <a:solidFill>
                  <a:srgbClr val="00B050"/>
                </a:solidFill>
              </a:rPr>
              <a:t>: Innovation, </a:t>
            </a:r>
            <a:r>
              <a:rPr lang="fr-FR" sz="4000" b="1" dirty="0" err="1">
                <a:solidFill>
                  <a:srgbClr val="00B050"/>
                </a:solidFill>
              </a:rPr>
              <a:t>Market</a:t>
            </a:r>
            <a:r>
              <a:rPr lang="fr-FR" sz="4000" b="1" dirty="0">
                <a:solidFill>
                  <a:srgbClr val="00B050"/>
                </a:solidFill>
              </a:rPr>
              <a:t> and Data Science (IMDS)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51738-0AE2-4B33-A3A1-11AF7B3DD532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25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2367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436738"/>
          </a:xfrm>
        </p:spPr>
        <p:txBody>
          <a:bodyPr>
            <a:normAutofit/>
          </a:bodyPr>
          <a:lstStyle/>
          <a:p>
            <a:r>
              <a:rPr lang="fr-FR" b="1" dirty="0">
                <a:solidFill>
                  <a:schemeClr val="accent1">
                    <a:lumMod val="75000"/>
                  </a:schemeClr>
                </a:solidFill>
              </a:rPr>
              <a:t>Master Innovation </a:t>
            </a:r>
            <a:r>
              <a:rPr lang="fr-FR" b="1" dirty="0" err="1">
                <a:solidFill>
                  <a:schemeClr val="accent1">
                    <a:lumMod val="75000"/>
                  </a:schemeClr>
                </a:solidFill>
              </a:rPr>
              <a:t>Economics</a:t>
            </a:r>
            <a:r>
              <a:rPr lang="fr-FR" b="1" dirty="0">
                <a:solidFill>
                  <a:schemeClr val="accent1">
                    <a:lumMod val="75000"/>
                  </a:schemeClr>
                </a:solidFill>
              </a:rPr>
              <a:t> and </a:t>
            </a:r>
            <a:r>
              <a:rPr lang="fr-FR" b="1" dirty="0" smtClean="0">
                <a:solidFill>
                  <a:schemeClr val="accent1">
                    <a:lumMod val="75000"/>
                  </a:schemeClr>
                </a:solidFill>
              </a:rPr>
              <a:t>Society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4319736"/>
          </a:xfrm>
        </p:spPr>
        <p:txBody>
          <a:bodyPr>
            <a:normAutofit/>
          </a:bodyPr>
          <a:lstStyle/>
          <a:p>
            <a:r>
              <a:rPr lang="fr-FR" sz="2400" b="1" dirty="0" smtClean="0">
                <a:solidFill>
                  <a:schemeClr val="accent1">
                    <a:lumMod val="75000"/>
                  </a:schemeClr>
                </a:solidFill>
              </a:rPr>
              <a:t>This </a:t>
            </a:r>
            <a:r>
              <a:rPr lang="fr-FR" sz="2400" b="1" dirty="0">
                <a:solidFill>
                  <a:schemeClr val="accent1">
                    <a:lumMod val="75000"/>
                  </a:schemeClr>
                </a:solidFill>
              </a:rPr>
              <a:t>master has </a:t>
            </a:r>
            <a:r>
              <a:rPr lang="fr-FR" sz="2400" b="1" dirty="0" err="1">
                <a:solidFill>
                  <a:schemeClr val="accent1">
                    <a:lumMod val="75000"/>
                  </a:schemeClr>
                </a:solidFill>
              </a:rPr>
              <a:t>fourteen</a:t>
            </a:r>
            <a:r>
              <a:rPr lang="fr-FR" sz="24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fr-FR" sz="2400" b="1" dirty="0" err="1">
                <a:solidFill>
                  <a:schemeClr val="accent1">
                    <a:lumMod val="75000"/>
                  </a:schemeClr>
                </a:solidFill>
              </a:rPr>
              <a:t>specialities</a:t>
            </a:r>
            <a:r>
              <a:rPr lang="fr-FR" sz="2400" b="1" dirty="0">
                <a:solidFill>
                  <a:schemeClr val="accent1">
                    <a:lumMod val="75000"/>
                  </a:schemeClr>
                </a:solidFill>
              </a:rPr>
              <a:t>. </a:t>
            </a:r>
            <a:endParaRPr lang="fr-FR" sz="24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fr-FR" sz="2400" b="1" dirty="0" smtClean="0">
                <a:solidFill>
                  <a:schemeClr val="accent1">
                    <a:lumMod val="75000"/>
                  </a:schemeClr>
                </a:solidFill>
              </a:rPr>
              <a:t>One </a:t>
            </a:r>
            <a:r>
              <a:rPr lang="fr-FR" sz="2400" b="1" dirty="0">
                <a:solidFill>
                  <a:schemeClr val="accent1">
                    <a:lumMod val="75000"/>
                  </a:schemeClr>
                </a:solidFill>
              </a:rPr>
              <a:t>of </a:t>
            </a:r>
            <a:r>
              <a:rPr lang="fr-FR" sz="2400" b="1" dirty="0" err="1">
                <a:solidFill>
                  <a:schemeClr val="accent1">
                    <a:lumMod val="75000"/>
                  </a:schemeClr>
                </a:solidFill>
              </a:rPr>
              <a:t>these</a:t>
            </a:r>
            <a:r>
              <a:rPr lang="fr-FR" sz="24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fr-FR" sz="2400" b="1" dirty="0" err="1">
                <a:solidFill>
                  <a:schemeClr val="accent1">
                    <a:lumMod val="75000"/>
                  </a:schemeClr>
                </a:solidFill>
              </a:rPr>
              <a:t>specialities</a:t>
            </a:r>
            <a:r>
              <a:rPr lang="fr-FR" sz="24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fr-FR" sz="2400" b="1" dirty="0" err="1">
                <a:solidFill>
                  <a:schemeClr val="accent1">
                    <a:lumMod val="75000"/>
                  </a:schemeClr>
                </a:solidFill>
              </a:rPr>
              <a:t>is</a:t>
            </a:r>
            <a:r>
              <a:rPr lang="fr-FR" sz="24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fr-FR" sz="2400" b="1" dirty="0" err="1">
                <a:solidFill>
                  <a:schemeClr val="accent1">
                    <a:lumMod val="75000"/>
                  </a:schemeClr>
                </a:solidFill>
              </a:rPr>
              <a:t>called</a:t>
            </a:r>
            <a:r>
              <a:rPr lang="fr-FR" sz="2400" b="1" dirty="0">
                <a:solidFill>
                  <a:schemeClr val="accent1">
                    <a:lumMod val="75000"/>
                  </a:schemeClr>
                </a:solidFill>
              </a:rPr>
              <a:t> Innovation, </a:t>
            </a:r>
            <a:r>
              <a:rPr lang="fr-FR" sz="2400" b="1" dirty="0" err="1">
                <a:solidFill>
                  <a:schemeClr val="accent1">
                    <a:lumMod val="75000"/>
                  </a:schemeClr>
                </a:solidFill>
              </a:rPr>
              <a:t>Market</a:t>
            </a:r>
            <a:r>
              <a:rPr lang="fr-FR" sz="2400" b="1" dirty="0">
                <a:solidFill>
                  <a:schemeClr val="accent1">
                    <a:lumMod val="75000"/>
                  </a:schemeClr>
                </a:solidFill>
              </a:rPr>
              <a:t> and Data Sciences (IMDS).</a:t>
            </a:r>
          </a:p>
          <a:p>
            <a:endParaRPr lang="fr-FR" sz="2400" b="1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sz="2400" dirty="0"/>
              <a:t>The master IMDS is for students who wish to gain expertise at the intersection of economic analysis, marketing and quantitative techniques. 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51738-0AE2-4B33-A3A1-11AF7B3DD532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26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2744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45201" y="332656"/>
            <a:ext cx="6589199" cy="1512168"/>
          </a:xfrm>
        </p:spPr>
        <p:txBody>
          <a:bodyPr>
            <a:normAutofit/>
          </a:bodyPr>
          <a:lstStyle/>
          <a:p>
            <a:r>
              <a:rPr lang="fr-FR" b="1" dirty="0">
                <a:solidFill>
                  <a:schemeClr val="accent1">
                    <a:lumMod val="75000"/>
                  </a:schemeClr>
                </a:solidFill>
              </a:rPr>
              <a:t>Master </a:t>
            </a:r>
            <a:r>
              <a:rPr lang="fr-FR" b="1" dirty="0" smtClean="0">
                <a:solidFill>
                  <a:schemeClr val="accent1">
                    <a:lumMod val="75000"/>
                  </a:schemeClr>
                </a:solidFill>
              </a:rPr>
              <a:t>Innovation </a:t>
            </a:r>
            <a:r>
              <a:rPr lang="fr-FR" b="1" dirty="0" err="1" smtClean="0">
                <a:solidFill>
                  <a:schemeClr val="accent1">
                    <a:lumMod val="75000"/>
                  </a:schemeClr>
                </a:solidFill>
              </a:rPr>
              <a:t>Economics</a:t>
            </a:r>
            <a:r>
              <a:rPr lang="fr-FR" b="1" dirty="0" smtClean="0">
                <a:solidFill>
                  <a:schemeClr val="accent1">
                    <a:lumMod val="75000"/>
                  </a:schemeClr>
                </a:solidFill>
              </a:rPr>
              <a:t> and Society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942415" y="2016968"/>
            <a:ext cx="6591985" cy="4724400"/>
          </a:xfrm>
        </p:spPr>
        <p:txBody>
          <a:bodyPr>
            <a:normAutofit fontScale="25000" lnSpcReduction="20000"/>
          </a:bodyPr>
          <a:lstStyle/>
          <a:p>
            <a:pPr lvl="1"/>
            <a:r>
              <a:rPr lang="fr-FR" sz="7400" b="1" dirty="0" smtClean="0">
                <a:solidFill>
                  <a:schemeClr val="accent1">
                    <a:lumMod val="75000"/>
                  </a:schemeClr>
                </a:solidFill>
              </a:rPr>
              <a:t>Master </a:t>
            </a:r>
            <a:r>
              <a:rPr lang="fr-FR" sz="7400" b="1" dirty="0">
                <a:solidFill>
                  <a:schemeClr val="accent1">
                    <a:lumMod val="75000"/>
                  </a:schemeClr>
                </a:solidFill>
              </a:rPr>
              <a:t>1, </a:t>
            </a:r>
            <a:r>
              <a:rPr lang="fr-FR" sz="7400" b="1" dirty="0" err="1">
                <a:solidFill>
                  <a:srgbClr val="00B050"/>
                </a:solidFill>
              </a:rPr>
              <a:t>Semester</a:t>
            </a:r>
            <a:r>
              <a:rPr lang="fr-FR" sz="7400" b="1" dirty="0">
                <a:solidFill>
                  <a:srgbClr val="00B050"/>
                </a:solidFill>
              </a:rPr>
              <a:t> 1</a:t>
            </a:r>
            <a:r>
              <a:rPr lang="fr-FR" sz="7400" b="1" dirty="0">
                <a:solidFill>
                  <a:schemeClr val="accent1">
                    <a:lumMod val="75000"/>
                  </a:schemeClr>
                </a:solidFill>
              </a:rPr>
              <a:t>:</a:t>
            </a:r>
            <a:r>
              <a:rPr lang="fr-FR" sz="7400" b="1" dirty="0"/>
              <a:t> </a:t>
            </a:r>
          </a:p>
          <a:p>
            <a:pPr lvl="2"/>
            <a:r>
              <a:rPr lang="fr-FR" sz="7400" dirty="0" err="1"/>
              <a:t>Econometrics</a:t>
            </a:r>
            <a:r>
              <a:rPr lang="fr-FR" sz="7400" dirty="0"/>
              <a:t>: 15h</a:t>
            </a:r>
          </a:p>
          <a:p>
            <a:pPr lvl="2"/>
            <a:r>
              <a:rPr lang="fr-FR" sz="7400" dirty="0"/>
              <a:t>Data </a:t>
            </a:r>
            <a:r>
              <a:rPr lang="fr-FR" sz="7400" dirty="0" err="1"/>
              <a:t>Analysis</a:t>
            </a:r>
            <a:r>
              <a:rPr lang="fr-FR" sz="7400" dirty="0"/>
              <a:t>: 15h</a:t>
            </a:r>
          </a:p>
          <a:p>
            <a:pPr lvl="2"/>
            <a:r>
              <a:rPr lang="fr-FR" sz="7400" dirty="0"/>
              <a:t>Quantitative </a:t>
            </a:r>
            <a:r>
              <a:rPr lang="fr-FR" sz="7400" dirty="0" err="1"/>
              <a:t>Methods</a:t>
            </a:r>
            <a:r>
              <a:rPr lang="fr-FR" sz="7400" dirty="0"/>
              <a:t>: 15h</a:t>
            </a:r>
          </a:p>
          <a:p>
            <a:pPr lvl="2"/>
            <a:r>
              <a:rPr lang="fr-FR" sz="7400" dirty="0" err="1"/>
              <a:t>Industrial</a:t>
            </a:r>
            <a:r>
              <a:rPr lang="fr-FR" sz="7400" dirty="0"/>
              <a:t> </a:t>
            </a:r>
            <a:r>
              <a:rPr lang="fr-FR" sz="7400" dirty="0" err="1"/>
              <a:t>Organization</a:t>
            </a:r>
            <a:r>
              <a:rPr lang="fr-FR" sz="7400" dirty="0"/>
              <a:t>: 24h</a:t>
            </a:r>
          </a:p>
          <a:p>
            <a:pPr lvl="2"/>
            <a:r>
              <a:rPr lang="fr-FR" sz="7400" dirty="0"/>
              <a:t>Innovation </a:t>
            </a:r>
            <a:r>
              <a:rPr lang="fr-FR" sz="7400" dirty="0" err="1"/>
              <a:t>Economics</a:t>
            </a:r>
            <a:r>
              <a:rPr lang="fr-FR" sz="7400" dirty="0"/>
              <a:t>: 24h</a:t>
            </a:r>
          </a:p>
          <a:p>
            <a:pPr lvl="2"/>
            <a:r>
              <a:rPr lang="fr-FR" sz="7400" dirty="0"/>
              <a:t>Management of innovation: 24h</a:t>
            </a:r>
          </a:p>
          <a:p>
            <a:pPr lvl="2"/>
            <a:r>
              <a:rPr lang="fr-FR" sz="7400" dirty="0" err="1"/>
              <a:t>Sociology</a:t>
            </a:r>
            <a:r>
              <a:rPr lang="fr-FR" sz="7400" dirty="0"/>
              <a:t> of innovation: 24h</a:t>
            </a:r>
          </a:p>
          <a:p>
            <a:pPr lvl="2"/>
            <a:r>
              <a:rPr lang="fr-FR" sz="7400" dirty="0" err="1"/>
              <a:t>Rights</a:t>
            </a:r>
            <a:r>
              <a:rPr lang="fr-FR" sz="7400" dirty="0"/>
              <a:t> of </a:t>
            </a:r>
            <a:r>
              <a:rPr lang="fr-FR" sz="7400" dirty="0" err="1"/>
              <a:t>contracts</a:t>
            </a:r>
            <a:r>
              <a:rPr lang="fr-FR" sz="7400" dirty="0"/>
              <a:t> and </a:t>
            </a:r>
            <a:r>
              <a:rPr lang="fr-FR" sz="7400" dirty="0" err="1"/>
              <a:t>competition</a:t>
            </a:r>
            <a:r>
              <a:rPr lang="fr-FR" sz="7400" dirty="0"/>
              <a:t>: 24h</a:t>
            </a:r>
          </a:p>
          <a:p>
            <a:pPr lvl="2"/>
            <a:r>
              <a:rPr lang="fr-FR" sz="7400" dirty="0" err="1"/>
              <a:t>History</a:t>
            </a:r>
            <a:r>
              <a:rPr lang="fr-FR" sz="7400" dirty="0"/>
              <a:t> of </a:t>
            </a:r>
            <a:r>
              <a:rPr lang="fr-FR" sz="7400" dirty="0" err="1"/>
              <a:t>technics</a:t>
            </a:r>
            <a:r>
              <a:rPr lang="fr-FR" sz="7400" dirty="0"/>
              <a:t> and innovation: 24h</a:t>
            </a:r>
          </a:p>
          <a:p>
            <a:pPr lvl="2"/>
            <a:r>
              <a:rPr lang="fr-FR" sz="7400" dirty="0"/>
              <a:t>English: 30h</a:t>
            </a:r>
          </a:p>
          <a:p>
            <a:pPr lvl="1"/>
            <a:r>
              <a:rPr lang="fr-FR" sz="7400" dirty="0" err="1" smtClean="0"/>
              <a:t>Two</a:t>
            </a:r>
            <a:r>
              <a:rPr lang="fr-FR" sz="7400" dirty="0" smtClean="0"/>
              <a:t> </a:t>
            </a:r>
            <a:r>
              <a:rPr lang="fr-FR" sz="7400" dirty="0"/>
              <a:t>training courses in SAS software (15h), and R software (15h)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51738-0AE2-4B33-A3A1-11AF7B3DD532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27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5751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45201" y="548680"/>
            <a:ext cx="6589199" cy="1280890"/>
          </a:xfrm>
        </p:spPr>
        <p:txBody>
          <a:bodyPr>
            <a:normAutofit/>
          </a:bodyPr>
          <a:lstStyle/>
          <a:p>
            <a:r>
              <a:rPr lang="fr-FR" b="1" dirty="0">
                <a:solidFill>
                  <a:schemeClr val="accent1">
                    <a:lumMod val="75000"/>
                  </a:schemeClr>
                </a:solidFill>
              </a:rPr>
              <a:t>Master Innovation </a:t>
            </a:r>
            <a:r>
              <a:rPr lang="fr-FR" b="1" dirty="0" err="1">
                <a:solidFill>
                  <a:schemeClr val="accent1">
                    <a:lumMod val="75000"/>
                  </a:schemeClr>
                </a:solidFill>
              </a:rPr>
              <a:t>Economics</a:t>
            </a:r>
            <a:r>
              <a:rPr lang="fr-FR" b="1" dirty="0">
                <a:solidFill>
                  <a:schemeClr val="accent1">
                    <a:lumMod val="75000"/>
                  </a:schemeClr>
                </a:solidFill>
              </a:rPr>
              <a:t> and </a:t>
            </a:r>
            <a:r>
              <a:rPr lang="fr-FR" b="1" dirty="0" smtClean="0">
                <a:solidFill>
                  <a:schemeClr val="accent1">
                    <a:lumMod val="75000"/>
                  </a:schemeClr>
                </a:solidFill>
              </a:rPr>
              <a:t>Society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942415" y="1988840"/>
            <a:ext cx="6591985" cy="4608512"/>
          </a:xfrm>
        </p:spPr>
        <p:txBody>
          <a:bodyPr>
            <a:normAutofit fontScale="25000" lnSpcReduction="20000"/>
          </a:bodyPr>
          <a:lstStyle/>
          <a:p>
            <a:pPr lvl="1"/>
            <a:r>
              <a:rPr lang="fr-FR" sz="7600" b="1" dirty="0">
                <a:solidFill>
                  <a:schemeClr val="accent1">
                    <a:lumMod val="75000"/>
                  </a:schemeClr>
                </a:solidFill>
              </a:rPr>
              <a:t>Master 1, </a:t>
            </a:r>
            <a:r>
              <a:rPr lang="fr-FR" sz="7600" b="1" dirty="0" err="1">
                <a:solidFill>
                  <a:srgbClr val="00B050"/>
                </a:solidFill>
              </a:rPr>
              <a:t>Semester</a:t>
            </a:r>
            <a:r>
              <a:rPr lang="fr-FR" sz="7600" b="1" dirty="0">
                <a:solidFill>
                  <a:srgbClr val="00B050"/>
                </a:solidFill>
              </a:rPr>
              <a:t> 2</a:t>
            </a:r>
            <a:r>
              <a:rPr lang="fr-FR" sz="7600" b="1" dirty="0">
                <a:solidFill>
                  <a:schemeClr val="accent1">
                    <a:lumMod val="75000"/>
                  </a:schemeClr>
                </a:solidFill>
              </a:rPr>
              <a:t>:</a:t>
            </a:r>
            <a:r>
              <a:rPr lang="fr-FR" sz="7600" b="1" dirty="0"/>
              <a:t> </a:t>
            </a:r>
          </a:p>
          <a:p>
            <a:pPr lvl="2"/>
            <a:r>
              <a:rPr lang="fr-FR" sz="7600" dirty="0"/>
              <a:t>Theory of </a:t>
            </a:r>
            <a:r>
              <a:rPr lang="fr-FR" sz="7600" dirty="0" err="1"/>
              <a:t>firms</a:t>
            </a:r>
            <a:r>
              <a:rPr lang="fr-FR" sz="7600" dirty="0"/>
              <a:t>: 15h</a:t>
            </a:r>
          </a:p>
          <a:p>
            <a:pPr lvl="2"/>
            <a:r>
              <a:rPr lang="fr-FR" sz="7600" dirty="0"/>
              <a:t>Theory of </a:t>
            </a:r>
            <a:r>
              <a:rPr lang="fr-FR" sz="7600" dirty="0" err="1"/>
              <a:t>organizations</a:t>
            </a:r>
            <a:r>
              <a:rPr lang="fr-FR" sz="7600" dirty="0"/>
              <a:t>: 15h</a:t>
            </a:r>
          </a:p>
          <a:p>
            <a:pPr lvl="2"/>
            <a:r>
              <a:rPr lang="fr-FR" sz="7600" dirty="0" err="1"/>
              <a:t>Sociology</a:t>
            </a:r>
            <a:r>
              <a:rPr lang="fr-FR" sz="7600" dirty="0"/>
              <a:t> of </a:t>
            </a:r>
            <a:r>
              <a:rPr lang="fr-FR" sz="7600" dirty="0" err="1"/>
              <a:t>consumers</a:t>
            </a:r>
            <a:r>
              <a:rPr lang="fr-FR" sz="7600" dirty="0"/>
              <a:t>: 24h</a:t>
            </a:r>
          </a:p>
          <a:p>
            <a:pPr lvl="2"/>
            <a:r>
              <a:rPr lang="fr-FR" sz="7600" dirty="0" err="1"/>
              <a:t>Microeconometrics</a:t>
            </a:r>
            <a:r>
              <a:rPr lang="fr-FR" sz="7600" dirty="0"/>
              <a:t>: 20h</a:t>
            </a:r>
          </a:p>
          <a:p>
            <a:pPr lvl="2"/>
            <a:r>
              <a:rPr lang="fr-FR" sz="7600" dirty="0"/>
              <a:t>WEB </a:t>
            </a:r>
            <a:r>
              <a:rPr lang="fr-FR" sz="7600" dirty="0" err="1"/>
              <a:t>analytics</a:t>
            </a:r>
            <a:r>
              <a:rPr lang="fr-FR" sz="7600" dirty="0"/>
              <a:t>: 15h</a:t>
            </a:r>
          </a:p>
          <a:p>
            <a:pPr lvl="2"/>
            <a:r>
              <a:rPr lang="fr-FR" sz="7600" dirty="0" err="1"/>
              <a:t>History</a:t>
            </a:r>
            <a:r>
              <a:rPr lang="fr-FR" sz="7600" dirty="0"/>
              <a:t> of science: 30h</a:t>
            </a:r>
          </a:p>
          <a:p>
            <a:pPr lvl="2"/>
            <a:r>
              <a:rPr lang="fr-FR" sz="7600" dirty="0"/>
              <a:t>English: 30h</a:t>
            </a:r>
          </a:p>
          <a:p>
            <a:pPr lvl="1"/>
            <a:endParaRPr lang="fr-FR" sz="7600" dirty="0"/>
          </a:p>
          <a:p>
            <a:pPr lvl="1"/>
            <a:r>
              <a:rPr lang="fr-FR" sz="7600" dirty="0" err="1"/>
              <a:t>Two</a:t>
            </a:r>
            <a:r>
              <a:rPr lang="fr-FR" sz="7600" dirty="0"/>
              <a:t> </a:t>
            </a:r>
            <a:r>
              <a:rPr lang="fr-FR" sz="7600" dirty="0" err="1"/>
              <a:t>optional</a:t>
            </a:r>
            <a:r>
              <a:rPr lang="fr-FR" sz="7600" dirty="0"/>
              <a:t> courses : </a:t>
            </a:r>
            <a:r>
              <a:rPr lang="fr-FR" sz="7600" dirty="0" err="1"/>
              <a:t>Evironmental</a:t>
            </a:r>
            <a:r>
              <a:rPr lang="fr-FR" sz="7600" dirty="0"/>
              <a:t> </a:t>
            </a:r>
            <a:r>
              <a:rPr lang="fr-FR" sz="7600" dirty="0" err="1"/>
              <a:t>economics</a:t>
            </a:r>
            <a:r>
              <a:rPr lang="fr-FR" sz="7600" dirty="0"/>
              <a:t> (20h), Marketing of innovation (20h)</a:t>
            </a:r>
          </a:p>
          <a:p>
            <a:pPr lvl="1"/>
            <a:r>
              <a:rPr lang="fr-FR" sz="7600" dirty="0"/>
              <a:t>Professional </a:t>
            </a:r>
            <a:r>
              <a:rPr lang="fr-FR" sz="7600" dirty="0" err="1"/>
              <a:t>conferences</a:t>
            </a:r>
            <a:endParaRPr lang="fr-FR" sz="7600" dirty="0"/>
          </a:p>
          <a:p>
            <a:pPr lvl="1"/>
            <a:r>
              <a:rPr lang="fr-FR" sz="7600" dirty="0" err="1"/>
              <a:t>Intership</a:t>
            </a:r>
            <a:endParaRPr lang="fr-FR" sz="7600" dirty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51738-0AE2-4B33-A3A1-11AF7B3DD532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28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3973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sz="4000" b="1" dirty="0" smtClean="0">
                <a:solidFill>
                  <a:schemeClr val="accent1">
                    <a:lumMod val="75000"/>
                  </a:schemeClr>
                </a:solidFill>
              </a:rPr>
              <a:t>Master </a:t>
            </a:r>
            <a:r>
              <a:rPr lang="fr-FR" sz="4000" b="1" dirty="0">
                <a:solidFill>
                  <a:schemeClr val="accent1">
                    <a:lumMod val="75000"/>
                  </a:schemeClr>
                </a:solidFill>
              </a:rPr>
              <a:t>Innovation </a:t>
            </a:r>
            <a:r>
              <a:rPr lang="fr-FR" sz="4000" b="1" dirty="0" err="1">
                <a:solidFill>
                  <a:schemeClr val="accent1">
                    <a:lumMod val="75000"/>
                  </a:schemeClr>
                </a:solidFill>
              </a:rPr>
              <a:t>Economics</a:t>
            </a:r>
            <a:r>
              <a:rPr lang="fr-FR" sz="4000" b="1" dirty="0">
                <a:solidFill>
                  <a:schemeClr val="accent1">
                    <a:lumMod val="75000"/>
                  </a:schemeClr>
                </a:solidFill>
              </a:rPr>
              <a:t> and </a:t>
            </a:r>
            <a:r>
              <a:rPr lang="fr-FR" sz="4000" b="1" dirty="0" smtClean="0">
                <a:solidFill>
                  <a:schemeClr val="accent1">
                    <a:lumMod val="75000"/>
                  </a:schemeClr>
                </a:solidFill>
              </a:rPr>
              <a:t>Society</a:t>
            </a:r>
            <a:r>
              <a:rPr lang="fr-FR" b="1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fr-FR" b="1" dirty="0">
                <a:solidFill>
                  <a:schemeClr val="accent1">
                    <a:lumMod val="75000"/>
                  </a:schemeClr>
                </a:solidFill>
              </a:rPr>
            </a:b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4391744"/>
          </a:xfrm>
        </p:spPr>
        <p:txBody>
          <a:bodyPr>
            <a:normAutofit lnSpcReduction="10000"/>
          </a:bodyPr>
          <a:lstStyle/>
          <a:p>
            <a:pPr lvl="1"/>
            <a:r>
              <a:rPr lang="fr-FR" sz="2100" b="1" dirty="0" smtClean="0">
                <a:solidFill>
                  <a:schemeClr val="accent1">
                    <a:lumMod val="75000"/>
                  </a:schemeClr>
                </a:solidFill>
              </a:rPr>
              <a:t>Master 2, </a:t>
            </a:r>
            <a:r>
              <a:rPr lang="fr-FR" sz="2100" b="1" dirty="0" err="1" smtClean="0">
                <a:solidFill>
                  <a:srgbClr val="00B050"/>
                </a:solidFill>
              </a:rPr>
              <a:t>Semester</a:t>
            </a:r>
            <a:r>
              <a:rPr lang="fr-FR" sz="2100" b="1" dirty="0" smtClean="0">
                <a:solidFill>
                  <a:srgbClr val="00B050"/>
                </a:solidFill>
              </a:rPr>
              <a:t> 1</a:t>
            </a:r>
            <a:r>
              <a:rPr lang="fr-FR" sz="2100" b="1" dirty="0" smtClean="0">
                <a:solidFill>
                  <a:schemeClr val="accent1">
                    <a:lumMod val="75000"/>
                  </a:schemeClr>
                </a:solidFill>
              </a:rPr>
              <a:t>:</a:t>
            </a:r>
            <a:r>
              <a:rPr lang="fr-FR" sz="2100" b="1" dirty="0" smtClean="0"/>
              <a:t> </a:t>
            </a:r>
          </a:p>
          <a:p>
            <a:pPr lvl="2"/>
            <a:r>
              <a:rPr lang="fr-FR" sz="2100" dirty="0" smtClean="0"/>
              <a:t>CRM-Customer Relationship Management: 24h</a:t>
            </a:r>
          </a:p>
          <a:p>
            <a:pPr lvl="2"/>
            <a:r>
              <a:rPr lang="fr-FR" sz="2100" dirty="0" smtClean="0"/>
              <a:t>Data and </a:t>
            </a:r>
            <a:r>
              <a:rPr lang="fr-FR" sz="2100" dirty="0" err="1" smtClean="0"/>
              <a:t>market</a:t>
            </a:r>
            <a:r>
              <a:rPr lang="fr-FR" sz="2100" dirty="0" smtClean="0"/>
              <a:t> value </a:t>
            </a:r>
            <a:r>
              <a:rPr lang="fr-FR" sz="2100" dirty="0" err="1" smtClean="0"/>
              <a:t>creation</a:t>
            </a:r>
            <a:r>
              <a:rPr lang="fr-FR" sz="2100" dirty="0" smtClean="0"/>
              <a:t>: 12h</a:t>
            </a:r>
          </a:p>
          <a:p>
            <a:pPr lvl="2"/>
            <a:r>
              <a:rPr lang="fr-FR" sz="2100" dirty="0" err="1" smtClean="0"/>
              <a:t>Scoring</a:t>
            </a:r>
            <a:r>
              <a:rPr lang="fr-FR" sz="2100" dirty="0" smtClean="0"/>
              <a:t>: 24h</a:t>
            </a:r>
          </a:p>
          <a:p>
            <a:pPr lvl="2"/>
            <a:r>
              <a:rPr lang="fr-FR" sz="2100" dirty="0"/>
              <a:t>Data </a:t>
            </a:r>
            <a:r>
              <a:rPr lang="fr-FR" sz="2100" dirty="0" err="1"/>
              <a:t>mining</a:t>
            </a:r>
            <a:r>
              <a:rPr lang="fr-FR" sz="2100" dirty="0" smtClean="0"/>
              <a:t>: 24h</a:t>
            </a:r>
          </a:p>
          <a:p>
            <a:pPr lvl="2"/>
            <a:r>
              <a:rPr lang="fr-FR" sz="2100" dirty="0" err="1" smtClean="0"/>
              <a:t>Economics</a:t>
            </a:r>
            <a:r>
              <a:rPr lang="fr-FR" sz="2100" dirty="0" smtClean="0"/>
              <a:t> and Innovation Management: 20h</a:t>
            </a:r>
          </a:p>
          <a:p>
            <a:pPr lvl="2"/>
            <a:r>
              <a:rPr lang="fr-FR" sz="2100" dirty="0"/>
              <a:t>Marketing </a:t>
            </a:r>
            <a:r>
              <a:rPr lang="fr-FR" sz="2100" dirty="0" smtClean="0"/>
              <a:t>of innovation: 20h</a:t>
            </a:r>
          </a:p>
          <a:p>
            <a:pPr lvl="2"/>
            <a:r>
              <a:rPr lang="fr-FR" sz="2100" dirty="0" smtClean="0"/>
              <a:t>Digital </a:t>
            </a:r>
            <a:r>
              <a:rPr lang="fr-FR" sz="2100" dirty="0" err="1" smtClean="0"/>
              <a:t>Marteking</a:t>
            </a:r>
            <a:r>
              <a:rPr lang="fr-FR" sz="2100" dirty="0" smtClean="0"/>
              <a:t>: 15h</a:t>
            </a:r>
          </a:p>
          <a:p>
            <a:pPr lvl="2"/>
            <a:r>
              <a:rPr lang="fr-FR" sz="2100" dirty="0"/>
              <a:t> </a:t>
            </a:r>
            <a:r>
              <a:rPr lang="fr-FR" sz="2100" dirty="0" smtClean="0"/>
              <a:t>(…)</a:t>
            </a:r>
          </a:p>
          <a:p>
            <a:pPr marL="457200" lvl="1" indent="0">
              <a:buNone/>
            </a:pPr>
            <a:endParaRPr lang="fr-FR" dirty="0" smtClean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51738-0AE2-4B33-A3A1-11AF7B3DD532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29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3943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698CD-8142-46F7-8DA4-95A49449A213}" type="slidenum">
              <a:rPr lang="fr-FR">
                <a:solidFill>
                  <a:srgbClr val="000000"/>
                </a:solidFill>
                <a:effectLst/>
              </a:rPr>
              <a:pPr/>
              <a:t>3</a:t>
            </a:fld>
            <a:endParaRPr lang="fr-FR">
              <a:solidFill>
                <a:srgbClr val="000000"/>
              </a:solidFill>
              <a:effectLst/>
            </a:endParaRPr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16632"/>
            <a:ext cx="8686800" cy="599728"/>
          </a:xfrm>
        </p:spPr>
        <p:txBody>
          <a:bodyPr/>
          <a:lstStyle/>
          <a:p>
            <a:r>
              <a:rPr lang="fr-FR" sz="3600" b="1" dirty="0" err="1" smtClean="0">
                <a:solidFill>
                  <a:srgbClr val="0B049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University</a:t>
            </a:r>
            <a:r>
              <a:rPr lang="fr-FR" sz="3600" b="1" dirty="0" smtClean="0">
                <a:solidFill>
                  <a:srgbClr val="0B049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of Evry-Val d’Essonne: </a:t>
            </a:r>
            <a:r>
              <a:rPr lang="fr-FR" sz="3600" b="1" dirty="0" err="1" smtClean="0">
                <a:solidFill>
                  <a:srgbClr val="0B049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where</a:t>
            </a:r>
            <a:r>
              <a:rPr lang="fr-FR" sz="3600" b="1" dirty="0" smtClean="0">
                <a:solidFill>
                  <a:srgbClr val="0B049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endParaRPr lang="fr-FR" sz="3600" b="1" dirty="0">
              <a:solidFill>
                <a:srgbClr val="0B0498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9638" y="908720"/>
            <a:ext cx="7324725" cy="59492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48002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b="1" dirty="0" smtClean="0">
                <a:solidFill>
                  <a:schemeClr val="accent1">
                    <a:lumMod val="75000"/>
                  </a:schemeClr>
                </a:solidFill>
              </a:rPr>
              <a:t>Master </a:t>
            </a:r>
            <a:r>
              <a:rPr lang="fr-FR" b="1" dirty="0">
                <a:solidFill>
                  <a:schemeClr val="accent1">
                    <a:lumMod val="75000"/>
                  </a:schemeClr>
                </a:solidFill>
              </a:rPr>
              <a:t>Innovation </a:t>
            </a:r>
            <a:r>
              <a:rPr lang="fr-FR" b="1" dirty="0" err="1">
                <a:solidFill>
                  <a:schemeClr val="accent1">
                    <a:lumMod val="75000"/>
                  </a:schemeClr>
                </a:solidFill>
              </a:rPr>
              <a:t>Economics</a:t>
            </a:r>
            <a:r>
              <a:rPr lang="fr-FR" b="1" dirty="0">
                <a:solidFill>
                  <a:schemeClr val="accent1">
                    <a:lumMod val="75000"/>
                  </a:schemeClr>
                </a:solidFill>
              </a:rPr>
              <a:t> and </a:t>
            </a:r>
            <a:r>
              <a:rPr lang="fr-FR" b="1" dirty="0" smtClean="0">
                <a:solidFill>
                  <a:schemeClr val="accent1">
                    <a:lumMod val="75000"/>
                  </a:schemeClr>
                </a:solidFill>
              </a:rPr>
              <a:t>Society</a:t>
            </a:r>
            <a:r>
              <a:rPr lang="fr-FR" b="1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fr-FR" b="1" dirty="0">
                <a:solidFill>
                  <a:schemeClr val="accent1">
                    <a:lumMod val="75000"/>
                  </a:schemeClr>
                </a:solidFill>
              </a:rPr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4319736"/>
          </a:xfrm>
        </p:spPr>
        <p:txBody>
          <a:bodyPr>
            <a:normAutofit fontScale="77500" lnSpcReduction="20000"/>
          </a:bodyPr>
          <a:lstStyle/>
          <a:p>
            <a:pPr lvl="1"/>
            <a:r>
              <a:rPr lang="fr-FR" sz="3000" b="1" dirty="0" smtClean="0">
                <a:solidFill>
                  <a:schemeClr val="accent1">
                    <a:lumMod val="75000"/>
                  </a:schemeClr>
                </a:solidFill>
              </a:rPr>
              <a:t>Master 2, </a:t>
            </a:r>
            <a:r>
              <a:rPr lang="fr-FR" sz="3000" b="1" dirty="0" err="1" smtClean="0">
                <a:solidFill>
                  <a:srgbClr val="00B050"/>
                </a:solidFill>
              </a:rPr>
              <a:t>Semester</a:t>
            </a:r>
            <a:r>
              <a:rPr lang="fr-FR" sz="3000" b="1" dirty="0" smtClean="0">
                <a:solidFill>
                  <a:srgbClr val="00B050"/>
                </a:solidFill>
              </a:rPr>
              <a:t> 1</a:t>
            </a:r>
            <a:r>
              <a:rPr lang="fr-FR" sz="3000" b="1" dirty="0" smtClean="0">
                <a:solidFill>
                  <a:schemeClr val="accent1">
                    <a:lumMod val="75000"/>
                  </a:schemeClr>
                </a:solidFill>
              </a:rPr>
              <a:t>:</a:t>
            </a:r>
            <a:r>
              <a:rPr lang="fr-FR" sz="3000" b="1" dirty="0" smtClean="0"/>
              <a:t> </a:t>
            </a:r>
          </a:p>
          <a:p>
            <a:pPr lvl="2"/>
            <a:r>
              <a:rPr lang="fr-FR" sz="3000" dirty="0" err="1" smtClean="0"/>
              <a:t>Big</a:t>
            </a:r>
            <a:r>
              <a:rPr lang="fr-FR" sz="3000" dirty="0" smtClean="0"/>
              <a:t> data: 24h</a:t>
            </a:r>
            <a:endParaRPr lang="fr-FR" sz="3000" dirty="0"/>
          </a:p>
          <a:p>
            <a:pPr lvl="2"/>
            <a:r>
              <a:rPr lang="fr-FR" sz="3000" dirty="0"/>
              <a:t>Machine </a:t>
            </a:r>
            <a:r>
              <a:rPr lang="fr-FR" sz="3000" dirty="0" err="1" smtClean="0"/>
              <a:t>learning</a:t>
            </a:r>
            <a:r>
              <a:rPr lang="fr-FR" sz="3000" dirty="0" smtClean="0"/>
              <a:t>: 24h</a:t>
            </a:r>
            <a:endParaRPr lang="fr-FR" sz="3000" dirty="0"/>
          </a:p>
          <a:p>
            <a:pPr lvl="2"/>
            <a:r>
              <a:rPr lang="fr-FR" sz="3000" dirty="0" smtClean="0"/>
              <a:t>Multi-</a:t>
            </a:r>
            <a:r>
              <a:rPr lang="fr-FR" sz="3000" dirty="0" err="1" smtClean="0"/>
              <a:t>core</a:t>
            </a:r>
            <a:r>
              <a:rPr lang="fr-FR" sz="3000" dirty="0" smtClean="0"/>
              <a:t> system </a:t>
            </a:r>
            <a:r>
              <a:rPr lang="fr-FR" sz="3000" dirty="0" err="1" smtClean="0"/>
              <a:t>languages</a:t>
            </a:r>
            <a:r>
              <a:rPr lang="fr-FR" sz="3000" dirty="0" smtClean="0"/>
              <a:t> </a:t>
            </a:r>
            <a:r>
              <a:rPr lang="fr-FR" sz="3000" dirty="0"/>
              <a:t>(</a:t>
            </a:r>
            <a:r>
              <a:rPr lang="fr-FR" sz="3000" dirty="0" err="1" smtClean="0"/>
              <a:t>Hadoop</a:t>
            </a:r>
            <a:r>
              <a:rPr lang="fr-FR" sz="3000" dirty="0"/>
              <a:t>, </a:t>
            </a:r>
            <a:r>
              <a:rPr lang="fr-FR" sz="3000" dirty="0" err="1"/>
              <a:t>MapReduce</a:t>
            </a:r>
            <a:r>
              <a:rPr lang="fr-FR" sz="3000" dirty="0" smtClean="0"/>
              <a:t>,…): 15h</a:t>
            </a:r>
            <a:endParaRPr lang="fr-FR" sz="3000" dirty="0"/>
          </a:p>
          <a:p>
            <a:pPr lvl="2"/>
            <a:r>
              <a:rPr lang="fr-FR" sz="3000" dirty="0" smtClean="0"/>
              <a:t>Data </a:t>
            </a:r>
            <a:r>
              <a:rPr lang="fr-FR" sz="3000" dirty="0" err="1" smtClean="0"/>
              <a:t>Vizualisation</a:t>
            </a:r>
            <a:r>
              <a:rPr lang="fr-FR" sz="3000" dirty="0" smtClean="0"/>
              <a:t>: 15h</a:t>
            </a:r>
            <a:endParaRPr lang="fr-FR" sz="3000" dirty="0"/>
          </a:p>
          <a:p>
            <a:pPr lvl="2"/>
            <a:r>
              <a:rPr lang="fr-FR" sz="3000" dirty="0" smtClean="0"/>
              <a:t>Professional </a:t>
            </a:r>
            <a:r>
              <a:rPr lang="fr-FR" sz="3000" dirty="0" err="1" smtClean="0"/>
              <a:t>english</a:t>
            </a:r>
            <a:r>
              <a:rPr lang="fr-FR" sz="3000" dirty="0" smtClean="0"/>
              <a:t>: 15h</a:t>
            </a:r>
            <a:endParaRPr lang="fr-FR" sz="3000" dirty="0"/>
          </a:p>
          <a:p>
            <a:pPr lvl="2"/>
            <a:r>
              <a:rPr lang="fr-FR" sz="3000" dirty="0" smtClean="0"/>
              <a:t>Project management: 12h</a:t>
            </a:r>
          </a:p>
          <a:p>
            <a:pPr lvl="1"/>
            <a:endParaRPr lang="fr-FR" sz="3000" dirty="0"/>
          </a:p>
          <a:p>
            <a:pPr lvl="1"/>
            <a:r>
              <a:rPr lang="fr-FR" sz="3000" dirty="0" err="1" smtClean="0"/>
              <a:t>Two</a:t>
            </a:r>
            <a:r>
              <a:rPr lang="fr-FR" sz="3000" dirty="0" smtClean="0"/>
              <a:t> training courses in SAS software (24h), and R software (24h)</a:t>
            </a:r>
          </a:p>
          <a:p>
            <a:pPr marL="457200" lvl="1" indent="0">
              <a:buNone/>
            </a:pPr>
            <a:endParaRPr lang="fr-FR" dirty="0" smtClean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51738-0AE2-4B33-A3A1-11AF7B3DD532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30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019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364730"/>
          </a:xfrm>
        </p:spPr>
        <p:txBody>
          <a:bodyPr>
            <a:normAutofit/>
          </a:bodyPr>
          <a:lstStyle/>
          <a:p>
            <a:r>
              <a:rPr lang="fr-FR" b="1" dirty="0" smtClean="0">
                <a:solidFill>
                  <a:schemeClr val="accent1">
                    <a:lumMod val="75000"/>
                  </a:schemeClr>
                </a:solidFill>
              </a:rPr>
              <a:t>Master </a:t>
            </a:r>
            <a:r>
              <a:rPr lang="fr-FR" b="1" dirty="0">
                <a:solidFill>
                  <a:schemeClr val="accent1">
                    <a:lumMod val="75000"/>
                  </a:schemeClr>
                </a:solidFill>
              </a:rPr>
              <a:t>Innovation </a:t>
            </a:r>
            <a:r>
              <a:rPr lang="fr-FR" b="1" dirty="0" err="1" smtClean="0">
                <a:solidFill>
                  <a:schemeClr val="accent1">
                    <a:lumMod val="75000"/>
                  </a:schemeClr>
                </a:solidFill>
              </a:rPr>
              <a:t>Economics</a:t>
            </a:r>
            <a:r>
              <a:rPr lang="fr-FR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fr-FR" b="1" dirty="0">
                <a:solidFill>
                  <a:schemeClr val="accent1">
                    <a:lumMod val="75000"/>
                  </a:schemeClr>
                </a:solidFill>
              </a:rPr>
              <a:t>and </a:t>
            </a:r>
            <a:r>
              <a:rPr lang="fr-FR" b="1" dirty="0" smtClean="0">
                <a:solidFill>
                  <a:schemeClr val="accent1">
                    <a:lumMod val="75000"/>
                  </a:schemeClr>
                </a:solidFill>
              </a:rPr>
              <a:t>Society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4391744"/>
          </a:xfrm>
        </p:spPr>
        <p:txBody>
          <a:bodyPr>
            <a:normAutofit lnSpcReduction="10000"/>
          </a:bodyPr>
          <a:lstStyle/>
          <a:p>
            <a:pPr lvl="1"/>
            <a:r>
              <a:rPr lang="fr-FR" sz="2200" b="1" dirty="0" smtClean="0">
                <a:solidFill>
                  <a:schemeClr val="accent1">
                    <a:lumMod val="75000"/>
                  </a:schemeClr>
                </a:solidFill>
              </a:rPr>
              <a:t>Master 2, </a:t>
            </a:r>
            <a:r>
              <a:rPr lang="fr-FR" sz="2200" b="1" dirty="0" err="1" smtClean="0">
                <a:solidFill>
                  <a:srgbClr val="00B050"/>
                </a:solidFill>
              </a:rPr>
              <a:t>Semester</a:t>
            </a:r>
            <a:r>
              <a:rPr lang="fr-FR" sz="2200" b="1" dirty="0" smtClean="0">
                <a:solidFill>
                  <a:srgbClr val="00B050"/>
                </a:solidFill>
              </a:rPr>
              <a:t> 2</a:t>
            </a:r>
            <a:r>
              <a:rPr lang="fr-FR" sz="2200" b="1" dirty="0" smtClean="0">
                <a:solidFill>
                  <a:schemeClr val="accent1">
                    <a:lumMod val="75000"/>
                  </a:schemeClr>
                </a:solidFill>
              </a:rPr>
              <a:t>:</a:t>
            </a:r>
            <a:r>
              <a:rPr lang="fr-FR" sz="2200" b="1" dirty="0" smtClean="0"/>
              <a:t> </a:t>
            </a:r>
          </a:p>
          <a:p>
            <a:pPr lvl="2"/>
            <a:r>
              <a:rPr lang="fr-FR" sz="2200" dirty="0" smtClean="0"/>
              <a:t>Customer satisfaction (quantitative structural </a:t>
            </a:r>
            <a:r>
              <a:rPr lang="fr-FR" sz="2200" dirty="0" err="1" smtClean="0"/>
              <a:t>models</a:t>
            </a:r>
            <a:r>
              <a:rPr lang="fr-FR" sz="2200" dirty="0" smtClean="0"/>
              <a:t>): 24h</a:t>
            </a:r>
            <a:endParaRPr lang="fr-FR" sz="2200" dirty="0"/>
          </a:p>
          <a:p>
            <a:pPr lvl="2"/>
            <a:r>
              <a:rPr lang="fr-FR" sz="2200" dirty="0" smtClean="0"/>
              <a:t>Duration </a:t>
            </a:r>
            <a:r>
              <a:rPr lang="fr-FR" sz="2200" dirty="0" err="1" smtClean="0"/>
              <a:t>Models</a:t>
            </a:r>
            <a:r>
              <a:rPr lang="fr-FR" sz="2200" dirty="0" smtClean="0"/>
              <a:t> for marketing: 10h</a:t>
            </a:r>
            <a:endParaRPr lang="fr-FR" sz="2200" dirty="0"/>
          </a:p>
          <a:p>
            <a:pPr lvl="2"/>
            <a:r>
              <a:rPr lang="fr-FR" sz="2200" dirty="0" err="1" smtClean="0"/>
              <a:t>Geomarketing</a:t>
            </a:r>
            <a:r>
              <a:rPr lang="fr-FR" sz="2200" dirty="0" smtClean="0"/>
              <a:t>: 20h</a:t>
            </a:r>
          </a:p>
          <a:p>
            <a:pPr lvl="2"/>
            <a:r>
              <a:rPr lang="fr-FR" sz="2200" dirty="0" smtClean="0"/>
              <a:t>Bank Marketing: 15h</a:t>
            </a:r>
          </a:p>
          <a:p>
            <a:pPr lvl="2"/>
            <a:r>
              <a:rPr lang="fr-FR" sz="2200" dirty="0" smtClean="0"/>
              <a:t>Training for TOEIC: 25h</a:t>
            </a:r>
            <a:endParaRPr lang="fr-FR" sz="2200" dirty="0"/>
          </a:p>
          <a:p>
            <a:pPr lvl="2"/>
            <a:r>
              <a:rPr lang="fr-FR" sz="2200" dirty="0" smtClean="0"/>
              <a:t>Online Survey (ASKIA software): 10h</a:t>
            </a:r>
            <a:endParaRPr lang="fr-FR" sz="2200" dirty="0"/>
          </a:p>
          <a:p>
            <a:pPr lvl="1"/>
            <a:endParaRPr lang="fr-FR" sz="2200" dirty="0"/>
          </a:p>
          <a:p>
            <a:pPr lvl="1"/>
            <a:r>
              <a:rPr lang="fr-FR" sz="2200" dirty="0" smtClean="0"/>
              <a:t>Marketing </a:t>
            </a:r>
            <a:r>
              <a:rPr lang="fr-FR" sz="2200" dirty="0" err="1" smtClean="0"/>
              <a:t>Games</a:t>
            </a:r>
            <a:r>
              <a:rPr lang="fr-FR" sz="2200" dirty="0" smtClean="0"/>
              <a:t> </a:t>
            </a:r>
            <a:r>
              <a:rPr lang="fr-FR" sz="2200" dirty="0" err="1" smtClean="0"/>
              <a:t>with</a:t>
            </a:r>
            <a:r>
              <a:rPr lang="fr-FR" sz="2200" dirty="0" smtClean="0"/>
              <a:t> </a:t>
            </a:r>
            <a:r>
              <a:rPr lang="fr-FR" sz="2200" dirty="0" err="1" smtClean="0"/>
              <a:t>Markstrat</a:t>
            </a:r>
            <a:endParaRPr lang="fr-FR" sz="2200" dirty="0" smtClean="0"/>
          </a:p>
          <a:p>
            <a:pPr marL="457200" lvl="1" indent="0">
              <a:buNone/>
            </a:pPr>
            <a:endParaRPr lang="fr-FR" dirty="0" smtClean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51738-0AE2-4B33-A3A1-11AF7B3DD532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31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1893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364730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По всем вопросам:</a:t>
            </a:r>
            <a:endParaRPr lang="fr-FR" b="1" dirty="0">
              <a:solidFill>
                <a:srgbClr val="C0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4391744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endParaRPr lang="fr-FR" dirty="0" smtClean="0"/>
          </a:p>
          <a:p>
            <a:r>
              <a:rPr lang="fr-FR" sz="2800" dirty="0" smtClean="0">
                <a:solidFill>
                  <a:srgbClr val="0B0498"/>
                </a:solidFill>
                <a:hlinkClick r:id="rId2"/>
              </a:rPr>
              <a:t>Ekaterina.Kalugina@univ-evry.fr</a:t>
            </a:r>
            <a:endParaRPr lang="fr-FR" sz="2800" dirty="0" smtClean="0">
              <a:solidFill>
                <a:srgbClr val="0B0498"/>
              </a:solidFill>
            </a:endParaRPr>
          </a:p>
          <a:p>
            <a:endParaRPr lang="fr-FR" sz="2800" dirty="0">
              <a:solidFill>
                <a:srgbClr val="0B0498"/>
              </a:solidFill>
            </a:endParaRPr>
          </a:p>
          <a:p>
            <a:r>
              <a:rPr lang="fr-FR" sz="2800" dirty="0" smtClean="0">
                <a:solidFill>
                  <a:srgbClr val="0B0498"/>
                </a:solidFill>
                <a:hlinkClick r:id="rId3"/>
              </a:rPr>
              <a:t>kalugkatia@gmail.com</a:t>
            </a:r>
            <a:r>
              <a:rPr lang="fr-FR" sz="2800" dirty="0" smtClean="0">
                <a:solidFill>
                  <a:srgbClr val="0B0498"/>
                </a:solidFill>
              </a:rPr>
              <a:t> </a:t>
            </a:r>
            <a:endParaRPr lang="fr-FR" sz="2800" dirty="0">
              <a:solidFill>
                <a:srgbClr val="0B0498"/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51738-0AE2-4B33-A3A1-11AF7B3DD532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32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9292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698CD-8142-46F7-8DA4-95A49449A213}" type="slidenum">
              <a:rPr lang="fr-FR">
                <a:solidFill>
                  <a:srgbClr val="000000"/>
                </a:solidFill>
                <a:effectLst/>
              </a:rPr>
              <a:pPr/>
              <a:t>4</a:t>
            </a:fld>
            <a:endParaRPr lang="fr-FR">
              <a:solidFill>
                <a:srgbClr val="000000"/>
              </a:solidFill>
              <a:effectLst/>
            </a:endParaRPr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16632"/>
            <a:ext cx="8686800" cy="599728"/>
          </a:xfrm>
        </p:spPr>
        <p:txBody>
          <a:bodyPr/>
          <a:lstStyle/>
          <a:p>
            <a:r>
              <a:rPr lang="fr-FR" sz="3600" b="1" dirty="0" err="1" smtClean="0">
                <a:solidFill>
                  <a:srgbClr val="0B049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University</a:t>
            </a:r>
            <a:r>
              <a:rPr lang="fr-FR" sz="3600" b="1" dirty="0" smtClean="0">
                <a:solidFill>
                  <a:srgbClr val="0B049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of Evry-Val d’Essonne: </a:t>
            </a:r>
            <a:r>
              <a:rPr lang="fr-FR" sz="3600" b="1" dirty="0" err="1" smtClean="0">
                <a:solidFill>
                  <a:srgbClr val="0B049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where</a:t>
            </a:r>
            <a:r>
              <a:rPr lang="fr-FR" sz="3600" b="1" dirty="0" smtClean="0">
                <a:solidFill>
                  <a:srgbClr val="0B049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endParaRPr lang="fr-FR" sz="3600" b="1" dirty="0">
              <a:solidFill>
                <a:srgbClr val="0B0498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862013"/>
            <a:ext cx="8352928" cy="58793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45296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698CD-8142-46F7-8DA4-95A49449A213}" type="slidenum">
              <a:rPr lang="fr-FR">
                <a:solidFill>
                  <a:srgbClr val="000000"/>
                </a:solidFill>
                <a:effectLst/>
              </a:rPr>
              <a:pPr/>
              <a:t>5</a:t>
            </a:fld>
            <a:endParaRPr lang="fr-FR">
              <a:solidFill>
                <a:srgbClr val="000000"/>
              </a:solidFill>
              <a:effectLst/>
            </a:endParaRPr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179512" y="260648"/>
            <a:ext cx="8686800" cy="599728"/>
          </a:xfrm>
        </p:spPr>
        <p:txBody>
          <a:bodyPr/>
          <a:lstStyle/>
          <a:p>
            <a:r>
              <a:rPr lang="fr-FR" sz="3600" b="1" dirty="0" err="1" smtClean="0">
                <a:solidFill>
                  <a:srgbClr val="0B049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Understanding</a:t>
            </a:r>
            <a:r>
              <a:rPr lang="fr-FR" sz="3600" b="1" dirty="0" smtClean="0">
                <a:solidFill>
                  <a:srgbClr val="0B049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3600" b="1" dirty="0" err="1" smtClean="0">
                <a:solidFill>
                  <a:srgbClr val="0B049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higher</a:t>
            </a:r>
            <a:r>
              <a:rPr lang="fr-FR" sz="3600" b="1" dirty="0" smtClean="0">
                <a:solidFill>
                  <a:srgbClr val="0B049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3600" b="1" dirty="0" err="1" smtClean="0">
                <a:solidFill>
                  <a:srgbClr val="0B049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education</a:t>
            </a:r>
            <a:r>
              <a:rPr lang="fr-FR" sz="3600" b="1" dirty="0" smtClean="0">
                <a:solidFill>
                  <a:srgbClr val="0B049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in France </a:t>
            </a:r>
            <a:endParaRPr lang="fr-FR" sz="3600" b="1" dirty="0">
              <a:solidFill>
                <a:srgbClr val="0B0498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980728"/>
            <a:ext cx="8424937" cy="5544616"/>
          </a:xfrm>
        </p:spPr>
        <p:txBody>
          <a:bodyPr/>
          <a:lstStyle/>
          <a:p>
            <a:pPr marL="0" indent="0">
              <a:lnSpc>
                <a:spcPct val="80000"/>
              </a:lnSpc>
              <a:buClr>
                <a:srgbClr val="002060"/>
              </a:buClr>
              <a:buNone/>
            </a:pPr>
            <a:endParaRPr lang="fr-FR" sz="1200" b="1" i="1" dirty="0">
              <a:solidFill>
                <a:srgbClr val="00206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  <a:buClr>
                <a:srgbClr val="002060"/>
              </a:buClr>
              <a:buSzPct val="75000"/>
              <a:buFont typeface="Wingdings" panose="05000000000000000000" pitchFamily="2" charset="2"/>
              <a:buChar char="Ø"/>
            </a:pPr>
            <a:r>
              <a:rPr lang="en-GB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Higher education in France is organised in three levels </a:t>
            </a:r>
            <a:r>
              <a:rPr lang="en-GB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which </a:t>
            </a:r>
            <a:r>
              <a:rPr lang="en-GB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correspond to those of other European </a:t>
            </a:r>
            <a:r>
              <a:rPr lang="en-GB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countries:</a:t>
            </a:r>
            <a:endParaRPr lang="en-GB" sz="280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80000"/>
              </a:lnSpc>
              <a:buClr>
                <a:srgbClr val="002060"/>
              </a:buClr>
              <a:buSzPct val="75000"/>
              <a:buNone/>
            </a:pPr>
            <a:endParaRPr lang="en-GB" sz="2800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80000"/>
              </a:lnSpc>
              <a:buClr>
                <a:srgbClr val="002060"/>
              </a:buClr>
              <a:buSzPct val="75000"/>
              <a:buNone/>
            </a:pPr>
            <a:r>
              <a:rPr lang="en-GB" sz="2800" b="1" i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LMD [</a:t>
            </a:r>
            <a:r>
              <a:rPr lang="en-GB" sz="2800" b="1" i="1" u="sng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GB" sz="2800" b="1" i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icence – </a:t>
            </a:r>
            <a:r>
              <a:rPr lang="en-GB" sz="2800" b="1" i="1" u="sng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GB" sz="2800" b="1" i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aster – </a:t>
            </a:r>
            <a:r>
              <a:rPr lang="en-GB" sz="2800" b="1" i="1" u="sng" dirty="0" err="1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GB" sz="2800" b="1" i="1" dirty="0" err="1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octorat</a:t>
            </a:r>
            <a:r>
              <a:rPr lang="en-GB" sz="2800" b="1" i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endParaRPr lang="en-GB" sz="2800" b="1" i="1" dirty="0">
              <a:solidFill>
                <a:srgbClr val="FF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  <a:buClr>
                <a:srgbClr val="FF0000"/>
              </a:buClr>
              <a:buSzPct val="75000"/>
              <a:buFont typeface="Wingdings" panose="05000000000000000000" pitchFamily="2" charset="2"/>
              <a:buChar char="ü"/>
            </a:pPr>
            <a:r>
              <a:rPr lang="en-GB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Baccaleauréat</a:t>
            </a:r>
            <a:r>
              <a:rPr lang="en-GB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GB" sz="2800" b="1" dirty="0">
                <a:solidFill>
                  <a:srgbClr val="0B049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GB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years of validated study  = </a:t>
            </a:r>
            <a:r>
              <a:rPr lang="en-GB" sz="2800" b="1" i="1" dirty="0">
                <a:solidFill>
                  <a:srgbClr val="0B049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Licence </a:t>
            </a:r>
            <a:r>
              <a:rPr lang="en-GB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(Bachelor of Arts)</a:t>
            </a:r>
          </a:p>
          <a:p>
            <a:pPr>
              <a:lnSpc>
                <a:spcPct val="80000"/>
              </a:lnSpc>
              <a:buClr>
                <a:srgbClr val="FF0000"/>
              </a:buClr>
              <a:buSzPct val="75000"/>
              <a:buFont typeface="Wingdings" panose="05000000000000000000" pitchFamily="2" charset="2"/>
              <a:buChar char="ü"/>
            </a:pPr>
            <a:r>
              <a:rPr lang="en-GB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Baccaleauréat</a:t>
            </a:r>
            <a:r>
              <a:rPr lang="en-GB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GB" sz="2800" b="1" dirty="0">
                <a:solidFill>
                  <a:srgbClr val="0B049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GB" sz="2800" dirty="0">
                <a:solidFill>
                  <a:srgbClr val="0B049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years of validated study  = </a:t>
            </a:r>
            <a:r>
              <a:rPr lang="en-GB" sz="2800" b="1" i="1" dirty="0">
                <a:solidFill>
                  <a:srgbClr val="0B049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Master </a:t>
            </a:r>
            <a:r>
              <a:rPr lang="en-GB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(Master of Arts)</a:t>
            </a:r>
          </a:p>
          <a:p>
            <a:pPr>
              <a:lnSpc>
                <a:spcPct val="80000"/>
              </a:lnSpc>
              <a:buClr>
                <a:srgbClr val="FF0000"/>
              </a:buClr>
              <a:buSzPct val="75000"/>
              <a:buFont typeface="Wingdings" panose="05000000000000000000" pitchFamily="2" charset="2"/>
              <a:buChar char="ü"/>
            </a:pPr>
            <a:r>
              <a:rPr lang="en-GB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Baccaleauréat</a:t>
            </a:r>
            <a:r>
              <a:rPr lang="en-GB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GB" sz="2800" b="1" dirty="0">
                <a:solidFill>
                  <a:srgbClr val="0B049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en-GB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years of validated study  = </a:t>
            </a:r>
            <a:r>
              <a:rPr lang="en-GB" sz="2800" b="1" i="1" dirty="0" err="1">
                <a:solidFill>
                  <a:srgbClr val="0B049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Doctorat</a:t>
            </a:r>
            <a:r>
              <a:rPr lang="en-GB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(Doctorate)</a:t>
            </a:r>
            <a:endParaRPr lang="fr-FR" sz="280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1286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698CD-8142-46F7-8DA4-95A49449A213}" type="slidenum">
              <a:rPr lang="fr-FR">
                <a:solidFill>
                  <a:srgbClr val="000000"/>
                </a:solidFill>
                <a:effectLst/>
              </a:rPr>
              <a:pPr/>
              <a:t>6</a:t>
            </a:fld>
            <a:endParaRPr lang="fr-FR">
              <a:solidFill>
                <a:srgbClr val="000000"/>
              </a:solidFill>
              <a:effectLst/>
            </a:endParaRPr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179512" y="260648"/>
            <a:ext cx="8686800" cy="599728"/>
          </a:xfrm>
        </p:spPr>
        <p:txBody>
          <a:bodyPr/>
          <a:lstStyle/>
          <a:p>
            <a:r>
              <a:rPr lang="fr-FR" sz="3600" b="1" dirty="0" err="1" smtClean="0">
                <a:solidFill>
                  <a:srgbClr val="0B049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Understanding</a:t>
            </a:r>
            <a:r>
              <a:rPr lang="fr-FR" sz="3600" b="1" dirty="0" smtClean="0">
                <a:solidFill>
                  <a:srgbClr val="0B049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3600" b="1" dirty="0" err="1" smtClean="0">
                <a:solidFill>
                  <a:srgbClr val="0B049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higher</a:t>
            </a:r>
            <a:r>
              <a:rPr lang="fr-FR" sz="3600" b="1" dirty="0" smtClean="0">
                <a:solidFill>
                  <a:srgbClr val="0B049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3600" b="1" dirty="0" err="1" smtClean="0">
                <a:solidFill>
                  <a:srgbClr val="0B049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education</a:t>
            </a:r>
            <a:r>
              <a:rPr lang="fr-FR" sz="3600" b="1" dirty="0" smtClean="0">
                <a:solidFill>
                  <a:srgbClr val="0B049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in France </a:t>
            </a:r>
            <a:endParaRPr lang="fr-FR" sz="3600" b="1" dirty="0">
              <a:solidFill>
                <a:srgbClr val="0B0498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980728"/>
            <a:ext cx="8424937" cy="5544616"/>
          </a:xfrm>
        </p:spPr>
        <p:txBody>
          <a:bodyPr/>
          <a:lstStyle/>
          <a:p>
            <a:pPr marL="0" indent="0">
              <a:lnSpc>
                <a:spcPct val="80000"/>
              </a:lnSpc>
              <a:buClr>
                <a:srgbClr val="002060"/>
              </a:buClr>
              <a:buNone/>
            </a:pPr>
            <a:endParaRPr lang="fr-FR" sz="1200" b="1" i="1" dirty="0">
              <a:solidFill>
                <a:srgbClr val="00206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  <a:buClr>
                <a:srgbClr val="002060"/>
              </a:buClr>
              <a:buSzPct val="75000"/>
              <a:buFont typeface="Wingdings" panose="05000000000000000000" pitchFamily="2" charset="2"/>
              <a:buChar char="Ø"/>
            </a:pPr>
            <a:r>
              <a:rPr lang="en-GB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GB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Licence and the Master are organised in semesters: </a:t>
            </a:r>
            <a:r>
              <a:rPr lang="en-GB" sz="2800" b="1" dirty="0">
                <a:solidFill>
                  <a:srgbClr val="0B049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GB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for the Licence and </a:t>
            </a:r>
            <a:r>
              <a:rPr lang="en-GB" sz="2800" b="1" dirty="0">
                <a:solidFill>
                  <a:srgbClr val="0B049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GB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for the Master.</a:t>
            </a:r>
          </a:p>
          <a:p>
            <a:pPr>
              <a:lnSpc>
                <a:spcPct val="80000"/>
              </a:lnSpc>
              <a:buClr>
                <a:srgbClr val="002060"/>
              </a:buClr>
              <a:buSzPct val="75000"/>
              <a:buFont typeface="Wingdings" panose="05000000000000000000" pitchFamily="2" charset="2"/>
              <a:buChar char="Ø"/>
            </a:pPr>
            <a:endParaRPr lang="en-GB" sz="280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  <a:buClr>
                <a:srgbClr val="002060"/>
              </a:buClr>
              <a:buSzPct val="75000"/>
              <a:buFont typeface="Wingdings" panose="05000000000000000000" pitchFamily="2" charset="2"/>
              <a:buChar char="Ø"/>
            </a:pPr>
            <a:r>
              <a:rPr lang="en-GB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These levels of study include various “</a:t>
            </a:r>
            <a:r>
              <a:rPr lang="en-GB" sz="28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parcours</a:t>
            </a:r>
            <a:r>
              <a:rPr lang="en-GB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” or paths based on UE (</a:t>
            </a:r>
            <a:r>
              <a:rPr lang="en-GB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Unités</a:t>
            </a:r>
            <a:r>
              <a:rPr lang="en-GB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d’Enseignement</a:t>
            </a:r>
            <a:r>
              <a:rPr lang="en-GB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or Modules), each worth a defined number of </a:t>
            </a:r>
            <a:r>
              <a:rPr lang="en-GB" sz="2800" b="1" i="1" dirty="0">
                <a:solidFill>
                  <a:srgbClr val="0B049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European credits (ECTS)</a:t>
            </a:r>
            <a:r>
              <a:rPr lang="en-GB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A student “capitalises” these credits which are generally transferable between paths. </a:t>
            </a:r>
            <a:endParaRPr lang="en-GB" sz="2800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80000"/>
              </a:lnSpc>
              <a:buClr>
                <a:srgbClr val="002060"/>
              </a:buClr>
              <a:buSzPct val="75000"/>
              <a:buNone/>
            </a:pPr>
            <a:endParaRPr lang="en-GB" sz="280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  <a:buClr>
                <a:srgbClr val="002060"/>
              </a:buClr>
              <a:buSzPct val="75000"/>
              <a:buFont typeface="Wingdings" panose="05000000000000000000" pitchFamily="2" charset="2"/>
              <a:buChar char="Ø"/>
            </a:pPr>
            <a:r>
              <a:rPr lang="en-GB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 Licence is awarded once </a:t>
            </a:r>
            <a:r>
              <a:rPr lang="en-GB" sz="2800" b="1" i="1" dirty="0">
                <a:solidFill>
                  <a:srgbClr val="0B049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180 ECTS </a:t>
            </a:r>
            <a:r>
              <a:rPr lang="en-GB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have been obtained. A Master is awarded once </a:t>
            </a:r>
            <a:r>
              <a:rPr lang="en-GB" sz="2800" b="1" i="1" dirty="0">
                <a:solidFill>
                  <a:srgbClr val="0B049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120 additional credits</a:t>
            </a:r>
            <a:r>
              <a:rPr lang="en-GB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have been obtained.</a:t>
            </a:r>
            <a:endParaRPr lang="fr-FR" sz="280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1345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698CD-8142-46F7-8DA4-95A49449A213}" type="slidenum">
              <a:rPr lang="fr-FR">
                <a:solidFill>
                  <a:srgbClr val="000000"/>
                </a:solidFill>
                <a:effectLst/>
              </a:rPr>
              <a:pPr/>
              <a:t>7</a:t>
            </a:fld>
            <a:endParaRPr lang="fr-FR">
              <a:solidFill>
                <a:srgbClr val="000000"/>
              </a:solidFill>
              <a:effectLst/>
            </a:endParaRPr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179512" y="260648"/>
            <a:ext cx="8686800" cy="599728"/>
          </a:xfrm>
        </p:spPr>
        <p:txBody>
          <a:bodyPr/>
          <a:lstStyle/>
          <a:p>
            <a:r>
              <a:rPr lang="fr-FR" sz="3600" b="1" dirty="0" err="1" smtClean="0">
                <a:solidFill>
                  <a:srgbClr val="0B049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Economics</a:t>
            </a:r>
            <a:r>
              <a:rPr lang="fr-FR" sz="3600" b="1" dirty="0" smtClean="0">
                <a:solidFill>
                  <a:srgbClr val="0B049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3600" b="1" dirty="0" err="1" smtClean="0">
                <a:solidFill>
                  <a:srgbClr val="0B049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Department</a:t>
            </a:r>
            <a:r>
              <a:rPr lang="fr-FR" sz="3600" b="1" dirty="0" smtClean="0">
                <a:solidFill>
                  <a:srgbClr val="0B049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at Evry </a:t>
            </a:r>
            <a:r>
              <a:rPr lang="fr-FR" sz="3600" b="1" dirty="0" err="1" smtClean="0">
                <a:solidFill>
                  <a:srgbClr val="0B049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University</a:t>
            </a:r>
            <a:endParaRPr lang="fr-FR" sz="3600" b="1" dirty="0">
              <a:solidFill>
                <a:srgbClr val="0B0498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980728"/>
            <a:ext cx="8424937" cy="5544616"/>
          </a:xfrm>
        </p:spPr>
        <p:txBody>
          <a:bodyPr/>
          <a:lstStyle/>
          <a:p>
            <a:pPr marL="0" indent="0">
              <a:lnSpc>
                <a:spcPct val="80000"/>
              </a:lnSpc>
              <a:buClr>
                <a:srgbClr val="002060"/>
              </a:buClr>
              <a:buNone/>
            </a:pPr>
            <a:endParaRPr lang="fr-FR" sz="1200" b="1" i="1" dirty="0">
              <a:solidFill>
                <a:srgbClr val="00206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  <a:buClr>
                <a:srgbClr val="002060"/>
              </a:buClr>
              <a:buSzPct val="75000"/>
              <a:buFont typeface="Wingdings" panose="05000000000000000000" pitchFamily="2" charset="2"/>
              <a:buChar char="Ø"/>
            </a:pPr>
            <a:r>
              <a:rPr lang="en-GB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Economics department </a:t>
            </a:r>
            <a:r>
              <a:rPr lang="en-GB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ensures the full university cycle in economy. </a:t>
            </a:r>
            <a:endParaRPr lang="en-GB" sz="2800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80000"/>
              </a:lnSpc>
              <a:buClr>
                <a:srgbClr val="FF0000"/>
              </a:buClr>
              <a:buSzPct val="75000"/>
              <a:buFont typeface="Wingdings" panose="05000000000000000000" pitchFamily="2" charset="2"/>
              <a:buChar char="ü"/>
            </a:pPr>
            <a:r>
              <a:rPr lang="en-GB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Three </a:t>
            </a:r>
            <a:r>
              <a:rPr lang="en-GB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years of Bachelor’s Degree in Economics and Management </a:t>
            </a:r>
            <a:endParaRPr lang="en-GB" sz="2400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80000"/>
              </a:lnSpc>
              <a:buClr>
                <a:srgbClr val="FF0000"/>
              </a:buClr>
              <a:buSzPct val="75000"/>
              <a:buFont typeface="Wingdings" panose="05000000000000000000" pitchFamily="2" charset="2"/>
              <a:buChar char="ü"/>
            </a:pPr>
            <a:r>
              <a:rPr lang="en-GB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+ two </a:t>
            </a:r>
            <a:r>
              <a:rPr lang="en-GB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years of Master Degree in </a:t>
            </a:r>
            <a:r>
              <a:rPr lang="en-GB" sz="2400" b="1" i="1" dirty="0" smtClean="0">
                <a:solidFill>
                  <a:srgbClr val="0B049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Finance</a:t>
            </a:r>
            <a:endParaRPr lang="en-GB" sz="2400" b="1" i="1" dirty="0">
              <a:solidFill>
                <a:srgbClr val="0B0498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80000"/>
              </a:lnSpc>
              <a:buClr>
                <a:srgbClr val="FF0000"/>
              </a:buClr>
              <a:buSzPct val="75000"/>
              <a:buFont typeface="Wingdings" panose="05000000000000000000" pitchFamily="2" charset="2"/>
              <a:buChar char="ü"/>
            </a:pPr>
            <a:r>
              <a:rPr lang="en-GB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or two years of Master Degree </a:t>
            </a:r>
            <a:r>
              <a:rPr lang="en-GB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 Innovation Economics and </a:t>
            </a:r>
            <a:r>
              <a:rPr lang="en-GB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Society:  </a:t>
            </a:r>
            <a:r>
              <a:rPr lang="en-GB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speciality </a:t>
            </a:r>
            <a:r>
              <a:rPr lang="en-GB" sz="2400" b="1" i="1" dirty="0">
                <a:solidFill>
                  <a:srgbClr val="0B049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Innovation, Market and Data Science (IMDS</a:t>
            </a:r>
            <a:r>
              <a:rPr lang="en-GB" sz="2400" b="1" i="1" dirty="0" smtClean="0">
                <a:solidFill>
                  <a:srgbClr val="0B049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GB" sz="2400" b="1" i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(new – starting 2015)</a:t>
            </a:r>
            <a:endParaRPr lang="en-GB" sz="240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  <a:buClr>
                <a:srgbClr val="002060"/>
              </a:buClr>
              <a:buSzPct val="75000"/>
              <a:buFont typeface="Wingdings" panose="05000000000000000000" pitchFamily="2" charset="2"/>
              <a:buChar char="Ø"/>
            </a:pPr>
            <a:endParaRPr lang="en-GB" sz="2800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  <a:buClr>
                <a:srgbClr val="002060"/>
              </a:buClr>
              <a:buSzPct val="75000"/>
              <a:buFont typeface="Wingdings" panose="05000000000000000000" pitchFamily="2" charset="2"/>
              <a:buChar char="Ø"/>
            </a:pPr>
            <a:r>
              <a:rPr lang="en-GB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GB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first two years of Bachelor’s Degree are common to Economics and Management. During the third year </a:t>
            </a:r>
            <a:r>
              <a:rPr lang="en-GB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students </a:t>
            </a:r>
            <a:r>
              <a:rPr lang="en-GB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choose their specialisation: Economy or several </a:t>
            </a:r>
            <a:r>
              <a:rPr lang="en-GB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paths </a:t>
            </a:r>
            <a:r>
              <a:rPr lang="en-GB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 Management. </a:t>
            </a:r>
          </a:p>
        </p:txBody>
      </p:sp>
    </p:spTree>
    <p:extLst>
      <p:ext uri="{BB962C8B-B14F-4D97-AF65-F5344CB8AC3E}">
        <p14:creationId xmlns:p14="http://schemas.microsoft.com/office/powerpoint/2010/main" val="3766633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698CD-8142-46F7-8DA4-95A49449A213}" type="slidenum">
              <a:rPr lang="fr-FR">
                <a:solidFill>
                  <a:srgbClr val="000000"/>
                </a:solidFill>
                <a:effectLst/>
              </a:rPr>
              <a:pPr/>
              <a:t>8</a:t>
            </a:fld>
            <a:endParaRPr lang="fr-FR">
              <a:solidFill>
                <a:srgbClr val="000000"/>
              </a:solidFill>
              <a:effectLst/>
            </a:endParaRPr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179512" y="260648"/>
            <a:ext cx="8686800" cy="599728"/>
          </a:xfrm>
        </p:spPr>
        <p:txBody>
          <a:bodyPr/>
          <a:lstStyle/>
          <a:p>
            <a:r>
              <a:rPr lang="fr-FR" sz="3600" b="1" dirty="0" err="1" smtClean="0">
                <a:solidFill>
                  <a:srgbClr val="0B049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Economics</a:t>
            </a:r>
            <a:r>
              <a:rPr lang="fr-FR" sz="3600" b="1" dirty="0" smtClean="0">
                <a:solidFill>
                  <a:srgbClr val="0B049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3600" b="1" dirty="0" err="1" smtClean="0">
                <a:solidFill>
                  <a:srgbClr val="0B049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Department</a:t>
            </a:r>
            <a:r>
              <a:rPr lang="fr-FR" sz="3600" b="1" dirty="0" smtClean="0">
                <a:solidFill>
                  <a:srgbClr val="0B049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at Evry </a:t>
            </a:r>
            <a:r>
              <a:rPr lang="fr-FR" sz="3600" b="1" dirty="0" err="1" smtClean="0">
                <a:solidFill>
                  <a:srgbClr val="0B049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University</a:t>
            </a:r>
            <a:endParaRPr lang="fr-FR" sz="3600" b="1" dirty="0">
              <a:solidFill>
                <a:srgbClr val="0B0498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980728"/>
            <a:ext cx="8424937" cy="5544616"/>
          </a:xfrm>
        </p:spPr>
        <p:txBody>
          <a:bodyPr/>
          <a:lstStyle/>
          <a:p>
            <a:pPr marL="0" indent="0">
              <a:lnSpc>
                <a:spcPct val="80000"/>
              </a:lnSpc>
              <a:buClr>
                <a:srgbClr val="002060"/>
              </a:buClr>
              <a:buNone/>
            </a:pPr>
            <a:endParaRPr lang="fr-FR" sz="1200" b="1" i="1" dirty="0">
              <a:solidFill>
                <a:srgbClr val="00206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  <a:buClr>
                <a:srgbClr val="002060"/>
              </a:buClr>
              <a:buSzPct val="75000"/>
              <a:buFont typeface="Wingdings" panose="05000000000000000000" pitchFamily="2" charset="2"/>
              <a:buChar char="Ø"/>
            </a:pPr>
            <a:r>
              <a:rPr lang="en-GB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 academic year 2012-2013 we had: </a:t>
            </a:r>
            <a:endParaRPr lang="en-GB" sz="2800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  <a:buClr>
                <a:srgbClr val="002060"/>
              </a:buClr>
              <a:buSzPct val="75000"/>
              <a:buFont typeface="Wingdings" panose="05000000000000000000" pitchFamily="2" charset="2"/>
              <a:buChar char="Ø"/>
            </a:pPr>
            <a:endParaRPr lang="en-GB" sz="280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  <a:buClr>
                <a:srgbClr val="FF0000"/>
              </a:buClr>
              <a:buSzPct val="75000"/>
              <a:buFont typeface="Wingdings" panose="05000000000000000000" pitchFamily="2" charset="2"/>
              <a:buChar char="ü"/>
            </a:pPr>
            <a:r>
              <a:rPr lang="en-GB" sz="2400" b="1" i="1" dirty="0" smtClean="0">
                <a:solidFill>
                  <a:srgbClr val="0B049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226</a:t>
            </a:r>
            <a:r>
              <a:rPr lang="en-GB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students in L1 (first year of Bachelor’s Degree); </a:t>
            </a:r>
          </a:p>
          <a:p>
            <a:pPr>
              <a:lnSpc>
                <a:spcPct val="80000"/>
              </a:lnSpc>
              <a:buClr>
                <a:srgbClr val="FF0000"/>
              </a:buClr>
              <a:buSzPct val="75000"/>
              <a:buFont typeface="Wingdings" panose="05000000000000000000" pitchFamily="2" charset="2"/>
              <a:buChar char="ü"/>
            </a:pPr>
            <a:r>
              <a:rPr lang="en-GB" sz="2400" b="1" i="1" dirty="0" smtClean="0">
                <a:solidFill>
                  <a:srgbClr val="0B049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93</a:t>
            </a:r>
            <a:r>
              <a:rPr lang="en-GB" sz="2400" dirty="0" smtClean="0">
                <a:solidFill>
                  <a:srgbClr val="0B049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students in L2 (second year of Bachelor’s Degree); </a:t>
            </a:r>
          </a:p>
          <a:p>
            <a:pPr>
              <a:lnSpc>
                <a:spcPct val="80000"/>
              </a:lnSpc>
              <a:buClr>
                <a:srgbClr val="FF0000"/>
              </a:buClr>
              <a:buSzPct val="75000"/>
              <a:buFont typeface="Wingdings" panose="05000000000000000000" pitchFamily="2" charset="2"/>
              <a:buChar char="ü"/>
            </a:pPr>
            <a:r>
              <a:rPr lang="en-GB" sz="2400" b="1" i="1" dirty="0" smtClean="0">
                <a:solidFill>
                  <a:srgbClr val="0B049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47</a:t>
            </a:r>
            <a:r>
              <a:rPr lang="en-GB" sz="2400" b="1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students in L3 specialised in Economics (third year of Bachelor’s Degree); </a:t>
            </a:r>
            <a:endParaRPr lang="en-GB" sz="2400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  <a:buClr>
                <a:srgbClr val="FF0000"/>
              </a:buClr>
              <a:buSzPct val="75000"/>
              <a:buFont typeface="Wingdings" panose="05000000000000000000" pitchFamily="2" charset="2"/>
              <a:buChar char="ü"/>
            </a:pPr>
            <a:r>
              <a:rPr lang="en-GB" sz="2400" b="1" i="1" dirty="0" smtClean="0">
                <a:solidFill>
                  <a:srgbClr val="0B049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49</a:t>
            </a:r>
            <a:r>
              <a:rPr lang="en-GB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students </a:t>
            </a:r>
            <a:r>
              <a:rPr lang="en-GB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 M1 (first year of Master Degree); </a:t>
            </a:r>
          </a:p>
          <a:p>
            <a:pPr>
              <a:lnSpc>
                <a:spcPct val="80000"/>
              </a:lnSpc>
              <a:buClr>
                <a:srgbClr val="FF0000"/>
              </a:buClr>
              <a:buSzPct val="75000"/>
              <a:buFont typeface="Wingdings" panose="05000000000000000000" pitchFamily="2" charset="2"/>
              <a:buChar char="ü"/>
            </a:pPr>
            <a:r>
              <a:rPr lang="en-GB" sz="2400" b="1" i="1" dirty="0" smtClean="0">
                <a:solidFill>
                  <a:srgbClr val="0B049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22</a:t>
            </a:r>
            <a:r>
              <a:rPr lang="en-GB" sz="2400" dirty="0" smtClean="0">
                <a:solidFill>
                  <a:srgbClr val="0B049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students in M2 “Banking &amp; Finance” (second year of Master Degree)</a:t>
            </a:r>
          </a:p>
          <a:p>
            <a:pPr>
              <a:lnSpc>
                <a:spcPct val="80000"/>
              </a:lnSpc>
              <a:buClr>
                <a:srgbClr val="FF0000"/>
              </a:buClr>
              <a:buSzPct val="75000"/>
              <a:buFont typeface="Wingdings" panose="05000000000000000000" pitchFamily="2" charset="2"/>
              <a:buChar char="ü"/>
            </a:pPr>
            <a:r>
              <a:rPr lang="en-GB" sz="2400" b="1" i="1" dirty="0" smtClean="0">
                <a:solidFill>
                  <a:srgbClr val="0B049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23</a:t>
            </a:r>
            <a:r>
              <a:rPr lang="en-GB" sz="2400" dirty="0" smtClean="0">
                <a:solidFill>
                  <a:srgbClr val="0B049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students in M2 “Risk and Asset Management” (second year of Master Degree)</a:t>
            </a:r>
          </a:p>
          <a:p>
            <a:pPr>
              <a:lnSpc>
                <a:spcPct val="80000"/>
              </a:lnSpc>
              <a:buClr>
                <a:srgbClr val="002060"/>
              </a:buClr>
              <a:buSzPct val="75000"/>
              <a:buFont typeface="Wingdings" panose="05000000000000000000" pitchFamily="2" charset="2"/>
              <a:buChar char="Ø"/>
            </a:pPr>
            <a:endParaRPr lang="en-GB" sz="280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2704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698CD-8142-46F7-8DA4-95A49449A213}" type="slidenum">
              <a:rPr lang="fr-FR">
                <a:solidFill>
                  <a:srgbClr val="000000"/>
                </a:solidFill>
                <a:effectLst/>
              </a:rPr>
              <a:pPr/>
              <a:t>9</a:t>
            </a:fld>
            <a:endParaRPr lang="fr-FR">
              <a:solidFill>
                <a:srgbClr val="000000"/>
              </a:solidFill>
              <a:effectLst/>
            </a:endParaRPr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60648"/>
            <a:ext cx="8686800" cy="599728"/>
          </a:xfrm>
        </p:spPr>
        <p:txBody>
          <a:bodyPr/>
          <a:lstStyle/>
          <a:p>
            <a:r>
              <a:rPr lang="fr-FR" sz="3200" b="1" dirty="0" smtClean="0">
                <a:solidFill>
                  <a:srgbClr val="0B049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Evry </a:t>
            </a:r>
            <a:r>
              <a:rPr lang="fr-FR" sz="3200" b="1" dirty="0" err="1" smtClean="0">
                <a:solidFill>
                  <a:srgbClr val="0B049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University</a:t>
            </a:r>
            <a:r>
              <a:rPr lang="fr-FR" sz="3200" b="1" dirty="0" smtClean="0">
                <a:solidFill>
                  <a:srgbClr val="0B049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as a </a:t>
            </a:r>
            <a:r>
              <a:rPr lang="fr-FR" sz="3200" b="1" dirty="0" err="1" smtClean="0">
                <a:solidFill>
                  <a:srgbClr val="0B049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member</a:t>
            </a:r>
            <a:r>
              <a:rPr lang="fr-FR" sz="3200" b="1" dirty="0" smtClean="0">
                <a:solidFill>
                  <a:srgbClr val="0B049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of  Paris-Saclay </a:t>
            </a:r>
            <a:r>
              <a:rPr lang="fr-FR" sz="3200" b="1" dirty="0" err="1" smtClean="0">
                <a:solidFill>
                  <a:srgbClr val="0B049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University</a:t>
            </a:r>
            <a:r>
              <a:rPr lang="fr-FR" sz="3200" b="1" dirty="0" smtClean="0">
                <a:solidFill>
                  <a:srgbClr val="0B049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endParaRPr lang="fr-FR" sz="3200" b="1" dirty="0">
              <a:solidFill>
                <a:srgbClr val="0B0498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340768"/>
            <a:ext cx="8424937" cy="5184576"/>
          </a:xfrm>
        </p:spPr>
        <p:txBody>
          <a:bodyPr/>
          <a:lstStyle/>
          <a:p>
            <a:pPr marL="0" indent="0">
              <a:lnSpc>
                <a:spcPct val="80000"/>
              </a:lnSpc>
              <a:buClr>
                <a:srgbClr val="002060"/>
              </a:buClr>
              <a:buNone/>
            </a:pPr>
            <a:endParaRPr lang="fr-FR" sz="1200" b="1" i="1" dirty="0">
              <a:solidFill>
                <a:srgbClr val="00206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  <a:buClr>
                <a:srgbClr val="002060"/>
              </a:buClr>
              <a:buSzPct val="75000"/>
              <a:buFont typeface="Wingdings" panose="05000000000000000000" pitchFamily="2" charset="2"/>
              <a:buChar char="Ø"/>
            </a:pPr>
            <a:r>
              <a:rPr lang="en-GB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Starting </a:t>
            </a:r>
            <a:r>
              <a:rPr lang="en-GB" sz="28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september</a:t>
            </a:r>
            <a:r>
              <a:rPr lang="en-GB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2015 </a:t>
            </a:r>
            <a:r>
              <a:rPr lang="en-GB" sz="28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Evry</a:t>
            </a:r>
            <a:r>
              <a:rPr lang="en-GB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University will integrate </a:t>
            </a:r>
            <a:r>
              <a:rPr lang="en-GB" sz="2800" b="1" i="1" dirty="0" smtClean="0">
                <a:solidFill>
                  <a:srgbClr val="0B049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Paris-</a:t>
            </a:r>
            <a:r>
              <a:rPr lang="en-GB" sz="2800" b="1" i="1" dirty="0" err="1" smtClean="0">
                <a:solidFill>
                  <a:srgbClr val="0B049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Saclay</a:t>
            </a:r>
            <a:r>
              <a:rPr lang="en-GB" sz="2800" b="1" i="1" dirty="0" smtClean="0">
                <a:solidFill>
                  <a:srgbClr val="0B049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University </a:t>
            </a:r>
          </a:p>
          <a:p>
            <a:pPr>
              <a:lnSpc>
                <a:spcPct val="80000"/>
              </a:lnSpc>
              <a:buClr>
                <a:srgbClr val="002060"/>
              </a:buClr>
              <a:buSzPct val="75000"/>
              <a:buFont typeface="Wingdings" panose="05000000000000000000" pitchFamily="2" charset="2"/>
              <a:buChar char="Ø"/>
            </a:pPr>
            <a:endParaRPr lang="en-GB" sz="2800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  <a:buClr>
                <a:srgbClr val="002060"/>
              </a:buClr>
              <a:buSzPct val="75000"/>
              <a:buFont typeface="Wingdings" panose="05000000000000000000" pitchFamily="2" charset="2"/>
              <a:buChar char="Ø"/>
            </a:pPr>
            <a:r>
              <a:rPr lang="en-GB" sz="2800" b="1" i="1" dirty="0" smtClean="0">
                <a:solidFill>
                  <a:srgbClr val="0B049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What is Paris-</a:t>
            </a:r>
            <a:r>
              <a:rPr lang="en-GB" sz="2800" b="1" i="1" dirty="0" err="1" smtClean="0">
                <a:solidFill>
                  <a:srgbClr val="0B049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Saclay</a:t>
            </a:r>
            <a:r>
              <a:rPr lang="en-GB" sz="2800" b="1" i="1" dirty="0" smtClean="0">
                <a:solidFill>
                  <a:srgbClr val="0B049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</a:p>
          <a:p>
            <a:pPr lvl="1">
              <a:lnSpc>
                <a:spcPct val="80000"/>
              </a:lnSpc>
              <a:buClr>
                <a:srgbClr val="FF0000"/>
              </a:buClr>
              <a:buSzPct val="75000"/>
              <a:buFont typeface="Wingdings" panose="05000000000000000000" pitchFamily="2" charset="2"/>
              <a:buChar char="ü"/>
            </a:pPr>
            <a:r>
              <a:rPr lang="en-GB" sz="2400" b="1" i="1" dirty="0">
                <a:solidFill>
                  <a:srgbClr val="0B049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 French “</a:t>
            </a:r>
            <a:r>
              <a:rPr lang="en-GB" sz="2400" b="1" i="1" dirty="0" smtClean="0">
                <a:solidFill>
                  <a:srgbClr val="0B049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mega University</a:t>
            </a:r>
            <a:r>
              <a:rPr lang="en-GB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”  which will federate </a:t>
            </a:r>
            <a:r>
              <a:rPr lang="en-GB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en-GB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universities, 10 "</a:t>
            </a:r>
            <a:r>
              <a:rPr lang="en-GB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grandes</a:t>
            </a:r>
            <a:r>
              <a:rPr lang="en-GB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écoles</a:t>
            </a:r>
            <a:r>
              <a:rPr lang="en-GB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" and 7 research organizations</a:t>
            </a:r>
            <a:r>
              <a:rPr lang="en-GB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1">
              <a:lnSpc>
                <a:spcPct val="80000"/>
              </a:lnSpc>
              <a:buClr>
                <a:srgbClr val="FF0000"/>
              </a:buClr>
              <a:buSzPct val="75000"/>
              <a:buFont typeface="Wingdings" panose="05000000000000000000" pitchFamily="2" charset="2"/>
              <a:buChar char="ü"/>
            </a:pPr>
            <a:r>
              <a:rPr lang="en-GB" sz="2400" b="1" i="1" dirty="0">
                <a:solidFill>
                  <a:srgbClr val="0B049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Spring 2014: </a:t>
            </a:r>
            <a:r>
              <a:rPr lang="en-GB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creation of the university</a:t>
            </a:r>
          </a:p>
          <a:p>
            <a:pPr lvl="1">
              <a:lnSpc>
                <a:spcPct val="80000"/>
              </a:lnSpc>
              <a:buClr>
                <a:srgbClr val="FF0000"/>
              </a:buClr>
              <a:buSzPct val="75000"/>
              <a:buFont typeface="Wingdings" panose="05000000000000000000" pitchFamily="2" charset="2"/>
              <a:buChar char="ü"/>
            </a:pPr>
            <a:r>
              <a:rPr lang="en-GB" sz="2400" b="1" i="1" dirty="0">
                <a:solidFill>
                  <a:srgbClr val="0B049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September 2015: </a:t>
            </a:r>
            <a:r>
              <a:rPr lang="en-GB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 first academic </a:t>
            </a:r>
            <a:r>
              <a:rPr lang="en-GB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year: 49 different Master programs </a:t>
            </a:r>
          </a:p>
          <a:p>
            <a:pPr lvl="1">
              <a:lnSpc>
                <a:spcPct val="80000"/>
              </a:lnSpc>
              <a:buClr>
                <a:srgbClr val="FF0000"/>
              </a:buClr>
              <a:buSzPct val="75000"/>
              <a:buFont typeface="Wingdings" panose="05000000000000000000" pitchFamily="2" charset="2"/>
              <a:buChar char="ü"/>
            </a:pPr>
            <a:endParaRPr lang="en-GB" sz="2400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 algn="ctr">
              <a:lnSpc>
                <a:spcPct val="80000"/>
              </a:lnSpc>
              <a:buClr>
                <a:srgbClr val="FF0000"/>
              </a:buClr>
              <a:buSzPct val="75000"/>
              <a:buNone/>
            </a:pPr>
            <a:r>
              <a:rPr lang="en-GB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</a:t>
            </a:r>
            <a:r>
              <a:rPr lang="en-GB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://www.campus-paris-saclay.fr/en</a:t>
            </a:r>
            <a:r>
              <a:rPr lang="en-GB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/</a:t>
            </a:r>
            <a:r>
              <a:rPr lang="en-GB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457200" lvl="1" indent="0">
              <a:lnSpc>
                <a:spcPct val="80000"/>
              </a:lnSpc>
              <a:buClr>
                <a:srgbClr val="FF0000"/>
              </a:buClr>
              <a:buSzPct val="75000"/>
              <a:buNone/>
            </a:pPr>
            <a:endParaRPr lang="en-GB" sz="240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9611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xture">
  <a:themeElements>
    <a:clrScheme name="Texture 5">
      <a:dk1>
        <a:srgbClr val="003366"/>
      </a:dk1>
      <a:lt1>
        <a:srgbClr val="FFFFFF"/>
      </a:lt1>
      <a:dk2>
        <a:srgbClr val="2B5481"/>
      </a:dk2>
      <a:lt2>
        <a:srgbClr val="E5FFFF"/>
      </a:lt2>
      <a:accent1>
        <a:srgbClr val="009999"/>
      </a:accent1>
      <a:accent2>
        <a:srgbClr val="336699"/>
      </a:accent2>
      <a:accent3>
        <a:srgbClr val="ACB3C1"/>
      </a:accent3>
      <a:accent4>
        <a:srgbClr val="DADADA"/>
      </a:accent4>
      <a:accent5>
        <a:srgbClr val="AACACA"/>
      </a:accent5>
      <a:accent6>
        <a:srgbClr val="2D5C8A"/>
      </a:accent6>
      <a:hlink>
        <a:srgbClr val="00CCFF"/>
      </a:hlink>
      <a:folHlink>
        <a:srgbClr val="FFCC00"/>
      </a:folHlink>
    </a:clrScheme>
    <a:fontScheme name="Texture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xture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xture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Niveau bis">
  <a:themeElements>
    <a:clrScheme name="Niveau bis 8">
      <a:dk1>
        <a:srgbClr val="000000"/>
      </a:dk1>
      <a:lt1>
        <a:srgbClr val="FFFFFF"/>
      </a:lt1>
      <a:dk2>
        <a:srgbClr val="999900"/>
      </a:dk2>
      <a:lt2>
        <a:srgbClr val="666600"/>
      </a:lt2>
      <a:accent1>
        <a:srgbClr val="99CC00"/>
      </a:accent1>
      <a:accent2>
        <a:srgbClr val="CCCC66"/>
      </a:accent2>
      <a:accent3>
        <a:srgbClr val="FFFFFF"/>
      </a:accent3>
      <a:accent4>
        <a:srgbClr val="000000"/>
      </a:accent4>
      <a:accent5>
        <a:srgbClr val="CAE2AA"/>
      </a:accent5>
      <a:accent6>
        <a:srgbClr val="B9B95C"/>
      </a:accent6>
      <a:hlink>
        <a:srgbClr val="FFCC00"/>
      </a:hlink>
      <a:folHlink>
        <a:srgbClr val="CC9900"/>
      </a:folHlink>
    </a:clrScheme>
    <a:fontScheme name="Niveau bis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Niveau bis 1">
        <a:dk1>
          <a:srgbClr val="006699"/>
        </a:dk1>
        <a:lt1>
          <a:srgbClr val="FFFFFF"/>
        </a:lt1>
        <a:dk2>
          <a:srgbClr val="000000"/>
        </a:dk2>
        <a:lt2>
          <a:srgbClr val="99FF99"/>
        </a:lt2>
        <a:accent1>
          <a:srgbClr val="00CC99"/>
        </a:accent1>
        <a:accent2>
          <a:srgbClr val="009999"/>
        </a:accent2>
        <a:accent3>
          <a:srgbClr val="AAAAAA"/>
        </a:accent3>
        <a:accent4>
          <a:srgbClr val="DADADA"/>
        </a:accent4>
        <a:accent5>
          <a:srgbClr val="AAE2CA"/>
        </a:accent5>
        <a:accent6>
          <a:srgbClr val="008A8A"/>
        </a:accent6>
        <a:hlink>
          <a:srgbClr val="0066FF"/>
        </a:hlink>
        <a:folHlink>
          <a:srgbClr val="989CB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iveau bis 2">
        <a:dk1>
          <a:srgbClr val="808000"/>
        </a:dk1>
        <a:lt1>
          <a:srgbClr val="FFFFFF"/>
        </a:lt1>
        <a:dk2>
          <a:srgbClr val="5C271E"/>
        </a:dk2>
        <a:lt2>
          <a:srgbClr val="FFDD89"/>
        </a:lt2>
        <a:accent1>
          <a:srgbClr val="CC6600"/>
        </a:accent1>
        <a:accent2>
          <a:srgbClr val="CC9900"/>
        </a:accent2>
        <a:accent3>
          <a:srgbClr val="B5ACAB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iveau bis 3">
        <a:dk1>
          <a:srgbClr val="763B00"/>
        </a:dk1>
        <a:lt1>
          <a:srgbClr val="FFFFFF"/>
        </a:lt1>
        <a:dk2>
          <a:srgbClr val="330000"/>
        </a:dk2>
        <a:lt2>
          <a:srgbClr val="CC9900"/>
        </a:lt2>
        <a:accent1>
          <a:srgbClr val="FFCC00"/>
        </a:accent1>
        <a:accent2>
          <a:srgbClr val="CC3300"/>
        </a:accent2>
        <a:accent3>
          <a:srgbClr val="AD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666699"/>
        </a:hlink>
        <a:folHlink>
          <a:srgbClr val="99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iveau bis 4">
        <a:dk1>
          <a:srgbClr val="6D3696"/>
        </a:dk1>
        <a:lt1>
          <a:srgbClr val="FFFFFF"/>
        </a:lt1>
        <a:dk2>
          <a:srgbClr val="51255D"/>
        </a:dk2>
        <a:lt2>
          <a:srgbClr val="FFFFCC"/>
        </a:lt2>
        <a:accent1>
          <a:srgbClr val="666699"/>
        </a:accent1>
        <a:accent2>
          <a:srgbClr val="800080"/>
        </a:accent2>
        <a:accent3>
          <a:srgbClr val="B3ACB6"/>
        </a:accent3>
        <a:accent4>
          <a:srgbClr val="DADADA"/>
        </a:accent4>
        <a:accent5>
          <a:srgbClr val="B8B8CA"/>
        </a:accent5>
        <a:accent6>
          <a:srgbClr val="730073"/>
        </a:accent6>
        <a:hlink>
          <a:srgbClr val="CCCC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iveau bis 5">
        <a:dk1>
          <a:srgbClr val="CC6600"/>
        </a:dk1>
        <a:lt1>
          <a:srgbClr val="FFFFFF"/>
        </a:lt1>
        <a:dk2>
          <a:srgbClr val="4A553B"/>
        </a:dk2>
        <a:lt2>
          <a:srgbClr val="FFBF1F"/>
        </a:lt2>
        <a:accent1>
          <a:srgbClr val="FFCC00"/>
        </a:accent1>
        <a:accent2>
          <a:srgbClr val="CC9900"/>
        </a:accent2>
        <a:accent3>
          <a:srgbClr val="B1B4AF"/>
        </a:accent3>
        <a:accent4>
          <a:srgbClr val="DADADA"/>
        </a:accent4>
        <a:accent5>
          <a:srgbClr val="FFE2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iveau bis 6">
        <a:dk1>
          <a:srgbClr val="000000"/>
        </a:dk1>
        <a:lt1>
          <a:srgbClr val="FFFFFF"/>
        </a:lt1>
        <a:dk2>
          <a:srgbClr val="666699"/>
        </a:dk2>
        <a:lt2>
          <a:srgbClr val="FFCC00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666699"/>
        </a:hlink>
        <a:folHlink>
          <a:srgbClr val="9999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iveau bis 7">
        <a:dk1>
          <a:srgbClr val="000000"/>
        </a:dk1>
        <a:lt1>
          <a:srgbClr val="FFFFFF"/>
        </a:lt1>
        <a:dk2>
          <a:srgbClr val="CC3300"/>
        </a:dk2>
        <a:lt2>
          <a:srgbClr val="66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CC99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iveau bis 8">
        <a:dk1>
          <a:srgbClr val="000000"/>
        </a:dk1>
        <a:lt1>
          <a:srgbClr val="FFFFFF"/>
        </a:lt1>
        <a:dk2>
          <a:srgbClr val="999900"/>
        </a:dk2>
        <a:lt2>
          <a:srgbClr val="666600"/>
        </a:lt2>
        <a:accent1>
          <a:srgbClr val="99CC00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B9B95C"/>
        </a:accent6>
        <a:hlink>
          <a:srgbClr val="FFCC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Brin">
  <a:themeElements>
    <a:clrScheme name="Bri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Bri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ri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Wisp" id="{7CB32D59-10C0-40DD-B7BD-2E94284A981C}" vid="{24B1A44C-C006-48B2-A4D7-E5549B3D8CD4}"/>
    </a:ext>
  </a:extLst>
</a:theme>
</file>

<file path=ppt/theme/theme5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7778</TotalTime>
  <Words>2311</Words>
  <Application>Microsoft Office PowerPoint</Application>
  <PresentationFormat>Affichage à l'écran (4:3)</PresentationFormat>
  <Paragraphs>784</Paragraphs>
  <Slides>32</Slides>
  <Notes>18</Notes>
  <HiddenSlides>0</HiddenSlides>
  <MMClips>0</MMClips>
  <ScaleCrop>false</ScaleCrop>
  <HeadingPairs>
    <vt:vector size="4" baseType="variant">
      <vt:variant>
        <vt:lpstr>Thème</vt:lpstr>
      </vt:variant>
      <vt:variant>
        <vt:i4>4</vt:i4>
      </vt:variant>
      <vt:variant>
        <vt:lpstr>Titres des diapositives</vt:lpstr>
      </vt:variant>
      <vt:variant>
        <vt:i4>32</vt:i4>
      </vt:variant>
    </vt:vector>
  </HeadingPairs>
  <TitlesOfParts>
    <vt:vector size="36" baseType="lpstr">
      <vt:lpstr>Texture</vt:lpstr>
      <vt:lpstr>Niveau bis</vt:lpstr>
      <vt:lpstr>Thème Office</vt:lpstr>
      <vt:lpstr>Brin</vt:lpstr>
      <vt:lpstr>  </vt:lpstr>
      <vt:lpstr>University of Evry-Val d’Essonne </vt:lpstr>
      <vt:lpstr>University of Evry-Val d’Essonne: where? </vt:lpstr>
      <vt:lpstr>University of Evry-Val d’Essonne: where? </vt:lpstr>
      <vt:lpstr>Understanding higher education in France </vt:lpstr>
      <vt:lpstr>Understanding higher education in France </vt:lpstr>
      <vt:lpstr>Economics Department at Evry University</vt:lpstr>
      <vt:lpstr>Economics Department at Evry University</vt:lpstr>
      <vt:lpstr>Evry University as a member of  Paris-Saclay University   </vt:lpstr>
      <vt:lpstr>Evry University as a member of  Paris-Saclay University   </vt:lpstr>
      <vt:lpstr>Evry University as a member of  Paris-Saclay University   </vt:lpstr>
      <vt:lpstr>Why to study in France</vt:lpstr>
      <vt:lpstr>Bachelor’s degree Year 1 </vt:lpstr>
      <vt:lpstr>Bachelor’s degree Year 2 </vt:lpstr>
      <vt:lpstr>Bachelor’s degree Year 3: Economics </vt:lpstr>
      <vt:lpstr>   Master Finance   http://master-finance-evry.fr/  University of Evry Val d’Essonne   Fabrice PANSARD, director fabrice.pansard@univ-evry.fr</vt:lpstr>
      <vt:lpstr>Master finance – Contacts M2</vt:lpstr>
      <vt:lpstr>Master Finance</vt:lpstr>
      <vt:lpstr>Master finance M1</vt:lpstr>
      <vt:lpstr> Master finance M2</vt:lpstr>
      <vt:lpstr> Master finance – Calendar M2</vt:lpstr>
      <vt:lpstr> Master finance – Joint activities of  M2</vt:lpstr>
      <vt:lpstr> Master finance M2 GRA </vt:lpstr>
      <vt:lpstr>Master finance is among 20 Best in France  </vt:lpstr>
      <vt:lpstr>Master  Innovation, Economics and Society</vt:lpstr>
      <vt:lpstr>Master Innovation Economics and Society</vt:lpstr>
      <vt:lpstr>Master Innovation Economics and Society</vt:lpstr>
      <vt:lpstr>Master Innovation Economics and Society</vt:lpstr>
      <vt:lpstr>Master Innovation Economics and Society </vt:lpstr>
      <vt:lpstr>Master Innovation Economics and Society </vt:lpstr>
      <vt:lpstr>Master Innovation Economics and Society</vt:lpstr>
      <vt:lpstr>По всем вопросам: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Obtention du M1: et après?</dc:title>
  <dc:creator>Katya</dc:creator>
  <cp:lastModifiedBy>Katya</cp:lastModifiedBy>
  <cp:revision>37</cp:revision>
  <cp:lastPrinted>2014-10-20T14:07:22Z</cp:lastPrinted>
  <dcterms:created xsi:type="dcterms:W3CDTF">2014-10-20T14:06:04Z</dcterms:created>
  <dcterms:modified xsi:type="dcterms:W3CDTF">2014-10-27T15:13:11Z</dcterms:modified>
</cp:coreProperties>
</file>