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5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8" r:id="rId17"/>
    <p:sldId id="279" r:id="rId18"/>
    <p:sldId id="280" r:id="rId19"/>
    <p:sldId id="288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4" r:id="rId28"/>
    <p:sldId id="291" r:id="rId29"/>
    <p:sldId id="292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714" autoAdjust="0"/>
    <p:restoredTop sz="88632" autoAdjust="0"/>
  </p:normalViewPr>
  <p:slideViewPr>
    <p:cSldViewPr>
      <p:cViewPr varScale="1">
        <p:scale>
          <a:sx n="61" d="100"/>
          <a:sy n="61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3B8-97C7-4549-95BF-FDA5E720FD4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EDF5-F88E-4375-9DFF-B7AB97F82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&#1055;&#1088;&#1077;&#1079;&#1077;&#1085;&#1090;&#1072;&#1094;&#1080;&#1080;%20%20&#1087;&#1086;%20&#1088;&#1091;&#1089;&#1089;&#1082;&#1086;&#1084;&#1091;%20&#1103;&#1079;&#1099;&#1082;&#1091;\9%20&#1082;&#1083;%20&#1088;&#1091;&#1089;&#1089;\&#1101;&#1082;&#1079;&#1072;&#1084;&#1077;&#1085;%20&#1089;&#1086;&#1095;&#1080;&#1085;&#1077;&#1085;%20&#1080;&#1077;\old_train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&#1055;&#1088;&#1077;&#1079;&#1077;&#1085;&#1090;&#1072;&#1094;&#1080;&#1080;%20%20&#1087;&#1086;%20&#1088;&#1091;&#1089;&#1089;&#1082;&#1086;&#1084;&#1091;%20&#1103;&#1079;&#1099;&#1082;&#1091;\9%20&#1082;&#1083;%20&#1088;&#1091;&#1089;&#1089;\&#1101;&#1082;&#1079;&#1072;&#1084;&#1077;&#1085;%20&#1089;&#1086;&#1095;&#1080;&#1085;&#1077;&#1085;%20&#1080;&#1077;\old_train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&#1055;&#1088;&#1077;&#1079;&#1077;&#1085;&#1090;&#1072;&#1094;&#1080;&#1080;%20%20&#1087;&#1086;%20&#1088;&#1091;&#1089;&#1089;&#1082;&#1086;&#1084;&#1091;%20&#1103;&#1079;&#1099;&#1082;&#1091;\9%20&#1082;&#1083;%20&#1088;&#1091;&#1089;&#1089;\&#1101;&#1082;&#1079;&#1072;&#1084;&#1077;&#1085;%20&#1089;&#1086;&#1095;&#1080;&#1085;&#1077;&#1085;%20&#1080;&#1077;\old_train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6;&#1072;&#1079;&#1074;&#1080;&#1090;&#1080;&#1077;%20&#1090;&#1074;&#1086;&#1088;&#1095;&#1077;&#1089;&#1082;&#1086;&#1081;%20&#1083;&#1080;&#1095;&#1085;&#1086;&#1089;&#1090;&#1080;%20&#1080;%20&#1087;&#1086;&#1076;&#1075;&#1086;&#1090;&#1086;&#1074;&#1082;&#1072;%20&#1082;%20&#1072;&#1082;&#1090;&#1080;&#1074;&#1085;&#1086;&#1081;%20&#1103;&#1079;&#1099;&#1082;&#1086;&#1074;&#1086;&#1081;%20&#1076;&#1077;&#1103;&#1090;&#1077;&#1083;&#1100;&#1085;&#1086;&#1089;&#1090;&#1080;\&#1050;&#1086;&#1087;&#1080;&#1103;%20265_Boris_Aleksandrovich_CHaikovskii_-_Muzyka_iz_filma_ZHenitba_Balzaminova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75;&#1080;&#1072;%20-13\38_V.A.Moccart_-_Turecckoe_rondo_-_sonata_dlya_f-no_11.mp3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C:\Documents%20and%20Settings\Admin\&#1056;&#1072;&#1073;&#1086;&#1095;&#1080;&#1081;%20&#1089;&#1090;&#1086;&#1083;\&#1056;&#1072;&#1079;&#1074;&#1080;&#1090;&#1080;&#1077;%20&#1090;&#1074;&#1086;&#1088;&#1095;&#1077;&#1089;&#1082;&#1086;&#1081;%20&#1083;&#1080;&#1095;&#1085;&#1086;&#1089;&#1090;&#1080;%20&#1080;%20&#1087;&#1086;&#1076;&#1075;&#1086;&#1090;&#1086;&#1074;&#1082;&#1072;%20&#1082;%20&#1072;&#1082;&#1090;&#1080;&#1074;&#1085;&#1086;&#1081;%20&#1103;&#1079;&#1099;&#1082;&#1086;&#1074;&#1086;&#1081;%20&#1076;&#1077;&#1103;&#1090;&#1077;&#1083;&#1100;&#1085;&#1086;&#1089;&#1090;&#1080;\01_Svjatyj_Bozhe.mp3" TargetMode="External"/><Relationship Id="rId1" Type="http://schemas.openxmlformats.org/officeDocument/2006/relationships/audio" Target="file:///C:\Documents%20and%20Settings\Admin\&#1056;&#1072;&#1073;&#1086;&#1095;&#1080;&#1081;%20&#1089;&#1090;&#1086;&#1083;\&#1055;&#1088;&#1077;&#1079;&#1077;&#1085;&#1090;&#1072;&#1094;&#1080;&#1103;%20%20&#1058;&#1105;&#1084;&#1085;&#1099;&#1077;%20&#1040;&#1083;&#1083;&#1077;&#1080;\01_Svjatyj_Bozhe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&#1055;&#1088;&#1077;&#1079;&#1077;&#1085;&#1090;&#1072;&#1094;&#1080;&#1080;%20%20&#1087;&#1086;%20&#1088;&#1091;&#1089;&#1089;&#1082;&#1086;&#1084;&#1091;%20&#1103;&#1079;&#1099;&#1082;&#1091;\9%20&#1082;&#1083;%20&#1088;&#1091;&#1089;&#1089;\&#1101;&#1082;&#1079;&#1072;&#1084;&#1077;&#1085;%20&#1089;&#1086;&#1095;&#1080;&#1085;&#1077;&#1085;%20&#1080;&#1077;\old_train.MP3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435769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dirty="0" smtClean="0">
                <a:solidFill>
                  <a:schemeClr val="accent1"/>
                </a:solidFill>
              </a:rPr>
              <a:t>Учимся писать </a:t>
            </a:r>
            <a:r>
              <a:rPr lang="ru-RU" b="1" i="1" u="sng" dirty="0" smtClean="0">
                <a:solidFill>
                  <a:schemeClr val="accent1"/>
                </a:solidFill>
              </a:rPr>
              <a:t>сжатое изложение</a:t>
            </a:r>
            <a:r>
              <a:rPr lang="ru-RU" b="1" i="1" dirty="0" smtClean="0">
                <a:solidFill>
                  <a:schemeClr val="accent1"/>
                </a:solidFill>
              </a:rPr>
              <a:t>, </a:t>
            </a:r>
            <a:r>
              <a:rPr lang="ru-RU" b="1" i="1" u="sng" dirty="0" smtClean="0">
                <a:solidFill>
                  <a:schemeClr val="accent1"/>
                </a:solidFill>
              </a:rPr>
              <a:t>сочинение-рассуждение</a:t>
            </a:r>
            <a:r>
              <a:rPr lang="ru-RU" b="1" i="1" dirty="0" smtClean="0">
                <a:solidFill>
                  <a:schemeClr val="accent1"/>
                </a:solidFill>
              </a:rPr>
              <a:t> и сочинение </a:t>
            </a:r>
            <a:r>
              <a:rPr lang="ru-RU" b="1" i="1" u="sng" dirty="0" smtClean="0">
                <a:solidFill>
                  <a:schemeClr val="accent1"/>
                </a:solidFill>
              </a:rPr>
              <a:t>по прочитанному тексту</a:t>
            </a:r>
            <a:r>
              <a:rPr lang="ru-RU" sz="4900" b="1" i="1" u="sng" dirty="0" smtClean="0">
                <a:solidFill>
                  <a:srgbClr val="0070C0"/>
                </a:solidFill>
              </a:rPr>
              <a:t/>
            </a:r>
            <a:br>
              <a:rPr lang="ru-RU" sz="4900" b="1" i="1" u="sng" dirty="0" smtClean="0">
                <a:solidFill>
                  <a:srgbClr val="0070C0"/>
                </a:solidFill>
              </a:rPr>
            </a:br>
            <a:endParaRPr lang="ru-RU" i="1" u="sng" dirty="0" smtClean="0">
              <a:solidFill>
                <a:srgbClr val="0070C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643314"/>
            <a:ext cx="7358082" cy="30003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1"/>
                </a:solidFill>
              </a:rPr>
              <a:t>Тема презентационных мероприятий </a:t>
            </a:r>
            <a:br>
              <a:rPr lang="ru-RU" sz="2000" b="1" i="1" dirty="0" smtClean="0">
                <a:solidFill>
                  <a:schemeClr val="accent1"/>
                </a:solidFill>
              </a:rPr>
            </a:br>
            <a:r>
              <a:rPr lang="ru-RU" sz="2000" b="1" i="1" dirty="0" smtClean="0">
                <a:solidFill>
                  <a:schemeClr val="accent1"/>
                </a:solidFill>
              </a:rPr>
              <a:t>«</a:t>
            </a:r>
            <a:r>
              <a:rPr lang="ru-RU" sz="2000" b="1" i="1" dirty="0" err="1" smtClean="0">
                <a:solidFill>
                  <a:schemeClr val="accent1"/>
                </a:solidFill>
              </a:rPr>
              <a:t>Системно-деятельностный</a:t>
            </a:r>
            <a:r>
              <a:rPr lang="ru-RU" sz="2000" b="1" i="1" dirty="0" smtClean="0">
                <a:solidFill>
                  <a:schemeClr val="accent1"/>
                </a:solidFill>
              </a:rPr>
              <a:t> подход как основа формирования УУД», дата проведения 06.12.2014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«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Очёрская</a:t>
            </a:r>
            <a:r>
              <a:rPr lang="ru-RU" sz="2000" b="1" i="1" dirty="0" smtClean="0">
                <a:solidFill>
                  <a:srgbClr val="0070C0"/>
                </a:solidFill>
              </a:rPr>
              <a:t> СОШ №1», Токарева Людмила Павловна,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учитель русского языка и литературы</a:t>
            </a:r>
          </a:p>
        </p:txBody>
      </p:sp>
      <p:pic>
        <p:nvPicPr>
          <p:cNvPr id="2052" name="Picture 5" descr="http://img1.liveinternet.ru/images/attach/c/7/97/530/97530157_83099770_1328226423_ink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256"/>
            <a:ext cx="1428728" cy="89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5400" b="1" smtClean="0">
                <a:solidFill>
                  <a:srgbClr val="FF0000"/>
                </a:solidFill>
              </a:rPr>
              <a:t>ГИО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dirty="0" smtClean="0"/>
              <a:t>1.Внимательно прочитайте текст </a:t>
            </a:r>
          </a:p>
          <a:p>
            <a:pPr>
              <a:buFont typeface="Arial" pitchFamily="34" charset="0"/>
              <a:buNone/>
            </a:pPr>
            <a:r>
              <a:rPr lang="ru-RU" b="1" dirty="0" smtClean="0"/>
              <a:t>2.Определите </a:t>
            </a:r>
            <a:r>
              <a:rPr lang="ru-RU" b="1" dirty="0" smtClean="0">
                <a:solidFill>
                  <a:srgbClr val="FF0000"/>
                </a:solidFill>
              </a:rPr>
              <a:t>главную </a:t>
            </a:r>
            <a:r>
              <a:rPr lang="ru-RU" b="1" dirty="0" smtClean="0"/>
              <a:t>(основную мысль).</a:t>
            </a:r>
          </a:p>
          <a:p>
            <a:pPr>
              <a:buFont typeface="Arial" pitchFamily="34" charset="0"/>
              <a:buNone/>
            </a:pPr>
            <a:r>
              <a:rPr lang="ru-RU" b="1" dirty="0" smtClean="0"/>
              <a:t>3.</a:t>
            </a:r>
            <a:r>
              <a:rPr lang="ru-RU" b="1" dirty="0" smtClean="0">
                <a:solidFill>
                  <a:srgbClr val="FF0000"/>
                </a:solidFill>
              </a:rPr>
              <a:t>Исключите </a:t>
            </a:r>
            <a:r>
              <a:rPr lang="ru-RU" b="1" dirty="0" smtClean="0"/>
              <a:t>неоправданные повторы и подробности.</a:t>
            </a:r>
          </a:p>
          <a:p>
            <a:pPr>
              <a:buFont typeface="Arial" pitchFamily="34" charset="0"/>
              <a:buNone/>
            </a:pPr>
            <a:r>
              <a:rPr lang="ru-RU" b="1" dirty="0" smtClean="0"/>
              <a:t>4.</a:t>
            </a:r>
            <a:r>
              <a:rPr lang="ru-RU" b="1" dirty="0" smtClean="0">
                <a:solidFill>
                  <a:srgbClr val="FF0000"/>
                </a:solidFill>
              </a:rPr>
              <a:t>Обобщите </a:t>
            </a:r>
            <a:r>
              <a:rPr lang="ru-RU" b="1" dirty="0" smtClean="0"/>
              <a:t>( назовите одним словом сходные действия, предметы, признаки</a:t>
            </a:r>
            <a:r>
              <a:rPr lang="ru-RU" sz="2400" b="1" dirty="0" smtClean="0"/>
              <a:t>)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1357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ГИО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К приёмам сжатия текста относится</a:t>
            </a:r>
            <a:r>
              <a:rPr lang="ru-RU" b="1" dirty="0" smtClean="0">
                <a:solidFill>
                  <a:srgbClr val="FF0000"/>
                </a:solidFill>
              </a:rPr>
              <a:t>  Обобщение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b="1" u="sng" smtClean="0"/>
              <a:t>Замените</a:t>
            </a:r>
            <a:r>
              <a:rPr lang="ru-RU" sz="2800" b="1" smtClean="0"/>
              <a:t>, назовите </a:t>
            </a:r>
            <a:r>
              <a:rPr lang="ru-RU" sz="2800" b="1" u="sng" smtClean="0"/>
              <a:t>одним словом</a:t>
            </a:r>
            <a:r>
              <a:rPr lang="ru-RU" sz="2800" b="1" smtClean="0"/>
              <a:t>, сходные действия, предметы, признаки.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2288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642938" y="5715000"/>
            <a:ext cx="134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Белый гриб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429000"/>
            <a:ext cx="28336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2571750" y="5715000"/>
            <a:ext cx="1192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Волнушка</a:t>
            </a:r>
          </a:p>
        </p:txBody>
      </p:sp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29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4857750" y="5715000"/>
            <a:ext cx="153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Подосиновик</a:t>
            </a:r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  <a:endParaRPr lang="ru-RU" sz="1600" b="1"/>
          </a:p>
          <a:p>
            <a:r>
              <a:rPr lang="ru-RU" sz="1600" b="1"/>
              <a:t>Сыроежка</a:t>
            </a:r>
          </a:p>
          <a:p>
            <a:pPr eaLnBrk="0" hangingPunct="0"/>
            <a:endParaRPr lang="ru-RU" sz="9000"/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  <a:endParaRPr lang="ru-RU" sz="1600" b="1"/>
          </a:p>
          <a:p>
            <a:r>
              <a:rPr lang="ru-RU" sz="1600" b="1"/>
              <a:t>Сыроежка</a:t>
            </a:r>
          </a:p>
          <a:p>
            <a:pPr eaLnBrk="0" hangingPunct="0"/>
            <a:endParaRPr lang="ru-RU" sz="900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  <a:endParaRPr lang="ru-RU" sz="1600" b="1"/>
          </a:p>
          <a:p>
            <a:r>
              <a:rPr lang="ru-RU" sz="1600" b="1"/>
              <a:t>Сыроежка</a:t>
            </a:r>
          </a:p>
          <a:p>
            <a:pPr eaLnBrk="0" hangingPunct="0"/>
            <a:endParaRPr lang="ru-RU" sz="9000"/>
          </a:p>
        </p:txBody>
      </p:sp>
      <p:sp>
        <p:nvSpPr>
          <p:cNvPr id="20493" name="Прямоугольник 17"/>
          <p:cNvSpPr>
            <a:spLocks noChangeArrowheads="1"/>
          </p:cNvSpPr>
          <p:nvPr/>
        </p:nvSpPr>
        <p:spPr bwMode="auto">
          <a:xfrm>
            <a:off x="7500938" y="5715000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Опёнок</a:t>
            </a:r>
          </a:p>
        </p:txBody>
      </p:sp>
      <p:pic>
        <p:nvPicPr>
          <p:cNvPr id="2049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394075"/>
            <a:ext cx="2905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алгоритм  сжатого изложения  -</a:t>
            </a:r>
            <a:br>
              <a:rPr lang="ru-RU" b="1" dirty="0" smtClean="0"/>
            </a:br>
            <a:r>
              <a:rPr lang="ru-RU" sz="8800" b="1" dirty="0" smtClean="0">
                <a:solidFill>
                  <a:srgbClr val="FF0000"/>
                </a:solidFill>
              </a:rPr>
              <a:t>ГИО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8000" b="1" u="sng" dirty="0" smtClean="0">
                <a:solidFill>
                  <a:srgbClr val="FF0000"/>
                </a:solidFill>
              </a:rPr>
              <a:t>Г</a:t>
            </a:r>
            <a:r>
              <a:rPr lang="ru-RU" sz="8000" b="1" dirty="0" smtClean="0">
                <a:solidFill>
                  <a:srgbClr val="FF0000"/>
                </a:solidFill>
              </a:rPr>
              <a:t>лавная мысль</a:t>
            </a:r>
          </a:p>
          <a:p>
            <a:pPr>
              <a:buFont typeface="Arial" pitchFamily="34" charset="0"/>
              <a:buNone/>
            </a:pPr>
            <a:r>
              <a:rPr lang="ru-RU" sz="8000" b="1" u="sng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>
                <a:solidFill>
                  <a:srgbClr val="FF0000"/>
                </a:solidFill>
              </a:rPr>
              <a:t>сключить</a:t>
            </a:r>
          </a:p>
          <a:p>
            <a:pPr>
              <a:buFont typeface="Arial" pitchFamily="34" charset="0"/>
              <a:buNone/>
            </a:pPr>
            <a:r>
              <a:rPr lang="ru-RU" sz="8800" b="1" u="sng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FF0000"/>
                </a:solidFill>
              </a:rPr>
              <a:t>бобщить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2428875"/>
            <a:ext cx="56626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4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/>
              <a:t>Одновременное воздействие на два важнейших органа восприятия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</a:rPr>
              <a:t>слух и зрение</a:t>
            </a:r>
            <a:r>
              <a:rPr lang="ru-RU" sz="3200" b="1" dirty="0" smtClean="0"/>
              <a:t>) позволяют достичь гораздо большего эффекта</a:t>
            </a:r>
            <a:endParaRPr lang="ru-RU" sz="5400" b="1" dirty="0" smtClean="0"/>
          </a:p>
        </p:txBody>
      </p:sp>
      <p:pic>
        <p:nvPicPr>
          <p:cNvPr id="5" name="old_tr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6438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Увидеть и услышать через цвет, звук, вкус  - значит трудиться умом и сердцем.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557463"/>
            <a:ext cx="678656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b="1" dirty="0" smtClean="0"/>
              <a:t>Юный читатель постигает тайну мастерства </a:t>
            </a:r>
            <a:r>
              <a:rPr lang="ru-RU" b="1" dirty="0" smtClean="0"/>
              <a:t>писателя.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Готов к активной языковой </a:t>
            </a:r>
            <a:r>
              <a:rPr lang="ru-RU" b="1" dirty="0" smtClean="0"/>
              <a:t>деятельности.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Ученик запоминает  то, что он </a:t>
            </a:r>
            <a:r>
              <a:rPr lang="ru-RU" b="1" dirty="0" smtClean="0">
                <a:solidFill>
                  <a:srgbClr val="FF0000"/>
                </a:solidFill>
              </a:rPr>
              <a:t>видит и слышит одновременно.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Мои документы\Мои рисунки\транспорт\0_549da_70def45d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82663"/>
            <a:ext cx="7834313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Чтобы в сочинении  заработала главная мысль  - тезис,</a:t>
            </a:r>
          </a:p>
        </p:txBody>
      </p:sp>
      <p:pic>
        <p:nvPicPr>
          <p:cNvPr id="4" name="old_tr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500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 rot="-661219">
            <a:off x="2243138" y="2651125"/>
            <a:ext cx="6191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нужны: Аргументы = доказательства + 2примера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200" i="1" u="sng" dirty="0" smtClean="0">
              <a:solidFill>
                <a:srgbClr val="00B050"/>
              </a:solidFill>
            </a:endParaRPr>
          </a:p>
        </p:txBody>
      </p:sp>
      <p:sp>
        <p:nvSpPr>
          <p:cNvPr id="28" name="Текст 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5060" name="Picture 2" descr="C:\Documents and Settings\Admin\Мои документы\Мои рисунки\транспорт\0_549da_70def45d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430338"/>
            <a:ext cx="364331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 descr="C:\Documents and Settings\Admin\Мои документы\Мои рисунки\транспорт\12356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075" y="1714500"/>
            <a:ext cx="28765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Прямоугольник 6"/>
          <p:cNvSpPr>
            <a:spLocks noChangeArrowheads="1"/>
          </p:cNvSpPr>
          <p:nvPr/>
        </p:nvSpPr>
        <p:spPr bwMode="auto">
          <a:xfrm>
            <a:off x="2786063" y="1857375"/>
            <a:ext cx="3000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Потому   что она  всё  умела делать: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4" name="Прямоугольник 8"/>
          <p:cNvSpPr>
            <a:spLocks noChangeArrowheads="1"/>
          </p:cNvSpPr>
          <p:nvPr/>
        </p:nvSpPr>
        <p:spPr bwMode="auto">
          <a:xfrm>
            <a:off x="6429375" y="271462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Calibri" pitchFamily="34" charset="0"/>
            </a:endParaRPr>
          </a:p>
        </p:txBody>
      </p:sp>
      <p:sp>
        <p:nvSpPr>
          <p:cNvPr id="4506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2643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1.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Т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езис – главная мысль</a:t>
            </a:r>
          </a:p>
        </p:txBody>
      </p:sp>
      <p:sp>
        <p:nvSpPr>
          <p:cNvPr id="45066" name="Прямоугольник 10"/>
          <p:cNvSpPr>
            <a:spLocks noChangeArrowheads="1"/>
          </p:cNvSpPr>
          <p:nvPr/>
        </p:nvSpPr>
        <p:spPr bwMode="auto">
          <a:xfrm>
            <a:off x="2857500" y="0"/>
            <a:ext cx="2343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2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Аргумент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5067" name="Прямоугольник 11"/>
          <p:cNvSpPr>
            <a:spLocks noChangeArrowheads="1"/>
          </p:cNvSpPr>
          <p:nvPr/>
        </p:nvSpPr>
        <p:spPr bwMode="auto">
          <a:xfrm>
            <a:off x="285750" y="121443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FF0000"/>
                </a:solidFill>
                <a:latin typeface="Calibri" pitchFamily="34" charset="0"/>
              </a:rPr>
              <a:t>Почему?</a:t>
            </a:r>
            <a:endParaRPr lang="ru-RU" sz="3200" b="1" u="sng">
              <a:latin typeface="Calibri" pitchFamily="34" charset="0"/>
            </a:endParaRPr>
          </a:p>
        </p:txBody>
      </p:sp>
      <p:sp>
        <p:nvSpPr>
          <p:cNvPr id="45068" name="Прямоугольник 12"/>
          <p:cNvSpPr>
            <a:spLocks noChangeArrowheads="1"/>
          </p:cNvSpPr>
          <p:nvPr/>
        </p:nvSpPr>
        <p:spPr bwMode="auto">
          <a:xfrm>
            <a:off x="3000375" y="857250"/>
            <a:ext cx="23510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Потому  что,</a:t>
            </a:r>
          </a:p>
          <a:p>
            <a:pPr algn="ctr"/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 так как…</a:t>
            </a:r>
            <a:endParaRPr lang="ru-RU" sz="2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069" name="Прямоугольник 16"/>
          <p:cNvSpPr>
            <a:spLocks noChangeArrowheads="1"/>
          </p:cNvSpPr>
          <p:nvPr/>
        </p:nvSpPr>
        <p:spPr bwMode="auto">
          <a:xfrm>
            <a:off x="6143625" y="0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3.</a:t>
            </a:r>
            <a:r>
              <a:rPr lang="ru-RU" sz="2800" b="1">
                <a:latin typeface="Calibri" pitchFamily="34" charset="0"/>
              </a:rPr>
              <a:t>Вывод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45070" name="Прямоугольник 17"/>
          <p:cNvSpPr>
            <a:spLocks noChangeArrowheads="1"/>
          </p:cNvSpPr>
          <p:nvPr/>
        </p:nvSpPr>
        <p:spPr bwMode="auto">
          <a:xfrm>
            <a:off x="6215063" y="714375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FF0000"/>
                </a:solidFill>
                <a:latin typeface="Calibri" pitchFamily="34" charset="0"/>
              </a:rPr>
              <a:t>Поэтому, таким образом, значит, итак, следовательно…</a:t>
            </a:r>
            <a:endParaRPr lang="ru-RU" sz="20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071" name="Прямоугольник 19"/>
          <p:cNvSpPr>
            <a:spLocks noChangeArrowheads="1"/>
          </p:cNvSpPr>
          <p:nvPr/>
        </p:nvSpPr>
        <p:spPr bwMode="auto">
          <a:xfrm>
            <a:off x="0" y="2928938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bg1"/>
                </a:solidFill>
                <a:latin typeface="Calibri" pitchFamily="34" charset="0"/>
              </a:rPr>
              <a:t>Василису   назвали Премудрой, </a:t>
            </a:r>
            <a:endParaRPr lang="ru-RU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72" name="Прямоугольник 21"/>
          <p:cNvSpPr>
            <a:spLocks noChangeArrowheads="1"/>
          </p:cNvSpPr>
          <p:nvPr/>
        </p:nvSpPr>
        <p:spPr bwMode="auto">
          <a:xfrm>
            <a:off x="3963988" y="3244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73" name="Прямоугольник 22"/>
          <p:cNvSpPr>
            <a:spLocks noChangeArrowheads="1"/>
          </p:cNvSpPr>
          <p:nvPr/>
        </p:nvSpPr>
        <p:spPr bwMode="auto">
          <a:xfrm>
            <a:off x="3995738" y="3244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5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430588" y="4357688"/>
            <a:ext cx="3430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5" name="Прямоугольник 25"/>
          <p:cNvSpPr>
            <a:spLocks noChangeArrowheads="1"/>
          </p:cNvSpPr>
          <p:nvPr/>
        </p:nvSpPr>
        <p:spPr bwMode="auto">
          <a:xfrm>
            <a:off x="2286000" y="4286250"/>
            <a:ext cx="170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Пример</a:t>
            </a:r>
            <a:endParaRPr lang="ru-RU" sz="2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076" name="Прямоугольник 26"/>
          <p:cNvSpPr>
            <a:spLocks noChangeArrowheads="1"/>
          </p:cNvSpPr>
          <p:nvPr/>
        </p:nvSpPr>
        <p:spPr bwMode="auto">
          <a:xfrm>
            <a:off x="3786188" y="3786188"/>
            <a:ext cx="1331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+2Примера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5077" name="Прямоугольник 27"/>
          <p:cNvSpPr>
            <a:spLocks noChangeArrowheads="1"/>
          </p:cNvSpPr>
          <p:nvPr/>
        </p:nvSpPr>
        <p:spPr bwMode="auto">
          <a:xfrm>
            <a:off x="4857750" y="4286250"/>
            <a:ext cx="1255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FF0000"/>
                </a:solidFill>
                <a:latin typeface="Calibri" pitchFamily="34" charset="0"/>
              </a:rPr>
              <a:t>Пример</a:t>
            </a:r>
            <a:endParaRPr lang="ru-RU" sz="24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078" name="Прямоугольник 30"/>
          <p:cNvSpPr>
            <a:spLocks noChangeArrowheads="1"/>
          </p:cNvSpPr>
          <p:nvPr/>
        </p:nvSpPr>
        <p:spPr bwMode="auto">
          <a:xfrm>
            <a:off x="1714500" y="4857750"/>
            <a:ext cx="2643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B050"/>
                </a:solidFill>
                <a:latin typeface="Calibri" pitchFamily="34" charset="0"/>
              </a:rPr>
              <a:t>Испекла </a:t>
            </a:r>
            <a:r>
              <a:rPr lang="ru-RU" sz="3600" b="1" i="1">
                <a:solidFill>
                  <a:srgbClr val="00B050"/>
                </a:solidFill>
                <a:latin typeface="Calibri" pitchFamily="34" charset="0"/>
              </a:rPr>
              <a:t>пышный</a:t>
            </a:r>
            <a:r>
              <a:rPr lang="ru-RU" sz="4000" b="1" i="1">
                <a:solidFill>
                  <a:srgbClr val="00B050"/>
                </a:solidFill>
                <a:latin typeface="Calibri" pitchFamily="34" charset="0"/>
              </a:rPr>
              <a:t> каравай</a:t>
            </a:r>
            <a:r>
              <a:rPr lang="ru-RU" sz="3600" b="1" i="1">
                <a:solidFill>
                  <a:srgbClr val="00B050"/>
                </a:solidFill>
                <a:latin typeface="Calibri" pitchFamily="34" charset="0"/>
              </a:rPr>
              <a:t>, </a:t>
            </a:r>
            <a:endParaRPr lang="ru-RU" sz="36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5079" name="Прямоугольник 32"/>
          <p:cNvSpPr>
            <a:spLocks noChangeArrowheads="1"/>
          </p:cNvSpPr>
          <p:nvPr/>
        </p:nvSpPr>
        <p:spPr bwMode="auto">
          <a:xfrm>
            <a:off x="4857750" y="4643438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B050"/>
                </a:solidFill>
                <a:latin typeface="Calibri" pitchFamily="34" charset="0"/>
              </a:rPr>
              <a:t>соткала за ночь чудесный  ковёр.</a:t>
            </a:r>
            <a:endParaRPr lang="ru-RU" sz="36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5080" name="Прямоугольник 33"/>
          <p:cNvSpPr>
            <a:spLocks noChangeArrowheads="1"/>
          </p:cNvSpPr>
          <p:nvPr/>
        </p:nvSpPr>
        <p:spPr bwMode="auto">
          <a:xfrm>
            <a:off x="6143625" y="1714500"/>
            <a:ext cx="3000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Словом, была мастерица   на  все  руки. Поэтому получила такое прозвище.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071813" y="3714750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072063" y="3714750"/>
            <a:ext cx="484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8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57688"/>
            <a:ext cx="16684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5786438"/>
            <a:ext cx="20002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1052353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Тезис +</a:t>
            </a:r>
            <a:r>
              <a:rPr lang="ru-RU" b="1" dirty="0" smtClean="0">
                <a:solidFill>
                  <a:schemeClr val="tx2"/>
                </a:solidFill>
              </a:rPr>
              <a:t> 2аргумента + 2 примера + </a:t>
            </a:r>
            <a:r>
              <a:rPr lang="ru-RU" b="1" dirty="0" smtClean="0">
                <a:solidFill>
                  <a:srgbClr val="FF0000"/>
                </a:solidFill>
              </a:rPr>
              <a:t>Вывод </a:t>
            </a:r>
          </a:p>
        </p:txBody>
      </p:sp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2571750" y="257175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аргумент</a:t>
            </a:r>
          </a:p>
        </p:txBody>
      </p:sp>
      <p:sp>
        <p:nvSpPr>
          <p:cNvPr id="47109" name="Прямоугольник 5"/>
          <p:cNvSpPr>
            <a:spLocks noChangeArrowheads="1"/>
          </p:cNvSpPr>
          <p:nvPr/>
        </p:nvSpPr>
        <p:spPr bwMode="auto">
          <a:xfrm>
            <a:off x="928688" y="2428875"/>
            <a:ext cx="1252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аргумент</a:t>
            </a:r>
          </a:p>
        </p:txBody>
      </p:sp>
      <p:sp>
        <p:nvSpPr>
          <p:cNvPr id="47110" name="Прямоугольник 6"/>
          <p:cNvSpPr>
            <a:spLocks noChangeArrowheads="1"/>
          </p:cNvSpPr>
          <p:nvPr/>
        </p:nvSpPr>
        <p:spPr bwMode="auto">
          <a:xfrm>
            <a:off x="0" y="2357438"/>
            <a:ext cx="103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</a:rPr>
              <a:t>вывод</a:t>
            </a:r>
          </a:p>
        </p:txBody>
      </p:sp>
      <p:sp>
        <p:nvSpPr>
          <p:cNvPr id="47111" name="Прямоугольник 7"/>
          <p:cNvSpPr>
            <a:spLocks noChangeArrowheads="1"/>
          </p:cNvSpPr>
          <p:nvPr/>
        </p:nvSpPr>
        <p:spPr bwMode="auto">
          <a:xfrm>
            <a:off x="4857750" y="2786063"/>
            <a:ext cx="30718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u="sng">
                <a:solidFill>
                  <a:srgbClr val="FF0000"/>
                </a:solidFill>
              </a:rPr>
              <a:t>Тезис</a:t>
            </a:r>
          </a:p>
          <a:p>
            <a:pPr algn="ctr"/>
            <a:r>
              <a:rPr lang="ru-RU" sz="2400" b="1" u="sng">
                <a:solidFill>
                  <a:schemeClr val="bg1"/>
                </a:solidFill>
              </a:rPr>
              <a:t>Глвная мысль</a:t>
            </a:r>
            <a:endParaRPr lang="ru-RU" sz="2400" u="sng">
              <a:solidFill>
                <a:srgbClr val="FF0000"/>
              </a:solidFill>
            </a:endParaRPr>
          </a:p>
        </p:txBody>
      </p:sp>
      <p:sp>
        <p:nvSpPr>
          <p:cNvPr id="47112" name="Прямоугольник 8"/>
          <p:cNvSpPr>
            <a:spLocks noChangeArrowheads="1"/>
          </p:cNvSpPr>
          <p:nvPr/>
        </p:nvSpPr>
        <p:spPr bwMode="auto">
          <a:xfrm>
            <a:off x="2714625" y="2928938"/>
            <a:ext cx="1049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пример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47113" name="Прямоугольник 10"/>
          <p:cNvSpPr>
            <a:spLocks noChangeArrowheads="1"/>
          </p:cNvSpPr>
          <p:nvPr/>
        </p:nvSpPr>
        <p:spPr bwMode="auto">
          <a:xfrm>
            <a:off x="857250" y="2643188"/>
            <a:ext cx="133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пример</a:t>
            </a: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-461963"/>
            <a:ext cx="9358313" cy="731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Заголовок 4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7859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70C0"/>
                </a:solidFill>
              </a:rPr>
              <a:t>Строение текста </a:t>
            </a:r>
            <a:r>
              <a:rPr lang="ru-RU" sz="5400" b="1" i="1" smtClean="0">
                <a:solidFill>
                  <a:srgbClr val="0070C0"/>
                </a:solidFill>
              </a:rPr>
              <a:t>сочинения-рассуждения</a:t>
            </a:r>
          </a:p>
        </p:txBody>
      </p:sp>
      <p:pic>
        <p:nvPicPr>
          <p:cNvPr id="5" name="old_tr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857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Содержание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marL="514350" indent="-514350" algn="just">
              <a:buFont typeface="Arial" pitchFamily="34" charset="0"/>
              <a:buNone/>
            </a:pPr>
            <a:r>
              <a:rPr lang="ru-RU" dirty="0" smtClean="0"/>
              <a:t>1.Процесс нашего мышления и памяти зависит от активизации процесса восприятия.</a:t>
            </a:r>
          </a:p>
          <a:p>
            <a:pPr marL="514350" indent="-514350" algn="just">
              <a:buFont typeface="Arial" pitchFamily="34" charset="0"/>
              <a:buNone/>
            </a:pPr>
            <a:r>
              <a:rPr lang="ru-RU" dirty="0" smtClean="0"/>
              <a:t>2.Посмотрел – запомнил!</a:t>
            </a:r>
          </a:p>
          <a:p>
            <a:pPr marL="514350" indent="-514350" algn="just">
              <a:buFont typeface="Arial" pitchFamily="34" charset="0"/>
              <a:buNone/>
            </a:pPr>
            <a:r>
              <a:rPr lang="ru-RU" dirty="0" smtClean="0"/>
              <a:t>3.Учимся писать сжатое изложение и сочинение по прочитанному тексту.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ctrTitle"/>
          </p:nvPr>
        </p:nvSpPr>
        <p:spPr>
          <a:xfrm>
            <a:off x="533400" y="1125538"/>
            <a:ext cx="7851775" cy="24479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Готовимся к сочинению на лингвистическую тему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3463"/>
            <a:ext cx="6775450" cy="17272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Приёмы работы с текстом</a:t>
            </a:r>
          </a:p>
        </p:txBody>
      </p:sp>
      <p:pic>
        <p:nvPicPr>
          <p:cNvPr id="4" name="Рисунок 3" descr="и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789040"/>
            <a:ext cx="2565162" cy="2897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1000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опия 265_Boris_Aleksandrovich_CHaikovskii_-_Muzyka_iz_filma_ZHenitba_Balzamino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1500" b="1" dirty="0" smtClean="0"/>
              <a:t>+</a:t>
            </a:r>
            <a:endParaRPr lang="ru-RU" sz="11500" b="1" dirty="0"/>
          </a:p>
        </p:txBody>
      </p:sp>
      <p:sp>
        <p:nvSpPr>
          <p:cNvPr id="54275" name="Текст 6"/>
          <p:cNvSpPr>
            <a:spLocks noGrp="1"/>
          </p:cNvSpPr>
          <p:nvPr>
            <p:ph type="body" idx="1"/>
          </p:nvPr>
        </p:nvSpPr>
        <p:spPr>
          <a:xfrm>
            <a:off x="457200" y="1071563"/>
            <a:ext cx="4040188" cy="1103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i="1" u="sng" smtClean="0">
                <a:solidFill>
                  <a:srgbClr val="FF0000"/>
                </a:solidFill>
              </a:rPr>
              <a:t>Лексические</a:t>
            </a:r>
            <a:r>
              <a:rPr lang="ru-RU" sz="3200" i="1" u="sng" smtClean="0">
                <a:solidFill>
                  <a:srgbClr val="FF0000"/>
                </a:solidFill>
              </a:rPr>
              <a:t>  </a:t>
            </a:r>
            <a:r>
              <a:rPr lang="ru-RU" sz="3200" smtClean="0"/>
              <a:t>явления</a:t>
            </a:r>
            <a:endParaRPr lang="ru-RU" sz="3200" i="1" smtClean="0">
              <a:solidFill>
                <a:srgbClr val="FF0000"/>
              </a:solidFill>
            </a:endParaRPr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3088" y="2246313"/>
            <a:ext cx="3810000" cy="3810000"/>
          </a:xfrm>
        </p:spPr>
      </p:pic>
      <p:sp>
        <p:nvSpPr>
          <p:cNvPr id="54277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071563"/>
            <a:ext cx="4041775" cy="1103312"/>
          </a:xfrm>
        </p:spPr>
        <p:txBody>
          <a:bodyPr/>
          <a:lstStyle/>
          <a:p>
            <a:pPr algn="ctr"/>
            <a:r>
              <a:rPr lang="ru-RU" sz="3200" i="1" u="sng" smtClean="0">
                <a:solidFill>
                  <a:srgbClr val="00B050"/>
                </a:solidFill>
              </a:rPr>
              <a:t>Грамматические </a:t>
            </a:r>
            <a:r>
              <a:rPr lang="ru-RU" sz="3200" i="1" smtClean="0"/>
              <a:t>явления</a:t>
            </a:r>
            <a:endParaRPr lang="ru-RU" sz="3200" i="1" smtClean="0">
              <a:solidFill>
                <a:srgbClr val="00B050"/>
              </a:solidFill>
            </a:endParaRPr>
          </a:p>
        </p:txBody>
      </p:sp>
      <p:pic>
        <p:nvPicPr>
          <p:cNvPr id="5427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91075" y="2174875"/>
            <a:ext cx="374967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000375"/>
            <a:ext cx="58896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Заголовок 5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7145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Лексика </a:t>
            </a:r>
            <a:r>
              <a:rPr lang="ru-RU" b="1" i="1" smtClean="0"/>
              <a:t>и</a:t>
            </a:r>
            <a:r>
              <a:rPr lang="ru-RU" b="1" i="1" smtClean="0">
                <a:solidFill>
                  <a:srgbClr val="00B050"/>
                </a:solidFill>
              </a:rPr>
              <a:t> грамматика </a:t>
            </a:r>
            <a:r>
              <a:rPr lang="ru-RU" b="1" i="1" smtClean="0"/>
              <a:t>–</a:t>
            </a:r>
            <a:r>
              <a:rPr lang="ru-RU" b="1" smtClean="0"/>
              <a:t>  две половинки яблока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/>
              <a:t>Учимся  анализировать   </a:t>
            </a:r>
            <a:r>
              <a:rPr lang="ru-RU" b="1" i="1" dirty="0" smtClean="0">
                <a:solidFill>
                  <a:srgbClr val="FF0000"/>
                </a:solidFill>
              </a:rPr>
              <a:t>лексические  </a:t>
            </a:r>
            <a:r>
              <a:rPr lang="ru-RU" b="1" i="1" dirty="0" smtClean="0"/>
              <a:t>и 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грамматические  </a:t>
            </a:r>
            <a:r>
              <a:rPr lang="ru-RU" b="1" i="1" dirty="0" smtClean="0"/>
              <a:t>явления  в    тексте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19413"/>
            <a:ext cx="91440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8_V.A.Moccart_-_Turecckoe_rondo_-_sonata_dlya_f-no_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643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03263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/>
            </a:r>
            <a:br>
              <a:rPr lang="ru-RU" sz="2800" b="1" u="sng" dirty="0" smtClean="0">
                <a:solidFill>
                  <a:srgbClr val="00B05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Схема </a:t>
            </a:r>
            <a:r>
              <a:rPr lang="ru-RU" sz="4000" b="1" u="sng" dirty="0" smtClean="0">
                <a:solidFill>
                  <a:srgbClr val="FF0000"/>
                </a:solidFill>
              </a:rPr>
              <a:t>сочинения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b="1" u="sng" dirty="0" smtClean="0"/>
              <a:t>1-й шаг</a:t>
            </a:r>
            <a:r>
              <a:rPr lang="ru-RU" sz="2400" b="1" dirty="0" smtClean="0"/>
              <a:t> - Тезис :   </a:t>
            </a:r>
            <a:r>
              <a:rPr lang="ru-RU" sz="2400" b="1" i="1" dirty="0" smtClean="0"/>
              <a:t>   </a:t>
            </a:r>
            <a:r>
              <a:rPr lang="ru-RU" sz="2400" b="1" i="1" dirty="0" smtClean="0">
                <a:solidFill>
                  <a:srgbClr val="002060"/>
                </a:solidFill>
              </a:rPr>
              <a:t>Лингвист Г. Степанов  утверждал: «</a:t>
            </a:r>
            <a:r>
              <a:rPr lang="ru-RU" sz="2400" b="1" i="1" dirty="0" smtClean="0">
                <a:solidFill>
                  <a:srgbClr val="FF0000"/>
                </a:solidFill>
              </a:rPr>
              <a:t>Словарь  языка    </a:t>
            </a:r>
            <a:r>
              <a:rPr lang="ru-RU" sz="2400" b="1" i="1" dirty="0" smtClean="0"/>
              <a:t>свидетельствует, </a:t>
            </a:r>
            <a:r>
              <a:rPr lang="ru-RU" sz="2400" b="1" i="1" dirty="0" smtClean="0">
                <a:solidFill>
                  <a:srgbClr val="FF0000"/>
                </a:solidFill>
              </a:rPr>
              <a:t>о чём думают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люди, а </a:t>
            </a:r>
            <a:r>
              <a:rPr lang="ru-RU" sz="2400" b="1" i="1" dirty="0" smtClean="0">
                <a:solidFill>
                  <a:srgbClr val="0070C0"/>
                </a:solidFill>
              </a:rPr>
              <a:t>грамматика</a:t>
            </a:r>
            <a:r>
              <a:rPr lang="ru-RU" sz="2400" b="1" i="1" dirty="0" smtClean="0"/>
              <a:t> – </a:t>
            </a:r>
            <a:r>
              <a:rPr lang="ru-RU" sz="2400" b="1" i="1" dirty="0" smtClean="0">
                <a:solidFill>
                  <a:srgbClr val="0070C0"/>
                </a:solidFill>
              </a:rPr>
              <a:t>как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они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думают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 smtClean="0"/>
              <a:t> </a:t>
            </a:r>
            <a:endParaRPr lang="ru-RU" sz="2400" b="1" i="1" dirty="0" smtClean="0"/>
          </a:p>
          <a:p>
            <a:pPr>
              <a:buNone/>
              <a:defRPr/>
            </a:pPr>
            <a:r>
              <a:rPr lang="ru-RU" sz="2500" b="1" u="sng" dirty="0" smtClean="0"/>
              <a:t>2 </a:t>
            </a:r>
            <a:r>
              <a:rPr lang="ru-RU" sz="2500" b="1" u="sng" dirty="0" smtClean="0"/>
              <a:t>-</a:t>
            </a:r>
            <a:r>
              <a:rPr lang="ru-RU" sz="2500" b="1" u="sng" dirty="0" err="1" smtClean="0"/>
              <a:t>й</a:t>
            </a:r>
            <a:r>
              <a:rPr lang="ru-RU" sz="2500" b="1" u="sng" dirty="0" smtClean="0"/>
              <a:t>  шаг </a:t>
            </a:r>
            <a:r>
              <a:rPr lang="ru-RU" sz="2500" b="1" dirty="0" smtClean="0"/>
              <a:t>-</a:t>
            </a:r>
            <a:r>
              <a:rPr lang="ru-RU" sz="2500" b="1" i="1" dirty="0" smtClean="0">
                <a:solidFill>
                  <a:srgbClr val="002060"/>
                </a:solidFill>
              </a:rPr>
              <a:t>Комментарий</a:t>
            </a:r>
            <a:r>
              <a:rPr lang="ru-RU" sz="2500" b="1" dirty="0" smtClean="0"/>
              <a:t> к тезису Г. </a:t>
            </a:r>
            <a:r>
              <a:rPr lang="ru-RU" sz="2500" b="1" dirty="0" smtClean="0"/>
              <a:t>Степанова</a:t>
            </a:r>
            <a:endParaRPr lang="ru-RU" sz="2500" b="1" dirty="0" smtClean="0"/>
          </a:p>
          <a:p>
            <a:pPr>
              <a:buFont typeface="Arial" pitchFamily="34" charset="0"/>
              <a:buNone/>
              <a:defRPr/>
            </a:pPr>
            <a:r>
              <a:rPr lang="ru-RU" sz="2500" b="1" u="sng" dirty="0" smtClean="0"/>
              <a:t>3- </a:t>
            </a:r>
            <a:r>
              <a:rPr lang="ru-RU" sz="2500" b="1" u="sng" dirty="0" err="1" smtClean="0"/>
              <a:t>й</a:t>
            </a:r>
            <a:r>
              <a:rPr lang="ru-RU" sz="2500" b="1" u="sng" dirty="0" smtClean="0"/>
              <a:t> шаг </a:t>
            </a:r>
            <a:r>
              <a:rPr lang="ru-RU" sz="2500" b="1" dirty="0" smtClean="0"/>
              <a:t>- </a:t>
            </a:r>
            <a:r>
              <a:rPr lang="ru-RU" sz="2500" b="1" i="1" dirty="0" smtClean="0">
                <a:solidFill>
                  <a:srgbClr val="002060"/>
                </a:solidFill>
              </a:rPr>
              <a:t>Пример лексического </a:t>
            </a:r>
            <a:r>
              <a:rPr lang="ru-RU" sz="2500" b="1" dirty="0" smtClean="0"/>
              <a:t>явления в тексте, </a:t>
            </a:r>
            <a:r>
              <a:rPr lang="ru-RU" sz="2500" b="1" i="1" dirty="0" smtClean="0">
                <a:solidFill>
                  <a:srgbClr val="002060"/>
                </a:solidFill>
              </a:rPr>
              <a:t>его роль</a:t>
            </a:r>
            <a:r>
              <a:rPr lang="ru-RU" sz="2500" b="1" dirty="0" smtClean="0"/>
              <a:t>.</a:t>
            </a:r>
            <a:endParaRPr lang="ru-RU" sz="2500" b="1" dirty="0" smtClean="0"/>
          </a:p>
          <a:p>
            <a:pPr>
              <a:buFont typeface="Arial" pitchFamily="34" charset="0"/>
              <a:buNone/>
              <a:defRPr/>
            </a:pPr>
            <a:r>
              <a:rPr lang="ru-RU" sz="2500" b="1" u="sng" dirty="0" smtClean="0"/>
              <a:t>4 – </a:t>
            </a:r>
            <a:r>
              <a:rPr lang="ru-RU" sz="2500" b="1" u="sng" dirty="0" err="1" smtClean="0"/>
              <a:t>й</a:t>
            </a:r>
            <a:r>
              <a:rPr lang="ru-RU" sz="2500" b="1" u="sng" dirty="0" smtClean="0"/>
              <a:t> шаг </a:t>
            </a:r>
            <a:r>
              <a:rPr lang="ru-RU" sz="2500" b="1" dirty="0" smtClean="0"/>
              <a:t>-</a:t>
            </a:r>
            <a:r>
              <a:rPr lang="ru-RU" sz="2500" b="1" i="1" dirty="0" smtClean="0">
                <a:solidFill>
                  <a:srgbClr val="002060"/>
                </a:solidFill>
              </a:rPr>
              <a:t>Пример грамматического </a:t>
            </a:r>
            <a:r>
              <a:rPr lang="ru-RU" sz="2500" b="1" dirty="0" smtClean="0"/>
              <a:t>явления в тексте, </a:t>
            </a:r>
            <a:r>
              <a:rPr lang="ru-RU" sz="2500" b="1" i="1" dirty="0" smtClean="0">
                <a:solidFill>
                  <a:srgbClr val="002060"/>
                </a:solidFill>
              </a:rPr>
              <a:t>его </a:t>
            </a:r>
            <a:r>
              <a:rPr lang="ru-RU" sz="2500" b="1" i="1" dirty="0" smtClean="0">
                <a:solidFill>
                  <a:srgbClr val="002060"/>
                </a:solidFill>
              </a:rPr>
              <a:t>роль</a:t>
            </a:r>
            <a:endParaRPr lang="ru-RU" sz="2500" b="1" dirty="0" smtClean="0"/>
          </a:p>
          <a:p>
            <a:pPr>
              <a:buFont typeface="Arial" pitchFamily="34" charset="0"/>
              <a:buNone/>
              <a:defRPr/>
            </a:pPr>
            <a:r>
              <a:rPr lang="ru-RU" sz="2500" b="1" u="sng" dirty="0" smtClean="0"/>
              <a:t>5 – </a:t>
            </a:r>
            <a:r>
              <a:rPr lang="ru-RU" sz="2500" b="1" u="sng" dirty="0" err="1" smtClean="0"/>
              <a:t>й</a:t>
            </a:r>
            <a:r>
              <a:rPr lang="ru-RU" sz="2500" b="1" u="sng" dirty="0" smtClean="0"/>
              <a:t> шаг </a:t>
            </a:r>
            <a:r>
              <a:rPr lang="ru-RU" sz="2500" b="1" dirty="0" smtClean="0"/>
              <a:t>- </a:t>
            </a:r>
            <a:r>
              <a:rPr lang="ru-RU" sz="2500" b="1" i="1" dirty="0" smtClean="0">
                <a:solidFill>
                  <a:srgbClr val="002060"/>
                </a:solidFill>
              </a:rPr>
              <a:t>Вывод.</a:t>
            </a:r>
            <a:endParaRPr lang="ru-RU" sz="25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571500"/>
            <a:ext cx="87122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9186863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Композиция сочинения</a:t>
            </a:r>
          </a:p>
        </p:txBody>
      </p:sp>
      <p:pic>
        <p:nvPicPr>
          <p:cNvPr id="64515" name="Picture 2" descr="http://www.wacom.ru/UserFiles/image/lessons/Photoshop_Raketa/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38868">
            <a:off x="-3729037" y="1965325"/>
            <a:ext cx="9671050" cy="77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63" y="642918"/>
          <a:ext cx="1500177" cy="571504"/>
        </p:xfrm>
        <a:graphic>
          <a:graphicData uri="http://schemas.openxmlformats.org/drawingml/2006/table">
            <a:tbl>
              <a:tblPr/>
              <a:tblGrid>
                <a:gridCol w="150017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1</a:t>
                      </a:r>
                      <a:r>
                        <a:rPr lang="ru-RU" u="sng" dirty="0" smtClean="0">
                          <a:solidFill>
                            <a:srgbClr val="FF0000"/>
                          </a:solidFill>
                        </a:rPr>
                        <a:t>.Проблема</a:t>
                      </a:r>
                      <a:endParaRPr lang="ru-RU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500" y="1714500"/>
          <a:ext cx="6215086" cy="1828800"/>
        </p:xfrm>
        <a:graphic>
          <a:graphicData uri="http://schemas.openxmlformats.org/drawingml/2006/table">
            <a:tbl>
              <a:tblPr/>
              <a:tblGrid>
                <a:gridCol w="6215086"/>
              </a:tblGrid>
              <a:tr h="17145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r>
                        <a:rPr lang="ru-RU" sz="1600" u="sng" dirty="0" smtClean="0"/>
                        <a:t>Комментарий </a:t>
                      </a:r>
                      <a:r>
                        <a:rPr lang="ru-RU" sz="1600" dirty="0" smtClean="0"/>
                        <a:t>(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проследить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за развитием авторской мысли)</a:t>
                      </a:r>
                    </a:p>
                    <a:p>
                      <a:r>
                        <a:rPr lang="ru-RU" sz="1600" baseline="0" dirty="0" smtClean="0"/>
                        <a:t>2.1.Микротема (план текста)- главная мысль каждой </a:t>
                      </a:r>
                      <a:r>
                        <a:rPr lang="ru-RU" sz="1600" baseline="0" dirty="0" err="1" smtClean="0"/>
                        <a:t>микротемы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2.2.Комментарий к сформулированной проблеме текста</a:t>
                      </a:r>
                    </a:p>
                    <a:p>
                      <a:r>
                        <a:rPr lang="ru-RU" sz="1600" baseline="0" dirty="0" smtClean="0"/>
                        <a:t>2.3. 1..Авторский подход к раскрытию проблемы</a:t>
                      </a:r>
                    </a:p>
                    <a:p>
                      <a:r>
                        <a:rPr lang="ru-RU" sz="1600" baseline="0" dirty="0" smtClean="0"/>
                        <a:t>2.3.2. Важная мысль автора</a:t>
                      </a:r>
                    </a:p>
                    <a:p>
                      <a:r>
                        <a:rPr lang="ru-RU" sz="1600" baseline="0" dirty="0" smtClean="0"/>
                        <a:t>2.3.3.Позиция автора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1688" y="3786188"/>
          <a:ext cx="6357964" cy="2011680"/>
        </p:xfrm>
        <a:graphic>
          <a:graphicData uri="http://schemas.openxmlformats.org/drawingml/2006/table">
            <a:tbl>
              <a:tblPr/>
              <a:tblGrid>
                <a:gridCol w="6357964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3.Комментарий </a:t>
                      </a:r>
                      <a:r>
                        <a:rPr lang="ru-RU" u="sng" dirty="0" smtClean="0">
                          <a:solidFill>
                            <a:srgbClr val="FF0000"/>
                          </a:solidFill>
                        </a:rPr>
                        <a:t>собственной позиции</a:t>
                      </a:r>
                    </a:p>
                    <a:p>
                      <a:r>
                        <a:rPr lang="ru-RU" u="none" dirty="0" smtClean="0"/>
                        <a:t>3.1.Тезис</a:t>
                      </a:r>
                    </a:p>
                    <a:p>
                      <a:r>
                        <a:rPr lang="ru-RU" u="none" dirty="0" smtClean="0"/>
                        <a:t>3.2.Проблема актуальна</a:t>
                      </a:r>
                    </a:p>
                    <a:p>
                      <a:r>
                        <a:rPr lang="ru-RU" u="none" dirty="0" smtClean="0"/>
                        <a:t>3.3.Почему это так?</a:t>
                      </a:r>
                    </a:p>
                    <a:p>
                      <a:r>
                        <a:rPr lang="ru-RU" u="none" dirty="0" smtClean="0"/>
                        <a:t>3.4.Аргумент </a:t>
                      </a:r>
                      <a:r>
                        <a:rPr lang="ru-RU" u="none" baseline="0" dirty="0" smtClean="0"/>
                        <a:t> 1-й</a:t>
                      </a:r>
                      <a:r>
                        <a:rPr lang="ru-RU" u="none" dirty="0" smtClean="0"/>
                        <a:t> (иллюстрация из читательского опыта)</a:t>
                      </a:r>
                    </a:p>
                    <a:p>
                      <a:r>
                        <a:rPr lang="ru-RU" u="none" dirty="0" smtClean="0"/>
                        <a:t>3.5.Аргумент </a:t>
                      </a:r>
                      <a:r>
                        <a:rPr lang="ru-RU" u="none" baseline="0" dirty="0" smtClean="0"/>
                        <a:t> 2-й ( иллюстрация из читательского опыта или житейского опыта.</a:t>
                      </a:r>
                      <a:endParaRPr lang="ru-RU" u="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85975" y="6272213"/>
          <a:ext cx="4486289" cy="365760"/>
        </p:xfrm>
        <a:graphic>
          <a:graphicData uri="http://schemas.openxmlformats.org/drawingml/2006/table">
            <a:tbl>
              <a:tblPr/>
              <a:tblGrid>
                <a:gridCol w="4486289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.Вывод</a:t>
                      </a:r>
                      <a:r>
                        <a:rPr lang="ru-RU" dirty="0" smtClean="0"/>
                        <a:t> (что следует из вышесказанного).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3789363"/>
            <a:ext cx="5184775" cy="2303462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336600"/>
                </a:solidFill>
                <a:latin typeface="Bookman Old Style" pitchFamily="18" charset="0"/>
              </a:rPr>
              <a:t>«Молодость у всякого проходит, а любовь – другое дело»</a:t>
            </a:r>
          </a:p>
        </p:txBody>
      </p:sp>
      <p:pic>
        <p:nvPicPr>
          <p:cNvPr id="3076" name="Picture 4" descr="Резьба_по_дере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97693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repphoto_2539_5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8913"/>
            <a:ext cx="24447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44900"/>
            <a:ext cx="374491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414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Bookman Old Style" pitchFamily="18" charset="0"/>
              </a:rPr>
              <a:t>В назидание всему потомству.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4932363" cy="5661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4D4D4D"/>
                </a:solidFill>
                <a:latin typeface="Bookman Old Style" pitchFamily="18" charset="0"/>
              </a:rPr>
              <a:t>    </a:t>
            </a:r>
            <a:r>
              <a:rPr lang="ru-RU" sz="2800" b="1" smtClean="0">
                <a:solidFill>
                  <a:srgbClr val="002060"/>
                </a:solidFill>
                <a:latin typeface="Bookman Old Style" pitchFamily="18" charset="0"/>
              </a:rPr>
              <a:t>«…его домой ещё живого привезли, и он успел перед смертью покаяться,… в последний свой миг приказал написать того волка в церкви над своей могилой: в назидание…всему потомству княжескому».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2060"/>
                </a:solidFill>
                <a:latin typeface="Bookman Old Style" pitchFamily="18" charset="0"/>
              </a:rPr>
              <a:t>   В назидание о чём?</a:t>
            </a:r>
          </a:p>
        </p:txBody>
      </p:sp>
      <p:pic>
        <p:nvPicPr>
          <p:cNvPr id="63492" name="Picture 4" descr="20293845_1205425641_wolf1jp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060575"/>
            <a:ext cx="4127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2000240"/>
            <a:ext cx="7772400" cy="3768735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«Счастье наше, дружок, как вода в бредне: тянешь – надулось, а вытащишь – ничего нету».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14300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>
                <a:solidFill>
                  <a:srgbClr val="006699"/>
                </a:solidFill>
                <a:latin typeface="Bookman Old Style" pitchFamily="18" charset="0"/>
              </a:rPr>
              <a:t>«Чистый понедельник»</a:t>
            </a:r>
            <a:endParaRPr lang="ru-RU" sz="4800" dirty="0"/>
          </a:p>
        </p:txBody>
      </p:sp>
      <p:pic>
        <p:nvPicPr>
          <p:cNvPr id="4" name="01_Svjatyj_Boz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1_Svjatyj_Bozh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35742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59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 активизации процесса восприятия зависит активизация процессов мышления и памяти.</a:t>
            </a:r>
          </a:p>
        </p:txBody>
      </p:sp>
      <p:pic>
        <p:nvPicPr>
          <p:cNvPr id="6147" name="Picture 2" descr="C:\Documents and Settings\Admin\Мои документы\Мои рисунки\картинки анимации\транспор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43182"/>
            <a:ext cx="31432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Admin\Мои документы\Мои рисунки\транспорт\0_549da_70def45d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Заголовок 2"/>
          <p:cNvSpPr>
            <a:spLocks noGrp="1"/>
          </p:cNvSpPr>
          <p:nvPr>
            <p:ph type="title"/>
          </p:nvPr>
        </p:nvSpPr>
        <p:spPr>
          <a:xfrm rot="20878092">
            <a:off x="1187450" y="1227138"/>
            <a:ext cx="8027988" cy="2640012"/>
          </a:xfrm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rgbClr val="FF0000"/>
                </a:solidFill>
              </a:rPr>
              <a:t>Желаю   успехов!!!</a:t>
            </a:r>
          </a:p>
        </p:txBody>
      </p:sp>
      <p:pic>
        <p:nvPicPr>
          <p:cNvPr id="4" name="old_tr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071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     Воспринимая </a:t>
            </a:r>
            <a:r>
              <a:rPr lang="ru-RU" b="1" u="sng" dirty="0" smtClean="0">
                <a:solidFill>
                  <a:srgbClr val="0070C0"/>
                </a:solidFill>
              </a:rPr>
              <a:t>текст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sz="half" idx="2"/>
          </p:nvPr>
        </p:nvSpPr>
        <p:spPr>
          <a:xfrm>
            <a:off x="214313" y="1500173"/>
            <a:ext cx="8929687" cy="4625989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4400" dirty="0" smtClean="0"/>
              <a:t>   </a:t>
            </a:r>
            <a:r>
              <a:rPr lang="ru-RU" sz="4800" b="1" dirty="0" smtClean="0">
                <a:solidFill>
                  <a:srgbClr val="0070C0"/>
                </a:solidFill>
              </a:rPr>
              <a:t>Мы должны </a:t>
            </a:r>
            <a:r>
              <a:rPr lang="ru-RU" sz="4800" b="1" dirty="0" smtClean="0"/>
              <a:t>видеть, слышать, осязать, ощущать, чувствовать запахи, иметь вкусовые ощущения, т.е. </a:t>
            </a:r>
            <a:r>
              <a:rPr lang="ru-RU" sz="4800" b="1" dirty="0" smtClean="0">
                <a:solidFill>
                  <a:srgbClr val="0070C0"/>
                </a:solidFill>
              </a:rPr>
              <a:t>задействовать все пять органов чувств</a:t>
            </a:r>
            <a:r>
              <a:rPr lang="ru-RU" sz="48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57166"/>
            <a:ext cx="785812" cy="1054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0332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Наслаждаться чтением </a:t>
            </a:r>
            <a:r>
              <a:rPr lang="ru-RU" b="1" dirty="0" smtClean="0"/>
              <a:t>– значит </a:t>
            </a:r>
            <a:r>
              <a:rPr lang="ru-RU" b="1" u="sng" dirty="0" smtClean="0"/>
              <a:t>видеть текст </a:t>
            </a:r>
          </a:p>
        </p:txBody>
      </p:sp>
      <p:pic>
        <p:nvPicPr>
          <p:cNvPr id="9219" name="Picture 2" descr="C:\Documents and Settings\Admin\Мои документы\картинки анимации\83761318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623" y="2143116"/>
            <a:ext cx="8567218" cy="5573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Пишу сочинение </a:t>
            </a:r>
          </a:p>
        </p:txBody>
      </p:sp>
      <p:sp>
        <p:nvSpPr>
          <p:cNvPr id="4099" name="Содержимое 5"/>
          <p:cNvSpPr>
            <a:spLocks noGrp="1"/>
          </p:cNvSpPr>
          <p:nvPr>
            <p:ph sz="half" idx="2"/>
          </p:nvPr>
        </p:nvSpPr>
        <p:spPr>
          <a:xfrm>
            <a:off x="3857625" y="1214438"/>
            <a:ext cx="5072063" cy="49117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    </a:t>
            </a:r>
            <a:r>
              <a:rPr lang="ru-RU" sz="4400" b="1" smtClean="0">
                <a:solidFill>
                  <a:srgbClr val="FF0000"/>
                </a:solidFill>
              </a:rPr>
              <a:t>Нельзя научить,</a:t>
            </a:r>
          </a:p>
          <a:p>
            <a:pPr algn="ctr">
              <a:buFont typeface="Arial" pitchFamily="34" charset="0"/>
              <a:buNone/>
            </a:pPr>
            <a:r>
              <a:rPr lang="ru-RU" sz="4400" b="1" smtClean="0">
                <a:solidFill>
                  <a:srgbClr val="FF0000"/>
                </a:solidFill>
              </a:rPr>
              <a:t> можно научиться!</a:t>
            </a:r>
          </a:p>
          <a:p>
            <a:pPr algn="ctr">
              <a:buFont typeface="Arial" pitchFamily="34" charset="0"/>
              <a:buNone/>
            </a:pPr>
            <a:endParaRPr lang="ru-RU" sz="4000" b="1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b="1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11192"/>
            <a:ext cx="3500462" cy="552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Зрительное образное восприятие текста способствует повышению творческой деятельности  личности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03400"/>
            <a:ext cx="6738937" cy="476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Посмотрел  -  запомнил!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1500188"/>
            <a:ext cx="6850063" cy="485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Учимся писать </a:t>
            </a:r>
            <a:r>
              <a:rPr lang="ru-RU" b="1" u="sng" dirty="0" smtClean="0"/>
              <a:t>сжатое изложение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50"/>
            <a:ext cx="51435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786063"/>
            <a:ext cx="16795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576</Words>
  <Application>Microsoft Office PowerPoint</Application>
  <PresentationFormat>Экран (4:3)</PresentationFormat>
  <Paragraphs>107</Paragraphs>
  <Slides>30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Учимся писать сжатое изложение, сочинение-рассуждение и сочинение по прочитанному тексту </vt:lpstr>
      <vt:lpstr>Содержание</vt:lpstr>
      <vt:lpstr>От активизации процесса восприятия зависит активизация процессов мышления и памяти.</vt:lpstr>
      <vt:lpstr>       Воспринимая текст,</vt:lpstr>
      <vt:lpstr>Наслаждаться чтением – значит видеть текст </vt:lpstr>
      <vt:lpstr>Пишу сочинение </vt:lpstr>
      <vt:lpstr>Зрительное образное восприятие текста способствует повышению творческой деятельности  личности</vt:lpstr>
      <vt:lpstr>Посмотрел  -  запомнил!</vt:lpstr>
      <vt:lpstr>Учимся писать сжатое изложение</vt:lpstr>
      <vt:lpstr>ГИО</vt:lpstr>
      <vt:lpstr>ГИО      К приёмам сжатия текста относится  Обобщение </vt:lpstr>
      <vt:lpstr>алгоритм  сжатого изложения  - ГИО</vt:lpstr>
      <vt:lpstr>Одновременное воздействие на два важнейших органа восприятия (слух и зрение) позволяют достичь гораздо большего эффекта</vt:lpstr>
      <vt:lpstr>Увидеть и услышать через цвет, звук, вкус  - значит трудиться умом и сердцем. </vt:lpstr>
      <vt:lpstr>Юный читатель постигает тайну мастерства писателя. Готов к активной языковой деятельности. Ученик запоминает  то, что он видит и слышит одновременно.</vt:lpstr>
      <vt:lpstr>Чтобы в сочинении  заработала главная мысль  - тезис,</vt:lpstr>
      <vt:lpstr>Слайд 17</vt:lpstr>
      <vt:lpstr>Тезис + 2аргумента + 2 примера + Вывод </vt:lpstr>
      <vt:lpstr>Строение текста сочинения-рассуждения</vt:lpstr>
      <vt:lpstr>Готовимся к сочинению на лингвистическую тему</vt:lpstr>
      <vt:lpstr>+</vt:lpstr>
      <vt:lpstr>Лексика и грамматика –  две половинки яблока</vt:lpstr>
      <vt:lpstr>Учимся  анализировать   лексические  и  грамматические  явления  в    тексте </vt:lpstr>
      <vt:lpstr> Схема сочинения  </vt:lpstr>
      <vt:lpstr>Слайд 25</vt:lpstr>
      <vt:lpstr>Композиция сочинения</vt:lpstr>
      <vt:lpstr>«Молодость у всякого проходит, а любовь – другое дело»</vt:lpstr>
      <vt:lpstr>В назидание всему потомству.</vt:lpstr>
      <vt:lpstr>«Счастье наше, дружок, как вода в бредне: тянешь – надулось, а вытащишь – ничего нету».</vt:lpstr>
      <vt:lpstr>Желаю   успехов!!!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Брызгалова С.В</cp:lastModifiedBy>
  <cp:revision>9</cp:revision>
  <dcterms:created xsi:type="dcterms:W3CDTF">2013-12-05T14:09:18Z</dcterms:created>
  <dcterms:modified xsi:type="dcterms:W3CDTF">2014-05-14T06:56:10Z</dcterms:modified>
</cp:coreProperties>
</file>