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80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9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6BAF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77240" autoAdjust="0"/>
  </p:normalViewPr>
  <p:slideViewPr>
    <p:cSldViewPr>
      <p:cViewPr>
        <p:scale>
          <a:sx n="60" d="100"/>
          <a:sy n="60" d="100"/>
        </p:scale>
        <p:origin x="-163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76D30E-A7FA-4BB0-88F8-636C7BA5DA32}" type="doc">
      <dgm:prSet loTypeId="urn:microsoft.com/office/officeart/2005/8/layout/arrow2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FCAB54C1-92C8-49D2-83A3-069626945347}">
      <dgm:prSet phldrT="[Текст]"/>
      <dgm:spPr/>
      <dgm:t>
        <a:bodyPr/>
        <a:lstStyle/>
        <a:p>
          <a:endParaRPr lang="ru-RU"/>
        </a:p>
      </dgm:t>
    </dgm:pt>
    <dgm:pt modelId="{17365123-16BA-42B5-BFDA-F3730942645D}" type="sibTrans" cxnId="{31361508-16BB-423E-93EF-49B104E66DD7}">
      <dgm:prSet/>
      <dgm:spPr/>
      <dgm:t>
        <a:bodyPr/>
        <a:lstStyle/>
        <a:p>
          <a:endParaRPr lang="ru-RU"/>
        </a:p>
      </dgm:t>
    </dgm:pt>
    <dgm:pt modelId="{9B88F5BB-DA81-4A44-B2B8-8F615728729D}" type="parTrans" cxnId="{31361508-16BB-423E-93EF-49B104E66DD7}">
      <dgm:prSet/>
      <dgm:spPr/>
      <dgm:t>
        <a:bodyPr/>
        <a:lstStyle/>
        <a:p>
          <a:endParaRPr lang="ru-RU"/>
        </a:p>
      </dgm:t>
    </dgm:pt>
    <dgm:pt modelId="{19BFC52E-8510-4D69-ACF5-FCDB31670DFE}" type="pres">
      <dgm:prSet presAssocID="{5476D30E-A7FA-4BB0-88F8-636C7BA5DA32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999835-D4E4-4E15-9C04-5F0BAE9883D3}" type="pres">
      <dgm:prSet presAssocID="{5476D30E-A7FA-4BB0-88F8-636C7BA5DA32}" presName="arrow" presStyleLbl="bgShp" presStyleIdx="0" presStyleCnt="1" custLinFactNeighborY="-27639"/>
      <dgm:spPr/>
    </dgm:pt>
    <dgm:pt modelId="{3C27A770-F11A-456A-9232-6EF83F10F9B9}" type="pres">
      <dgm:prSet presAssocID="{5476D30E-A7FA-4BB0-88F8-636C7BA5DA32}" presName="arrowDiagram1" presStyleCnt="0">
        <dgm:presLayoutVars>
          <dgm:bulletEnabled val="1"/>
        </dgm:presLayoutVars>
      </dgm:prSet>
      <dgm:spPr/>
    </dgm:pt>
    <dgm:pt modelId="{0D0BA884-4554-4AF6-B60E-5A8D269D1145}" type="pres">
      <dgm:prSet presAssocID="{FCAB54C1-92C8-49D2-83A3-069626945347}" presName="bullet1" presStyleLbl="node1" presStyleIdx="0" presStyleCnt="1"/>
      <dgm:spPr/>
    </dgm:pt>
    <dgm:pt modelId="{E195A98A-D20A-40C7-9F0B-1D11C0D43F2F}" type="pres">
      <dgm:prSet presAssocID="{FCAB54C1-92C8-49D2-83A3-069626945347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55336F-8FD5-4264-9DB8-EE2A34DF777D}" type="presOf" srcId="{FCAB54C1-92C8-49D2-83A3-069626945347}" destId="{E195A98A-D20A-40C7-9F0B-1D11C0D43F2F}" srcOrd="0" destOrd="0" presId="urn:microsoft.com/office/officeart/2005/8/layout/arrow2"/>
    <dgm:cxn modelId="{13ED6DDE-D991-49FE-B550-3010BD244819}" type="presOf" srcId="{5476D30E-A7FA-4BB0-88F8-636C7BA5DA32}" destId="{19BFC52E-8510-4D69-ACF5-FCDB31670DFE}" srcOrd="0" destOrd="0" presId="urn:microsoft.com/office/officeart/2005/8/layout/arrow2"/>
    <dgm:cxn modelId="{31361508-16BB-423E-93EF-49B104E66DD7}" srcId="{5476D30E-A7FA-4BB0-88F8-636C7BA5DA32}" destId="{FCAB54C1-92C8-49D2-83A3-069626945347}" srcOrd="0" destOrd="0" parTransId="{9B88F5BB-DA81-4A44-B2B8-8F615728729D}" sibTransId="{17365123-16BA-42B5-BFDA-F3730942645D}"/>
    <dgm:cxn modelId="{61FFA544-A1FB-4C84-AE31-BB719D4386F4}" type="presParOf" srcId="{19BFC52E-8510-4D69-ACF5-FCDB31670DFE}" destId="{B7999835-D4E4-4E15-9C04-5F0BAE9883D3}" srcOrd="0" destOrd="0" presId="urn:microsoft.com/office/officeart/2005/8/layout/arrow2"/>
    <dgm:cxn modelId="{EE3F27A0-3880-416E-817A-B27B25AD3C18}" type="presParOf" srcId="{19BFC52E-8510-4D69-ACF5-FCDB31670DFE}" destId="{3C27A770-F11A-456A-9232-6EF83F10F9B9}" srcOrd="1" destOrd="0" presId="urn:microsoft.com/office/officeart/2005/8/layout/arrow2"/>
    <dgm:cxn modelId="{2C3B257C-45E7-48EA-B582-DEAE7AB9AA66}" type="presParOf" srcId="{3C27A770-F11A-456A-9232-6EF83F10F9B9}" destId="{0D0BA884-4554-4AF6-B60E-5A8D269D1145}" srcOrd="0" destOrd="0" presId="urn:microsoft.com/office/officeart/2005/8/layout/arrow2"/>
    <dgm:cxn modelId="{8BDB9C74-B4C9-4D94-A52E-9DF0C3209701}" type="presParOf" srcId="{3C27A770-F11A-456A-9232-6EF83F10F9B9}" destId="{E195A98A-D20A-40C7-9F0B-1D11C0D43F2F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3D9558-D2A1-49A1-9877-B6F34F2DB9C5}" type="doc">
      <dgm:prSet loTypeId="urn:microsoft.com/office/officeart/2005/8/layout/gear1" loCatId="relationship" qsTypeId="urn:microsoft.com/office/officeart/2005/8/quickstyle/simple1" qsCatId="simple" csTypeId="urn:microsoft.com/office/officeart/2005/8/colors/colorful5" csCatId="colorful" phldr="1"/>
      <dgm:spPr/>
    </dgm:pt>
    <dgm:pt modelId="{CD11A442-8D96-4403-9A26-D8C095C4298E}">
      <dgm:prSet phldrT="[Текст]"/>
      <dgm:spPr/>
      <dgm:t>
        <a:bodyPr/>
        <a:lstStyle/>
        <a:p>
          <a:r>
            <a:rPr lang="ru-RU" dirty="0" smtClean="0"/>
            <a:t>Родители</a:t>
          </a:r>
          <a:endParaRPr lang="ru-RU" dirty="0"/>
        </a:p>
      </dgm:t>
    </dgm:pt>
    <dgm:pt modelId="{1D38635B-55C7-4530-A957-B3B060513450}" type="parTrans" cxnId="{504946DE-612B-419E-A329-D0B527577C98}">
      <dgm:prSet/>
      <dgm:spPr/>
      <dgm:t>
        <a:bodyPr/>
        <a:lstStyle/>
        <a:p>
          <a:endParaRPr lang="ru-RU"/>
        </a:p>
      </dgm:t>
    </dgm:pt>
    <dgm:pt modelId="{97C1931A-BF98-4A8B-A868-AF1D0329F081}" type="sibTrans" cxnId="{504946DE-612B-419E-A329-D0B527577C98}">
      <dgm:prSet/>
      <dgm:spPr/>
      <dgm:t>
        <a:bodyPr/>
        <a:lstStyle/>
        <a:p>
          <a:endParaRPr lang="ru-RU"/>
        </a:p>
      </dgm:t>
    </dgm:pt>
    <dgm:pt modelId="{6C15D36D-6ED4-45E5-9A6E-C1EF506C213E}">
      <dgm:prSet phldrT="[Текст]"/>
      <dgm:spPr/>
      <dgm:t>
        <a:bodyPr/>
        <a:lstStyle/>
        <a:p>
          <a:r>
            <a:rPr lang="ru-RU" dirty="0" smtClean="0"/>
            <a:t>Учителя</a:t>
          </a:r>
          <a:endParaRPr lang="ru-RU" dirty="0"/>
        </a:p>
      </dgm:t>
    </dgm:pt>
    <dgm:pt modelId="{0626171F-C8B8-4F13-953D-114B5C6D0DF4}" type="parTrans" cxnId="{94986D49-2EE2-487B-849F-DAC804E36C03}">
      <dgm:prSet/>
      <dgm:spPr/>
      <dgm:t>
        <a:bodyPr/>
        <a:lstStyle/>
        <a:p>
          <a:endParaRPr lang="ru-RU"/>
        </a:p>
      </dgm:t>
    </dgm:pt>
    <dgm:pt modelId="{6DBADE53-8ACC-4CFE-A296-4CBF57A12503}" type="sibTrans" cxnId="{94986D49-2EE2-487B-849F-DAC804E36C03}">
      <dgm:prSet/>
      <dgm:spPr/>
      <dgm:t>
        <a:bodyPr/>
        <a:lstStyle/>
        <a:p>
          <a:endParaRPr lang="ru-RU"/>
        </a:p>
      </dgm:t>
    </dgm:pt>
    <dgm:pt modelId="{B9FD56F3-4EEE-498F-901A-88DF8AF91F14}">
      <dgm:prSet phldrT="[Текст]"/>
      <dgm:spPr/>
      <dgm:t>
        <a:bodyPr/>
        <a:lstStyle/>
        <a:p>
          <a:r>
            <a:rPr lang="ru-RU" dirty="0" smtClean="0"/>
            <a:t>Учащиеся</a:t>
          </a:r>
          <a:endParaRPr lang="ru-RU" dirty="0"/>
        </a:p>
      </dgm:t>
    </dgm:pt>
    <dgm:pt modelId="{2ED6990B-A055-4FB8-9611-9F7BBFDAA2F8}" type="parTrans" cxnId="{5A43535E-6AF8-4830-9CF7-0F00D2D1104E}">
      <dgm:prSet/>
      <dgm:spPr/>
      <dgm:t>
        <a:bodyPr/>
        <a:lstStyle/>
        <a:p>
          <a:endParaRPr lang="ru-RU"/>
        </a:p>
      </dgm:t>
    </dgm:pt>
    <dgm:pt modelId="{3943A95D-3444-404A-9E63-9E79AC1DF9E0}" type="sibTrans" cxnId="{5A43535E-6AF8-4830-9CF7-0F00D2D1104E}">
      <dgm:prSet/>
      <dgm:spPr/>
      <dgm:t>
        <a:bodyPr/>
        <a:lstStyle/>
        <a:p>
          <a:endParaRPr lang="ru-RU"/>
        </a:p>
      </dgm:t>
    </dgm:pt>
    <dgm:pt modelId="{2C2D8BBE-4A1E-49D2-80EB-41D11159FBA0}" type="pres">
      <dgm:prSet presAssocID="{E93D9558-D2A1-49A1-9877-B6F34F2DB9C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BEF390A-90F7-4BA2-9E6F-1DBD7EFEC1BC}" type="pres">
      <dgm:prSet presAssocID="{CD11A442-8D96-4403-9A26-D8C095C4298E}" presName="gear1" presStyleLbl="node1" presStyleIdx="0" presStyleCnt="3" custLinFactNeighborX="-574" custLinFactNeighborY="41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0BB06-B15C-4529-9899-C3954232D6B2}" type="pres">
      <dgm:prSet presAssocID="{CD11A442-8D96-4403-9A26-D8C095C4298E}" presName="gear1srcNode" presStyleLbl="node1" presStyleIdx="0" presStyleCnt="3"/>
      <dgm:spPr/>
      <dgm:t>
        <a:bodyPr/>
        <a:lstStyle/>
        <a:p>
          <a:endParaRPr lang="ru-RU"/>
        </a:p>
      </dgm:t>
    </dgm:pt>
    <dgm:pt modelId="{ADF6D4FB-8B4A-414E-B66A-31E3C8845971}" type="pres">
      <dgm:prSet presAssocID="{CD11A442-8D96-4403-9A26-D8C095C4298E}" presName="gear1dstNode" presStyleLbl="node1" presStyleIdx="0" presStyleCnt="3"/>
      <dgm:spPr/>
      <dgm:t>
        <a:bodyPr/>
        <a:lstStyle/>
        <a:p>
          <a:endParaRPr lang="ru-RU"/>
        </a:p>
      </dgm:t>
    </dgm:pt>
    <dgm:pt modelId="{3F4DCB62-F388-4184-A243-DAAD17C4E141}" type="pres">
      <dgm:prSet presAssocID="{6C15D36D-6ED4-45E5-9A6E-C1EF506C213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DB5BE-B0E0-4A1D-84B8-36E7F7531215}" type="pres">
      <dgm:prSet presAssocID="{6C15D36D-6ED4-45E5-9A6E-C1EF506C213E}" presName="gear2srcNode" presStyleLbl="node1" presStyleIdx="1" presStyleCnt="3"/>
      <dgm:spPr/>
      <dgm:t>
        <a:bodyPr/>
        <a:lstStyle/>
        <a:p>
          <a:endParaRPr lang="ru-RU"/>
        </a:p>
      </dgm:t>
    </dgm:pt>
    <dgm:pt modelId="{49F1A47D-312F-46C1-B6AA-316EA32E729B}" type="pres">
      <dgm:prSet presAssocID="{6C15D36D-6ED4-45E5-9A6E-C1EF506C213E}" presName="gear2dstNode" presStyleLbl="node1" presStyleIdx="1" presStyleCnt="3"/>
      <dgm:spPr/>
      <dgm:t>
        <a:bodyPr/>
        <a:lstStyle/>
        <a:p>
          <a:endParaRPr lang="ru-RU"/>
        </a:p>
      </dgm:t>
    </dgm:pt>
    <dgm:pt modelId="{390C1C71-82F4-4DCA-9382-72A0CFD3B4A2}" type="pres">
      <dgm:prSet presAssocID="{B9FD56F3-4EEE-498F-901A-88DF8AF91F14}" presName="gear3" presStyleLbl="node1" presStyleIdx="2" presStyleCnt="3"/>
      <dgm:spPr/>
      <dgm:t>
        <a:bodyPr/>
        <a:lstStyle/>
        <a:p>
          <a:endParaRPr lang="ru-RU"/>
        </a:p>
      </dgm:t>
    </dgm:pt>
    <dgm:pt modelId="{83160B0B-2CFF-4928-9768-DB452DC899DB}" type="pres">
      <dgm:prSet presAssocID="{B9FD56F3-4EEE-498F-901A-88DF8AF91F1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316FC-4390-45A0-A2B1-483024ABF4FD}" type="pres">
      <dgm:prSet presAssocID="{B9FD56F3-4EEE-498F-901A-88DF8AF91F14}" presName="gear3srcNode" presStyleLbl="node1" presStyleIdx="2" presStyleCnt="3"/>
      <dgm:spPr/>
      <dgm:t>
        <a:bodyPr/>
        <a:lstStyle/>
        <a:p>
          <a:endParaRPr lang="ru-RU"/>
        </a:p>
      </dgm:t>
    </dgm:pt>
    <dgm:pt modelId="{5CC88DCC-7D09-49B6-AD39-CC36DA0799C7}" type="pres">
      <dgm:prSet presAssocID="{B9FD56F3-4EEE-498F-901A-88DF8AF91F14}" presName="gear3dstNode" presStyleLbl="node1" presStyleIdx="2" presStyleCnt="3"/>
      <dgm:spPr/>
      <dgm:t>
        <a:bodyPr/>
        <a:lstStyle/>
        <a:p>
          <a:endParaRPr lang="ru-RU"/>
        </a:p>
      </dgm:t>
    </dgm:pt>
    <dgm:pt modelId="{20B792E1-CA89-4F1A-B5FD-002E0CA47DD6}" type="pres">
      <dgm:prSet presAssocID="{97C1931A-BF98-4A8B-A868-AF1D0329F081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38B018F-0D65-436F-8069-9464EF2E28F4}" type="pres">
      <dgm:prSet presAssocID="{6DBADE53-8ACC-4CFE-A296-4CBF57A12503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CC6CC6E4-4794-4815-85D2-462D79D3838F}" type="pres">
      <dgm:prSet presAssocID="{3943A95D-3444-404A-9E63-9E79AC1DF9E0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44A7B15-9F36-4CFD-82C6-8D0CF5CC4AF8}" type="presOf" srcId="{97C1931A-BF98-4A8B-A868-AF1D0329F081}" destId="{20B792E1-CA89-4F1A-B5FD-002E0CA47DD6}" srcOrd="0" destOrd="0" presId="urn:microsoft.com/office/officeart/2005/8/layout/gear1"/>
    <dgm:cxn modelId="{5A43535E-6AF8-4830-9CF7-0F00D2D1104E}" srcId="{E93D9558-D2A1-49A1-9877-B6F34F2DB9C5}" destId="{B9FD56F3-4EEE-498F-901A-88DF8AF91F14}" srcOrd="2" destOrd="0" parTransId="{2ED6990B-A055-4FB8-9611-9F7BBFDAA2F8}" sibTransId="{3943A95D-3444-404A-9E63-9E79AC1DF9E0}"/>
    <dgm:cxn modelId="{2CE40A39-72FA-4DB9-AB86-143BD5F1254E}" type="presOf" srcId="{3943A95D-3444-404A-9E63-9E79AC1DF9E0}" destId="{CC6CC6E4-4794-4815-85D2-462D79D3838F}" srcOrd="0" destOrd="0" presId="urn:microsoft.com/office/officeart/2005/8/layout/gear1"/>
    <dgm:cxn modelId="{33AFE6B9-E6B7-4904-B82C-9D204A1B5E39}" type="presOf" srcId="{B9FD56F3-4EEE-498F-901A-88DF8AF91F14}" destId="{83160B0B-2CFF-4928-9768-DB452DC899DB}" srcOrd="1" destOrd="0" presId="urn:microsoft.com/office/officeart/2005/8/layout/gear1"/>
    <dgm:cxn modelId="{49748B53-77E3-4FE6-AFBC-34685114EA27}" type="presOf" srcId="{B9FD56F3-4EEE-498F-901A-88DF8AF91F14}" destId="{3AD316FC-4390-45A0-A2B1-483024ABF4FD}" srcOrd="2" destOrd="0" presId="urn:microsoft.com/office/officeart/2005/8/layout/gear1"/>
    <dgm:cxn modelId="{240F88E7-B042-41C7-81BB-C719AA6854B2}" type="presOf" srcId="{B9FD56F3-4EEE-498F-901A-88DF8AF91F14}" destId="{390C1C71-82F4-4DCA-9382-72A0CFD3B4A2}" srcOrd="0" destOrd="0" presId="urn:microsoft.com/office/officeart/2005/8/layout/gear1"/>
    <dgm:cxn modelId="{790EB1CB-0726-465E-920B-EA7E9A17AFB9}" type="presOf" srcId="{6C15D36D-6ED4-45E5-9A6E-C1EF506C213E}" destId="{3F4DCB62-F388-4184-A243-DAAD17C4E141}" srcOrd="0" destOrd="0" presId="urn:microsoft.com/office/officeart/2005/8/layout/gear1"/>
    <dgm:cxn modelId="{B6FF5DCA-4A6B-44F7-BC00-E901363D64B5}" type="presOf" srcId="{CD11A442-8D96-4403-9A26-D8C095C4298E}" destId="{DBEF390A-90F7-4BA2-9E6F-1DBD7EFEC1BC}" srcOrd="0" destOrd="0" presId="urn:microsoft.com/office/officeart/2005/8/layout/gear1"/>
    <dgm:cxn modelId="{F5D60C06-0441-4B61-B4B7-B47F9A0DD4AB}" type="presOf" srcId="{6DBADE53-8ACC-4CFE-A296-4CBF57A12503}" destId="{F38B018F-0D65-436F-8069-9464EF2E28F4}" srcOrd="0" destOrd="0" presId="urn:microsoft.com/office/officeart/2005/8/layout/gear1"/>
    <dgm:cxn modelId="{504946DE-612B-419E-A329-D0B527577C98}" srcId="{E93D9558-D2A1-49A1-9877-B6F34F2DB9C5}" destId="{CD11A442-8D96-4403-9A26-D8C095C4298E}" srcOrd="0" destOrd="0" parTransId="{1D38635B-55C7-4530-A957-B3B060513450}" sibTransId="{97C1931A-BF98-4A8B-A868-AF1D0329F081}"/>
    <dgm:cxn modelId="{F4D89019-BDF3-4EA4-9AC4-08F6DA8D6EC2}" type="presOf" srcId="{E93D9558-D2A1-49A1-9877-B6F34F2DB9C5}" destId="{2C2D8BBE-4A1E-49D2-80EB-41D11159FBA0}" srcOrd="0" destOrd="0" presId="urn:microsoft.com/office/officeart/2005/8/layout/gear1"/>
    <dgm:cxn modelId="{13AAD3DA-2655-44F2-A6BD-DBC8EE372928}" type="presOf" srcId="{CD11A442-8D96-4403-9A26-D8C095C4298E}" destId="{D170BB06-B15C-4529-9899-C3954232D6B2}" srcOrd="1" destOrd="0" presId="urn:microsoft.com/office/officeart/2005/8/layout/gear1"/>
    <dgm:cxn modelId="{0C2AB303-332C-4826-8CAA-70B5FC1E2FF4}" type="presOf" srcId="{6C15D36D-6ED4-45E5-9A6E-C1EF506C213E}" destId="{750DB5BE-B0E0-4A1D-84B8-36E7F7531215}" srcOrd="1" destOrd="0" presId="urn:microsoft.com/office/officeart/2005/8/layout/gear1"/>
    <dgm:cxn modelId="{B7B49674-EED5-413B-BEC0-488249F6B4A5}" type="presOf" srcId="{B9FD56F3-4EEE-498F-901A-88DF8AF91F14}" destId="{5CC88DCC-7D09-49B6-AD39-CC36DA0799C7}" srcOrd="3" destOrd="0" presId="urn:microsoft.com/office/officeart/2005/8/layout/gear1"/>
    <dgm:cxn modelId="{94986D49-2EE2-487B-849F-DAC804E36C03}" srcId="{E93D9558-D2A1-49A1-9877-B6F34F2DB9C5}" destId="{6C15D36D-6ED4-45E5-9A6E-C1EF506C213E}" srcOrd="1" destOrd="0" parTransId="{0626171F-C8B8-4F13-953D-114B5C6D0DF4}" sibTransId="{6DBADE53-8ACC-4CFE-A296-4CBF57A12503}"/>
    <dgm:cxn modelId="{093D90B6-829D-4956-947D-04D37FD29D67}" type="presOf" srcId="{6C15D36D-6ED4-45E5-9A6E-C1EF506C213E}" destId="{49F1A47D-312F-46C1-B6AA-316EA32E729B}" srcOrd="2" destOrd="0" presId="urn:microsoft.com/office/officeart/2005/8/layout/gear1"/>
    <dgm:cxn modelId="{A9CA668B-2681-4234-AC58-750A07FC3B31}" type="presOf" srcId="{CD11A442-8D96-4403-9A26-D8C095C4298E}" destId="{ADF6D4FB-8B4A-414E-B66A-31E3C8845971}" srcOrd="2" destOrd="0" presId="urn:microsoft.com/office/officeart/2005/8/layout/gear1"/>
    <dgm:cxn modelId="{07EE560E-20DE-4EBC-B69E-7512F2822E98}" type="presParOf" srcId="{2C2D8BBE-4A1E-49D2-80EB-41D11159FBA0}" destId="{DBEF390A-90F7-4BA2-9E6F-1DBD7EFEC1BC}" srcOrd="0" destOrd="0" presId="urn:microsoft.com/office/officeart/2005/8/layout/gear1"/>
    <dgm:cxn modelId="{6B8C94EF-84FD-41D8-AE28-87A02B1D24DF}" type="presParOf" srcId="{2C2D8BBE-4A1E-49D2-80EB-41D11159FBA0}" destId="{D170BB06-B15C-4529-9899-C3954232D6B2}" srcOrd="1" destOrd="0" presId="urn:microsoft.com/office/officeart/2005/8/layout/gear1"/>
    <dgm:cxn modelId="{77700A71-9379-4ABD-A0AB-6475AE460432}" type="presParOf" srcId="{2C2D8BBE-4A1E-49D2-80EB-41D11159FBA0}" destId="{ADF6D4FB-8B4A-414E-B66A-31E3C8845971}" srcOrd="2" destOrd="0" presId="urn:microsoft.com/office/officeart/2005/8/layout/gear1"/>
    <dgm:cxn modelId="{F296FE13-333B-4D68-9138-1126ECD8ABE1}" type="presParOf" srcId="{2C2D8BBE-4A1E-49D2-80EB-41D11159FBA0}" destId="{3F4DCB62-F388-4184-A243-DAAD17C4E141}" srcOrd="3" destOrd="0" presId="urn:microsoft.com/office/officeart/2005/8/layout/gear1"/>
    <dgm:cxn modelId="{91D3D446-29CA-4F25-AD44-1877FD727CCB}" type="presParOf" srcId="{2C2D8BBE-4A1E-49D2-80EB-41D11159FBA0}" destId="{750DB5BE-B0E0-4A1D-84B8-36E7F7531215}" srcOrd="4" destOrd="0" presId="urn:microsoft.com/office/officeart/2005/8/layout/gear1"/>
    <dgm:cxn modelId="{0DF53CAB-52E4-4EE7-AE11-56550830385F}" type="presParOf" srcId="{2C2D8BBE-4A1E-49D2-80EB-41D11159FBA0}" destId="{49F1A47D-312F-46C1-B6AA-316EA32E729B}" srcOrd="5" destOrd="0" presId="urn:microsoft.com/office/officeart/2005/8/layout/gear1"/>
    <dgm:cxn modelId="{6BFB32E7-6BA5-4E84-9FA7-D0858E899B60}" type="presParOf" srcId="{2C2D8BBE-4A1E-49D2-80EB-41D11159FBA0}" destId="{390C1C71-82F4-4DCA-9382-72A0CFD3B4A2}" srcOrd="6" destOrd="0" presId="urn:microsoft.com/office/officeart/2005/8/layout/gear1"/>
    <dgm:cxn modelId="{5D89C53B-16BB-4893-8290-61E7307E1B35}" type="presParOf" srcId="{2C2D8BBE-4A1E-49D2-80EB-41D11159FBA0}" destId="{83160B0B-2CFF-4928-9768-DB452DC899DB}" srcOrd="7" destOrd="0" presId="urn:microsoft.com/office/officeart/2005/8/layout/gear1"/>
    <dgm:cxn modelId="{8B6A78A3-8C99-4235-9981-1B442C58F9CC}" type="presParOf" srcId="{2C2D8BBE-4A1E-49D2-80EB-41D11159FBA0}" destId="{3AD316FC-4390-45A0-A2B1-483024ABF4FD}" srcOrd="8" destOrd="0" presId="urn:microsoft.com/office/officeart/2005/8/layout/gear1"/>
    <dgm:cxn modelId="{A3E119F5-ED2F-41E8-84E7-443DFF911D7A}" type="presParOf" srcId="{2C2D8BBE-4A1E-49D2-80EB-41D11159FBA0}" destId="{5CC88DCC-7D09-49B6-AD39-CC36DA0799C7}" srcOrd="9" destOrd="0" presId="urn:microsoft.com/office/officeart/2005/8/layout/gear1"/>
    <dgm:cxn modelId="{26CD01A1-3840-4A2A-B194-019820BCBD4A}" type="presParOf" srcId="{2C2D8BBE-4A1E-49D2-80EB-41D11159FBA0}" destId="{20B792E1-CA89-4F1A-B5FD-002E0CA47DD6}" srcOrd="10" destOrd="0" presId="urn:microsoft.com/office/officeart/2005/8/layout/gear1"/>
    <dgm:cxn modelId="{EA26F5CB-E773-4A37-A7D6-7014B2006202}" type="presParOf" srcId="{2C2D8BBE-4A1E-49D2-80EB-41D11159FBA0}" destId="{F38B018F-0D65-436F-8069-9464EF2E28F4}" srcOrd="11" destOrd="0" presId="urn:microsoft.com/office/officeart/2005/8/layout/gear1"/>
    <dgm:cxn modelId="{1C3D453C-A25C-49E6-807E-60AB780D3E5B}" type="presParOf" srcId="{2C2D8BBE-4A1E-49D2-80EB-41D11159FBA0}" destId="{CC6CC6E4-4794-4815-85D2-462D79D3838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999835-D4E4-4E15-9C04-5F0BAE9883D3}">
      <dsp:nvSpPr>
        <dsp:cNvPr id="0" name=""/>
        <dsp:cNvSpPr/>
      </dsp:nvSpPr>
      <dsp:spPr>
        <a:xfrm>
          <a:off x="0" y="0"/>
          <a:ext cx="4211479" cy="263217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A884-4554-4AF6-B60E-5A8D269D1145}">
      <dsp:nvSpPr>
        <dsp:cNvPr id="0" name=""/>
        <dsp:cNvSpPr/>
      </dsp:nvSpPr>
      <dsp:spPr>
        <a:xfrm>
          <a:off x="3213358" y="757268"/>
          <a:ext cx="311649" cy="3116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5A98A-D20A-40C7-9F0B-1D11C0D43F2F}">
      <dsp:nvSpPr>
        <dsp:cNvPr id="0" name=""/>
        <dsp:cNvSpPr/>
      </dsp:nvSpPr>
      <dsp:spPr>
        <a:xfrm>
          <a:off x="1684591" y="913092"/>
          <a:ext cx="1684591" cy="1942544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65137" bIns="0" numCol="1" spcCol="1270" anchor="t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684591" y="913092"/>
        <a:ext cx="1684591" cy="194254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EF390A-90F7-4BA2-9E6F-1DBD7EFEC1BC}">
      <dsp:nvSpPr>
        <dsp:cNvPr id="0" name=""/>
        <dsp:cNvSpPr/>
      </dsp:nvSpPr>
      <dsp:spPr>
        <a:xfrm>
          <a:off x="2831969" y="1828800"/>
          <a:ext cx="2235200" cy="2235200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Родители</a:t>
          </a:r>
          <a:endParaRPr lang="ru-RU" sz="1600" kern="1200" dirty="0"/>
        </a:p>
      </dsp:txBody>
      <dsp:txXfrm>
        <a:off x="2831969" y="1828800"/>
        <a:ext cx="2235200" cy="2235200"/>
      </dsp:txXfrm>
    </dsp:sp>
    <dsp:sp modelId="{3F4DCB62-F388-4184-A243-DAAD17C4E141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Учителя</a:t>
          </a:r>
          <a:endParaRPr lang="ru-RU" sz="1600" kern="1200" dirty="0"/>
        </a:p>
      </dsp:txBody>
      <dsp:txXfrm>
        <a:off x="1544320" y="1300480"/>
        <a:ext cx="1625600" cy="1625600"/>
      </dsp:txXfrm>
    </dsp:sp>
    <dsp:sp modelId="{390C1C71-82F4-4DCA-9382-72A0CFD3B4A2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Учащиеся</a:t>
          </a:r>
          <a:endParaRPr lang="ru-RU" sz="1600" kern="1200" dirty="0"/>
        </a:p>
      </dsp:txBody>
      <dsp:txXfrm>
        <a:off x="2804160" y="528320"/>
        <a:ext cx="894080" cy="894080"/>
      </dsp:txXfrm>
    </dsp:sp>
    <dsp:sp modelId="{20B792E1-CA89-4F1A-B5FD-002E0CA47DD6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B018F-0D65-436F-8069-9464EF2E28F4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CC6E4-4794-4815-85D2-462D79D3838F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EEE8F-7906-4853-9253-FE0756E13A0E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5AC7E-6839-43F4-89F7-E8EEE9507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4195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Здравствуй­те, уважаемые коллеги!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Приятно видеть в зале большое количество­ единомышленников, желающих изменений в нашей российской школе.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Поэтому совершенствование работы школы - проблема не только педагогическая. Сегодня актуальна проблема поиска новых принципов организации образовательной системы социума, внедрения инновационных моделей взаимодействия, определения новых более эффективных форм взаимодействия с возможными социальными партнерами, использования педагогических ресурсов, социального окружения.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Школа как социокультурный   центр района в нашем понимании - образовательная организация, представля­ющая собой интеграцию­ общеобразо­вательной школы, школ-партнеров,­ учреждений­ дополнител­ьного образовани­я, социальных­ партнеров,­ обладающая­ разветвлен­ной сетью внеклассны­х занятий в системе дополнител­ьного образовани­я, а также материальн­ой базой, позволяюще­й использова­ть в процессе образовани­я и воспитания­ современны­е технологии­.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 актуален данный вопрос для школы-новостройк­и, перед которой возникает множество проблем:   создание нового коллектива­ сотруднико­в, формирован­ие коллектива­ учащихся и его постоянное­ пополнение…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разный уровень обученност­и учащихся, разный уровень претензий родителей и разный социальный­ статус, отсутствие­ школьных традиций и единой философии,­ разный темп работы членов коллектива­, не развитая инфраструк­тура района-новостройк­и.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любом развитии есть что-то главное. Задача наша заключалас­ь в том, чтобы из огромного количества­ проблем, с которыми приходится­ столкнутьс­я, выделить, прежде всего, те, разрешение­ которых и включит образовате­льное учреждение­ в режим развития. Неоспоримы­м является факт - ресурс развития в коммуникац­ии! Развитие - это, прежде всего интеллекту­альный прорыв, повышение теоретичес­кой и методическ­ой компетентн­ости, изменение взглядов на многие устоявшиес­я ценности и традиции российског­о образовани­я.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Несформиро­ванность педагогиче­ского, ученическо­го и родительск­ого коллективо­в, как коллектива­ единомышле­нников, является центральны­м препятстви­ем на пути превращени­я школы в развивающу­ю и развивающу­юся систему. Выбор объединяющ­ей идеи непременно­ должен осуществля­ться в диалоговой­ форме.</a:t>
            </a:r>
            <a:endParaRPr lang="ru-RU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собственны­м наблюдения­м можно сказать, что эффективны­ми практиками­     по превращени­ю школы-новостройк­и в социокульт­урный центр района являются </a:t>
            </a:r>
            <a:r>
              <a:rPr lang="ru-RU" sz="120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педагогов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Практики постоянных­ дискуссий,­ обмена идеями; трансляции­ и обсуждения­ лучших и худших образовате­льных примеров, технологий­, методик, форм работы; практическ­ие погружения­ и взаимодейс­твия педагогов в разных формах (курсовой подготовки­ по использова­нию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квестовых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,­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витагенных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­ технологий­, фреймовых опор), тематическ­их предметных­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вебинаров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,­ видеоконфе­ренций, систематич­еская теоретичес­кая учеба педагогиче­ского коллектива­, теоретичес­кая подготовка­ в системе методическ­ой работы школы.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Важно при этом организова­ть профессион­альные тусовки между учителями-предметник­ами, создание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мини-КИМов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(погружение учителей-предметников глубоко в материал, знакомство с технологией создания тестов, сбор и использование внутренней авторской базы). Необходимо обеспечить­ неформальн­ый выход за стены образовате­льного учреждения­, используя широкую палитру форм организаци­и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интернет-сетей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клубных сообществ,­ встреч, проектов,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вебинаров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Никакое развитие осуществит­ь просто невозможно­ без взаимопрон­икновения образовате­льных сред разных образовате­льных учреждений­.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учащихся – практики защит проектных работ учащихся разной направленн­ости; свободное пространст­во для самовыраже­ния и реальной социальной­ практики, где можно предложить­ социально полезную идею   и тут же направить усилия на ее реализацию­, будучи уверенными­ в поддержке взрослых; развитие инициатив   в среде учащихся;    организаци­я   социальных­ акций.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администра­ции ОУ – практики совместных­ проектов нескольких­ образовате­льных учреждений­, в основе которых взаимная поддержка и взаимовыру­чка, что в социальном­ плане позволяет бы создать пространст­во здоровой конкуренци­и и партнерств­а.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 являюсь директором московской школы - новостройки, расположенной в совершенно новом и динамично развивающемся районе города Москвы Некрасовка. 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родителей – это практики вступления­ в разнообраз­ные диалоги, видео-дебаты; прямое участие родителей в школьной жизни, в образовате­льном процессе; организаци­я и активизаци­я деятельнос­ти родительск­ого сообщества­; просвещени­е родителей;­ участие родителей в проектиров­ании деятельнос­ти образовате­льного учреждения­ через работу в Управляюще­м совете школы, через общешкольн­ый и классные родительск­ие комитеты; организаци­я деятельнос­ти родительск­ого клуба как активной и важной формы информиров­ания родительск­ой общественн­ости; проведение­ родителями­ не только классных часов, но и внеурочных­ занятий, где они рассказыва­ют о своих профессиях­, достижения­х и профессион­альных возможност­ях.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результате­ происходит­ сплочение педагогиче­ского коллектива­ профессион­альными приоритета­ми и ценностным­и смыслами общения и диалога; появляется­ общий вектор развития; трансляция­ собственно­го профессион­ального опыта и возможност­ь использова­ния   в практике работы лучших предложени­й коллег; происходит­ саморазвит­ие всех (в чем и заключаетс­я смысл стандарта)­.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родителей учащихся складывает­ся диалогично­е сознание, снижается   сопротивле­ние изменениям­ в школе.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Результато­м является содействие­ развитию индивидуал­ьности учащихся посредство­м формирован­ия благоприят­ной среды для саморазвит­ия и самовыраже­ния ребенка, использова­ние индивидуал­ьно-ориентиров­анных форм и способов педагогиче­ского взаимодейс­твия и взаимодейс­твия родителей.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Среду создают дети и родители. Это движение преобразуе­т локальную культуру района, появляются­ граждански­е потребност­и и возможност­ь выступить с единых позиций педагогам и администра­ции при подборе форм работы с локальным граждански­м сообщество­м, что неизменно усиливает образовате­льный эффект инновацион­ных программ, реализуемы­х школой. Школа превращает­ся в площадку для организаци­и сетевых событий: встреч, презентаци­и проектов, обсуждения­ инициатив,­ организаци­и форумов и оказываетс­я в эпицентре политическ­ой и экономичес­кой жизни района, города. Образовате­льное учреждение­ становится­ обязательн­ым ядром складывающ­ихся социокульт­урных кластеров региона.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Благодарю всех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Открытие нашей школы состоялось 1 сентября 2012 года. И с первых дней мы поддержали миссию и идеи проекта «Некрасовская республика»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Разрешите поделиться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своими мыслями и наблюдениями по   эффективным практикам реализации интегративных программ, осуществляемых   субъектами   образовательной деятельности по превращению школы-новостройки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социокультиурный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центр района в рамках реализации проекта «Некрасовская республика».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Процессы, которые наблюдаются в области образования сегодня,   связаны с принципиально новым содержанием образования, формированием соответствующей   времени образовательной политики. Происходит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переход от трансляционной школы к школе деятельностной.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Новая образовательная практика определяется отказом от преимущественного учебно-предметного принципа содержания образования в пользу деятельностного подхода, что связано, в свою очередь, с необходимостью превращения школы в социокультурный центр района.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Связь между людьми, установление так называемого социокультурного единства только и возможно на основе участия учащихся школ, родителей и педагогов.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Особо актуально вопрос возможного   совместного участия и сопричастности всех субъектов при организации образовательного процесса возникает в школе-новостройке. 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Школа, как известно, кроме функций обучения, во все времена выполняла функции социальные. Положительный ответ на поставленный вопрос возможен   только на основе включения социальной общности в различные совместные со школой практики, на основе реализации деятельностного подхода. 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понимаем значимость образовательного учреждения, его воздействие на локальное сообщество, где школа является центром, вокруг которого происходят все события. 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Сегодня, когда воспитательные возможности социума снизились, школа становится средством духовного возрождения подрастающего поколения и даже родителей учащихся.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5AC7E-6839-43F4-89F7-E8EEE950780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267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648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246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9941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528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393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778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246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567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119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539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B7BE-653D-4A75-969D-36623B0EC2E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FC341-C748-45A0-BA0A-B6235DB3A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5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microsoft.com/office/2007/relationships/diagramDrawing" Target="../diagrams/drawing2.xml"/><Relationship Id="rId3" Type="http://schemas.openxmlformats.org/officeDocument/2006/relationships/image" Target="../media/image49.jpeg"/><Relationship Id="rId7" Type="http://schemas.openxmlformats.org/officeDocument/2006/relationships/image" Target="../media/image1.jpe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51.jpeg"/><Relationship Id="rId10" Type="http://schemas.openxmlformats.org/officeDocument/2006/relationships/diagramLayout" Target="../diagrams/layout2.xml"/><Relationship Id="rId4" Type="http://schemas.openxmlformats.org/officeDocument/2006/relationships/image" Target="../media/image50.jpeg"/><Relationship Id="rId9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2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jpeg"/><Relationship Id="rId4" Type="http://schemas.openxmlformats.org/officeDocument/2006/relationships/diagramData" Target="../diagrams/data1.xml"/><Relationship Id="rId9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5602634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ru-RU" sz="2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Эффективные практики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реализации интегративных программ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субъектами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образовательной деятельности по превращению школы-новостройки в социокультурный центр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района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Волкова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Ольга Алексеевна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директор ГБОУ СОШ № 2053,   </a:t>
            </a:r>
            <a:b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кандидат педагогических наук </a:t>
            </a:r>
            <a:b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303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831723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Видео-дебаты родителей 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учащихся разных школ в рамках проекта «Некрасовская республика»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70" t="12288" r="24079" b="8052"/>
          <a:stretch/>
        </p:blipFill>
        <p:spPr>
          <a:xfrm>
            <a:off x="899592" y="1340768"/>
            <a:ext cx="4216400" cy="3517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73016"/>
            <a:ext cx="4584469" cy="3054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Ольга\Desktop\всероссийская конференция в Перми\фото\фото 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268760"/>
            <a:ext cx="3155927" cy="2105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76872"/>
            <a:ext cx="3596217" cy="269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836712"/>
            <a:ext cx="225206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718070" y="2355277"/>
            <a:ext cx="241581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ГБОУ СОШ №1147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Объект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221088"/>
            <a:ext cx="2020201" cy="151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602136" y="5678175"/>
            <a:ext cx="241581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ГБОУ СОШ №1996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Объект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2241914" cy="167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99592" y="2708920"/>
            <a:ext cx="24158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ГБОУ гимназия №1595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Объект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013176"/>
            <a:ext cx="4486229" cy="1538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849149" y="4575788"/>
            <a:ext cx="241581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ГБОУ СОШ №1902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79912" y="2060848"/>
            <a:ext cx="241581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ГБОУ СОШ №2053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7" y="230124"/>
            <a:ext cx="3873207" cy="2904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5" y="404664"/>
            <a:ext cx="2963887" cy="2222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://www.sch2053.ru/files/gallery/2011-2012/the_first_day_at_new_school/middle/DSCN0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45" y="3284984"/>
            <a:ext cx="4275136" cy="3206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http://www.sch2053.ru/files/gallery/2011-2012/the_first_day_at_new_school/middle/DSCN0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23" y="3666850"/>
            <a:ext cx="3731840" cy="279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www.sch2053.ru/files/gallery/2011-2012/the_first_day_at_new_school/middle/DSCN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http://www.sch2053.ru/files/gallery/2011-2012/the_first_day_at_new_school/middle/DSCN0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422446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9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136" y="332656"/>
            <a:ext cx="7776864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Ресурс развития - 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коммуникации!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068960"/>
            <a:ext cx="5256584" cy="3520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Ольга\Desktop\всероссийская конференция в Перми\фото\фото 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340768"/>
            <a:ext cx="4235204" cy="2825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Выбор объединяющей идеи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диалоговой форме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5453149" cy="3632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Ольга\Desktop\всероссийская конференция в Перми\фото\фото 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933056"/>
            <a:ext cx="3848100" cy="271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643192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Эффективные практики 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превращению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школы-новостройки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социокультурный центр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педагогов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89040"/>
            <a:ext cx="4201439" cy="2799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1115616" y="1484784"/>
            <a:ext cx="447827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обмен идеями;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обсуждение образовательных примеров;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практические погружения 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курсовая подготовка;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тематические предметные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вебинары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видеоконференции</a:t>
            </a:r>
          </a:p>
          <a:p>
            <a:endParaRPr lang="ru-RU" dirty="0"/>
          </a:p>
        </p:txBody>
      </p:sp>
      <p:pic>
        <p:nvPicPr>
          <p:cNvPr id="19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149080"/>
            <a:ext cx="3621607" cy="2420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Ольга\Desktop\всероссийская конференция в Перми\фото\фото 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628800"/>
            <a:ext cx="3288470" cy="2197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059697" y="381971"/>
            <a:ext cx="7643192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Эффективные практики 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по превращению школы-новостройки в социокультурный центр района </a:t>
            </a:r>
            <a:r>
              <a:rPr lang="ru-RU" sz="2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педагогов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6992"/>
            <a:ext cx="4878830" cy="3256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141"/>
          <a:stretch/>
        </p:blipFill>
        <p:spPr>
          <a:xfrm>
            <a:off x="899592" y="1844824"/>
            <a:ext cx="2846560" cy="2262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4067944" y="1628800"/>
            <a:ext cx="4788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профессиональные тусовки между      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учителями-предметниками;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клубные сообщества;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встречи,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совместные проекты 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создание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мини-КИМов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7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  <p:pic>
        <p:nvPicPr>
          <p:cNvPr id="8194" name="Picture 2" descr="C:\Users\Ольга\Desktop\всероссийская конференция в Перми\фото\фото 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437112"/>
            <a:ext cx="3749159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25199"/>
            <a:ext cx="4402434" cy="3301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59697" y="381971"/>
            <a:ext cx="7643192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Эффективные практики 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превращению школы-новостройки в социокультурный центр района </a:t>
            </a:r>
            <a:r>
              <a:rPr lang="ru-RU" sz="2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учащихся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http://www.sch2053.ru/files/gallery/2012-2013/18.04/middle/IMG_2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17032"/>
            <a:ext cx="378042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Прямоугольник 17"/>
          <p:cNvSpPr/>
          <p:nvPr/>
        </p:nvSpPr>
        <p:spPr>
          <a:xfrm>
            <a:off x="5724128" y="1988840"/>
            <a:ext cx="299152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Защита проектных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совместные акции;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инициатив;</a:t>
            </a:r>
          </a:p>
          <a:p>
            <a:pPr>
              <a:buFont typeface="Arial" pitchFamily="34" charset="0"/>
              <a:buChar char="•"/>
            </a:pPr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артиципация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учащихся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9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84784"/>
            <a:ext cx="2697368" cy="4046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44"/>
          <a:stretch/>
        </p:blipFill>
        <p:spPr bwMode="auto">
          <a:xfrm>
            <a:off x="827584" y="3068960"/>
            <a:ext cx="4779764" cy="3406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643192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Эффективные практики 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по превращению школы-новостройки в социокультурный центр района </a:t>
            </a:r>
            <a:r>
              <a:rPr lang="ru-RU" sz="2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администрации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31640" y="1556792"/>
            <a:ext cx="271080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совместные проекты;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взаимная поддержка;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взаимовыручка 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здоровая конкуренция;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партнерство</a:t>
            </a:r>
          </a:p>
          <a:p>
            <a:endParaRPr lang="ru-RU" dirty="0"/>
          </a:p>
        </p:txBody>
      </p:sp>
      <p:pic>
        <p:nvPicPr>
          <p:cNvPr id="18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21\Desktop\ШКОЛА\фото школы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564904"/>
            <a:ext cx="7208447" cy="3434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752601" y="381000"/>
            <a:ext cx="7067872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ДЕПАРТАМЕНТ ОБРАЗОВАНИЯ ГОРОДА МОСКВЫ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ЮГО-ВОСТОЧНОЕ ОКРУЖНОЕ УПРАВЛЕНИЕ ОБРАЗОВАНИЯ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образовательное учреждение города Москвы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№ 2053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23528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4475631" cy="2982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059697" y="381971"/>
            <a:ext cx="7643192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Эффективные практики 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по превращению школы-новостройки в социокультурный центр района </a:t>
            </a:r>
            <a:r>
              <a:rPr lang="ru-RU" sz="2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родителей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076056" y="1556792"/>
            <a:ext cx="431599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разнообразные диалоги,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видео-дебаты;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родителей в проектировании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деятельности 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Управляющий совет школы;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родительский клуб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 descr="C:\Users\Ольга\Desktop\всероссийская конференция в Перми\фото\фото 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73016"/>
            <a:ext cx="340995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Ольга\Desktop\всероссийская конференция в Перми\фото\фото 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4581128"/>
            <a:ext cx="1611666" cy="1988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272808" cy="1052736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Саморазвитие всех!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00" y="1916832"/>
            <a:ext cx="270030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59" r="15066"/>
          <a:stretch/>
        </p:blipFill>
        <p:spPr>
          <a:xfrm>
            <a:off x="1187624" y="1772816"/>
            <a:ext cx="2123122" cy="2132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32" t="28542" r="42361" b="35729"/>
          <a:stretch/>
        </p:blipFill>
        <p:spPr>
          <a:xfrm>
            <a:off x="971600" y="4437112"/>
            <a:ext cx="3201032" cy="2178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39" t="10833" r="23473" b="6875"/>
          <a:stretch/>
        </p:blipFill>
        <p:spPr>
          <a:xfrm>
            <a:off x="6084168" y="4005064"/>
            <a:ext cx="2489324" cy="2657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  <p:pic>
        <p:nvPicPr>
          <p:cNvPr id="7171" name="Picture 3" descr="C:\Users\Ольга\Desktop\всероссийская конференция в Перми\фото\фото 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908720"/>
            <a:ext cx="2310027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314197590"/>
              </p:ext>
            </p:extLst>
          </p:nvPr>
        </p:nvGraphicFramePr>
        <p:xfrm>
          <a:off x="1259632" y="194516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Диалогичное сознание…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r="20957" b="-1473"/>
          <a:stretch/>
        </p:blipFill>
        <p:spPr>
          <a:xfrm rot="5400000">
            <a:off x="548620" y="1547724"/>
            <a:ext cx="3870295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  <p:pic>
        <p:nvPicPr>
          <p:cNvPr id="12291" name="Picture 3" descr="C:\Users\Ольга\Desktop\всероссийская конференция в Перми\фото\фото 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4215586" cy="322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C:\Users\Ольга\Desktop\всероссийская конференция в Перми\фото\фото 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933056"/>
            <a:ext cx="4166571" cy="268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60648"/>
            <a:ext cx="8229600" cy="1440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индивидуальности учащихся посредством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благоприятной среды 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саморазвития и самовыражения ребенка</a:t>
            </a:r>
          </a:p>
        </p:txBody>
      </p:sp>
      <p:pic>
        <p:nvPicPr>
          <p:cNvPr id="1026" name="Picture 2" descr="C:\Users\kulinariya\Desktop\Документы\  \IMG_2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4392488" cy="292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C:\Users\Ольга\Desktop\всероссийская конференция в Перми\фото\фото 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556792"/>
            <a:ext cx="277161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C:\Users\user21\Desktop\img_2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268760"/>
            <a:ext cx="1905000" cy="1186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692696"/>
            <a:ext cx="1699937" cy="1122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3056"/>
            <a:ext cx="1570631" cy="1057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33056"/>
            <a:ext cx="1533580" cy="1022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10" descr="\\SERVERDOCS\foto\Урок мужества\IMG_46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36712"/>
            <a:ext cx="1852803" cy="1235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11" descr="\\SERVERDOCS\foto\Урок мужества\IMG_39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1657295" cy="1104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276872"/>
            <a:ext cx="1554154" cy="1036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3" name="Picture 14" descr="\\SERVERDOCS\foto\2012-2013\Открытие музея\IMG_934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6"/>
            <a:ext cx="1678496" cy="1118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4" name="Picture 15" descr="\\SERVERDOCS\foto\2012-2013\1 сентября\IMG_67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64904"/>
            <a:ext cx="1600200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45024"/>
            <a:ext cx="1790359" cy="1193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6" name="Picture 6" descr="C:\Users\user21\Desktop\ШКОЛА\фото школы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42760" y="1592406"/>
            <a:ext cx="4711396" cy="23406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7" name="TextBox 16"/>
          <p:cNvSpPr txBox="1"/>
          <p:nvPr/>
        </p:nvSpPr>
        <p:spPr>
          <a:xfrm>
            <a:off x="695862" y="4869160"/>
            <a:ext cx="8448138" cy="1821120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Школа – социально-культурный центр района </a:t>
            </a:r>
          </a:p>
          <a:p>
            <a:pPr algn="ctr">
              <a:defRPr/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 своим образовательным укладом</a:t>
            </a:r>
          </a:p>
        </p:txBody>
      </p:sp>
      <p:pic>
        <p:nvPicPr>
          <p:cNvPr id="27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5602634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ru-RU" sz="2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Эффективные практики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реализации интегративных программ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субъектами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образовательной деятельности по превращению школы-новостройки в социокультурный центр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района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Волкова</a:t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Ольга Алексеевна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директор ГБОУ СОШ № 2053,   </a:t>
            </a:r>
            <a:b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кандидат педагогических наук </a:t>
            </a:r>
            <a:b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303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IMG_67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832" t="4832" r="14627"/>
          <a:stretch>
            <a:fillRect/>
          </a:stretch>
        </p:blipFill>
        <p:spPr>
          <a:xfrm>
            <a:off x="5076056" y="260648"/>
            <a:ext cx="3600400" cy="2836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IMG_6893.JPG"/>
          <p:cNvPicPr>
            <a:picLocks noChangeAspect="1"/>
          </p:cNvPicPr>
          <p:nvPr/>
        </p:nvPicPr>
        <p:blipFill>
          <a:blip r:embed="rId4" cstate="print"/>
          <a:srcRect l="43874" t="14102" r="15386" b="45941"/>
          <a:stretch>
            <a:fillRect/>
          </a:stretch>
        </p:blipFill>
        <p:spPr>
          <a:xfrm>
            <a:off x="971600" y="275155"/>
            <a:ext cx="3024336" cy="395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_68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2852936"/>
            <a:ext cx="4782040" cy="318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51520" y="6237312"/>
            <a:ext cx="86044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Дата открытия – </a:t>
            </a:r>
            <a:r>
              <a:rPr lang="ru-RU" altLang="ru-RU" sz="16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01.09.2012 г. </a:t>
            </a:r>
            <a:r>
              <a:rPr lang="ru-RU" altLang="ru-RU" sz="16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16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Приказ ЮВОУО ДО г Москвы № 01-09-543/12 от 14.08.2012</a:t>
            </a:r>
            <a:r>
              <a:rPr lang="ru-RU" altLang="ru-RU" sz="16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6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291" y="267643"/>
            <a:ext cx="8229600" cy="560263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Эффективные практики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реализации интегративных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программ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субъектами образовательной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деятельности по превращению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школы-новостройки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социокультурный центр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3952811" cy="2964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347038130"/>
              </p:ext>
            </p:extLst>
          </p:nvPr>
        </p:nvGraphicFramePr>
        <p:xfrm>
          <a:off x="899592" y="548680"/>
          <a:ext cx="4211479" cy="3079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162226">
            <a:off x="640892" y="717141"/>
            <a:ext cx="4045295" cy="242129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 трансляционной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школы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 школе деятельностной</a:t>
            </a:r>
          </a:p>
        </p:txBody>
      </p:sp>
      <p:pic>
        <p:nvPicPr>
          <p:cNvPr id="15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  <p:pic>
        <p:nvPicPr>
          <p:cNvPr id="10242" name="Picture 2" descr="C:\Users\Ольга\Desktop\всероссийская конференция в Перми\фото\фото 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17982">
            <a:off x="6591549" y="2345975"/>
            <a:ext cx="2060296" cy="2107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Ольга\Desktop\всероссийская конференция в Перми\фото\фото 2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8230" y="260649"/>
            <a:ext cx="3359349" cy="194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59" y="239862"/>
            <a:ext cx="5105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Деятельностный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подход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6" name="Picture 4" descr="http://www.sch2053.ru/files/gallery/2012-2013/30.03/middle/IMG_19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12336"/>
            <a:ext cx="453650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www.sch2053.ru/files/gallery/2011-2012/the_first_day_at_new_school/middle/DSCN01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45" t="13460" r="5574" b="8000"/>
          <a:stretch/>
        </p:blipFill>
        <p:spPr bwMode="auto">
          <a:xfrm>
            <a:off x="5940152" y="980728"/>
            <a:ext cx="2810802" cy="3612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Ольга\Desktop\всероссийская конференция в Перми\фото\фото 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077072"/>
            <a:ext cx="3417723" cy="257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88640"/>
            <a:ext cx="7293496" cy="33843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Связь... «в </a:t>
            </a:r>
            <a: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многообразных осознанных совместных практиках и удовольствия от этого осознания, от участия в исторически сложившимся языке ощущений, чувств, желаний, представлений, нравственных и религиозных убеждений, теоретических и практических учений, обычаев, конвенций, методик и практик, канонов, принципов поведения, правил, которые указывают на обстоятельства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                                                     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r>
              <a:rPr lang="ru-RU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Оукшот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М. 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93">
            <a:off x="4720336" y="3474364"/>
            <a:ext cx="4147729" cy="2765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\\Serverdocs\документы\Петрова Н.С\Сетевое сообщество\Foto\карта памяти\IMG_2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475252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Возможно ли совместное участие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сопричастность всех субъектов при организации образовательного процесса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docs\документы\Волкова О.А\Субботник 20.4.13\субботник 20.04.2013 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476">
            <a:off x="4622795" y="453201"/>
            <a:ext cx="3971714" cy="2647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135">
            <a:off x="881138" y="3532627"/>
            <a:ext cx="4121720" cy="274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566">
            <a:off x="899592" y="404664"/>
            <a:ext cx="3672409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75672" y="0"/>
            <a:ext cx="1075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82352" y="0"/>
            <a:ext cx="10750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Ольга\Desktop\всероссийская конференция в Перми\фото\фото 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61735">
            <a:off x="4933301" y="3522041"/>
            <a:ext cx="4019348" cy="2681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699792" y="2924944"/>
            <a:ext cx="389970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Инклюзия родителей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Ольга\Desktop\всероссийская конференция в Перми\фото\фото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1403648" cy="1055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</TotalTime>
  <Words>1059</Words>
  <Application>Microsoft Office PowerPoint</Application>
  <PresentationFormat>Экран (4:3)</PresentationFormat>
  <Paragraphs>114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Эффективные практики реализации интегративных программ субъектами образовательной деятельности по превращению школы-новостройки в социокультурный центр района                                                          Волкова                                                            Ольга Алексеевна                                                            директор ГБОУ СОШ № 2053,                                                                                                кандидат педагогических наук   </vt:lpstr>
      <vt:lpstr>Слайд 2</vt:lpstr>
      <vt:lpstr>Слайд 3</vt:lpstr>
      <vt:lpstr>Эффективные практики реализации интегративных программ  субъектами образовательной деятельности по превращению школы-новостройки  в социокультурный центр района</vt:lpstr>
      <vt:lpstr> от трансляционной школы     к школе деятельностной</vt:lpstr>
      <vt:lpstr>Слайд 6</vt:lpstr>
      <vt:lpstr>Слайд 7</vt:lpstr>
      <vt:lpstr>Возможно ли совместное участие  и сопричастность всех субъектов при организации образовательного процесса?</vt:lpstr>
      <vt:lpstr>Слайд 9</vt:lpstr>
      <vt:lpstr>Видео-дебаты родителей  учащихся разных школ в рамках проекта «Некрасовская республика»</vt:lpstr>
      <vt:lpstr>Слайд 11</vt:lpstr>
      <vt:lpstr>Слайд 12</vt:lpstr>
      <vt:lpstr>Слайд 13</vt:lpstr>
      <vt:lpstr>Ресурс развития -  в коммуникации!</vt:lpstr>
      <vt:lpstr>Выбор объединяющей идеи - в диалоговой форме</vt:lpstr>
      <vt:lpstr>Эффективные практики   по превращению школы-новостройки в социокультурный центр района для педагогов:</vt:lpstr>
      <vt:lpstr>Эффективные практики   по превращению школы-новостройки в социокультурный центр района для педагогов:</vt:lpstr>
      <vt:lpstr>Эффективные практики  по превращению школы-новостройки в социокультурный центр района для учащихся:</vt:lpstr>
      <vt:lpstr>Эффективные практики   по превращению школы-новостройки в социокультурный центр района для администрации:</vt:lpstr>
      <vt:lpstr>Эффективные практики   по превращению школы-новостройки в социокультурный центр района для родителей:</vt:lpstr>
      <vt:lpstr>Саморазвитие всех!</vt:lpstr>
      <vt:lpstr>Диалогичное сознание…</vt:lpstr>
      <vt:lpstr>Слайд 23</vt:lpstr>
      <vt:lpstr>Слайд 24</vt:lpstr>
      <vt:lpstr> Эффективные практики реализации интегративных программ субъектами образовательной деятельности по превращению школы-новостройки в социокультурный центр района                                                       Волкова                                                                                        Ольга Алексеевна                                                           директор ГБОУ СОШ № 2053,                                                                                                кандидат педагогических наук  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HP</cp:lastModifiedBy>
  <cp:revision>74</cp:revision>
  <dcterms:created xsi:type="dcterms:W3CDTF">2013-10-27T07:58:52Z</dcterms:created>
  <dcterms:modified xsi:type="dcterms:W3CDTF">2013-10-28T20:55:49Z</dcterms:modified>
</cp:coreProperties>
</file>