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64" r:id="rId3"/>
    <p:sldId id="275" r:id="rId4"/>
    <p:sldId id="276" r:id="rId5"/>
    <p:sldId id="257" r:id="rId6"/>
    <p:sldId id="267" r:id="rId7"/>
    <p:sldId id="268" r:id="rId8"/>
    <p:sldId id="280" r:id="rId9"/>
    <p:sldId id="279" r:id="rId10"/>
    <p:sldId id="278" r:id="rId11"/>
    <p:sldId id="274"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40" autoAdjust="0"/>
  </p:normalViewPr>
  <p:slideViewPr>
    <p:cSldViewPr>
      <p:cViewPr varScale="1">
        <p:scale>
          <a:sx n="70" d="100"/>
          <a:sy n="70" d="100"/>
        </p:scale>
        <p:origin x="-130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DD8323D-E183-4944-82EE-E0032D43B7D6}" type="datetimeFigureOut">
              <a:rPr lang="ru-RU"/>
              <a:pPr>
                <a:defRPr/>
              </a:pPr>
              <a:t>29.10.2013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D32C7B1-006F-43F9-ACAE-04B3AD2D8061}"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оугольник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Скругленный прямоугольник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Скругленный прямоугольник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Прямоугольник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Прямоугольник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Прямоугольник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Прямоугольник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17" name="Дата 27"/>
          <p:cNvSpPr>
            <a:spLocks noGrp="1"/>
          </p:cNvSpPr>
          <p:nvPr>
            <p:ph type="dt" sz="half" idx="10"/>
          </p:nvPr>
        </p:nvSpPr>
        <p:spPr>
          <a:xfrm>
            <a:off x="6705600" y="4206875"/>
            <a:ext cx="960438" cy="457200"/>
          </a:xfrm>
        </p:spPr>
        <p:txBody>
          <a:bodyPr/>
          <a:lstStyle>
            <a:lvl1pPr>
              <a:defRPr/>
            </a:lvl1pPr>
          </a:lstStyle>
          <a:p>
            <a:pPr>
              <a:defRPr/>
            </a:pPr>
            <a:fld id="{097A5396-1A5F-4BB5-A8CA-D28321CB1969}" type="datetimeFigureOut">
              <a:rPr lang="ru-RU"/>
              <a:pPr>
                <a:defRPr/>
              </a:pPr>
              <a:t>29.10.2013</a:t>
            </a:fld>
            <a:endParaRPr lang="ru-RU"/>
          </a:p>
        </p:txBody>
      </p:sp>
      <p:sp>
        <p:nvSpPr>
          <p:cNvPr id="18" name="Нижний колонтитул 16"/>
          <p:cNvSpPr>
            <a:spLocks noGrp="1"/>
          </p:cNvSpPr>
          <p:nvPr>
            <p:ph type="ftr" sz="quarter" idx="11"/>
          </p:nvPr>
        </p:nvSpPr>
        <p:spPr>
          <a:xfrm>
            <a:off x="5410200" y="4205288"/>
            <a:ext cx="1295400" cy="457200"/>
          </a:xfrm>
        </p:spPr>
        <p:txBody>
          <a:bodyPr/>
          <a:lstStyle>
            <a:lvl1pPr>
              <a:defRPr/>
            </a:lvl1pPr>
          </a:lstStyle>
          <a:p>
            <a:pPr>
              <a:defRPr/>
            </a:pPr>
            <a:endParaRPr lang="ru-RU"/>
          </a:p>
        </p:txBody>
      </p:sp>
      <p:sp>
        <p:nvSpPr>
          <p:cNvPr id="19" name="Номер слайда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004C338D-4EB8-4ABC-9FEA-08DD59696A9E}"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991C76C1-8EBE-4C7A-962F-B5E6F39C093A}" type="datetimeFigureOut">
              <a:rPr lang="ru-RU"/>
              <a:pPr>
                <a:defRPr/>
              </a:pPr>
              <a:t>29.10.2013</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29EDC0B6-383C-4443-9596-F1FD5EBDCA7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7A700A8F-43E6-486D-8F0D-69FE9F82E239}" type="datetimeFigureOut">
              <a:rPr lang="ru-RU"/>
              <a:pPr>
                <a:defRPr/>
              </a:pPr>
              <a:t>29.10.2013</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AED8012D-D80E-4F5E-ABB8-8E595272809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F60B3598-09A2-42D5-8093-3454587306C4}" type="datetimeFigureOut">
              <a:rPr lang="ru-RU"/>
              <a:pPr>
                <a:defRPr/>
              </a:pPr>
              <a:t>29.10.2013</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27231828-91A0-4A1D-86DE-3F7235ADC6A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13"/>
          <p:cNvSpPr>
            <a:spLocks noGrp="1"/>
          </p:cNvSpPr>
          <p:nvPr>
            <p:ph type="dt" sz="half" idx="10"/>
          </p:nvPr>
        </p:nvSpPr>
        <p:spPr/>
        <p:txBody>
          <a:bodyPr/>
          <a:lstStyle>
            <a:lvl1pPr>
              <a:defRPr/>
            </a:lvl1pPr>
          </a:lstStyle>
          <a:p>
            <a:pPr>
              <a:defRPr/>
            </a:pPr>
            <a:fld id="{6AEA65B3-C60A-4452-954D-E14D3920685C}" type="datetimeFigureOut">
              <a:rPr lang="ru-RU"/>
              <a:pPr>
                <a:defRPr/>
              </a:pPr>
              <a:t>29.10.2013</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7497250D-5D3F-4FCB-BF23-585E26EC590C}"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E6410786-150A-442C-B56F-53E64CCF9300}" type="datetimeFigureOut">
              <a:rPr lang="ru-RU"/>
              <a:pPr>
                <a:defRPr/>
              </a:pPr>
              <a:t>29.10.2013</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AEC1DFF8-15AA-43BD-91B5-CC72ED06FBC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lstStyle>
            <a:lvl1pPr>
              <a:defRPr sz="4000" b="0" i="0" cap="none" baseline="0"/>
            </a:lvl1pPr>
          </a:lstStyle>
          <a:p>
            <a:r>
              <a:rPr lang="ru-RU" smtClean="0"/>
              <a:t>Образец заголовка</a:t>
            </a:r>
            <a:endParaRPr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5"/>
          <p:cNvSpPr>
            <a:spLocks noGrp="1"/>
          </p:cNvSpPr>
          <p:nvPr>
            <p:ph type="dt" sz="half" idx="10"/>
          </p:nvPr>
        </p:nvSpPr>
        <p:spPr/>
        <p:txBody>
          <a:bodyPr rtlCol="0"/>
          <a:lstStyle>
            <a:lvl1pPr>
              <a:defRPr/>
            </a:lvl1pPr>
          </a:lstStyle>
          <a:p>
            <a:pPr>
              <a:defRPr/>
            </a:pPr>
            <a:fld id="{709294CD-D51F-43C3-878E-B4022FD04014}" type="datetimeFigureOut">
              <a:rPr lang="ru-RU"/>
              <a:pPr>
                <a:defRPr/>
              </a:pPr>
              <a:t>29.10.2013</a:t>
            </a:fld>
            <a:endParaRPr lang="ru-RU"/>
          </a:p>
        </p:txBody>
      </p:sp>
      <p:sp>
        <p:nvSpPr>
          <p:cNvPr id="8" name="Номер слайда 26"/>
          <p:cNvSpPr>
            <a:spLocks noGrp="1"/>
          </p:cNvSpPr>
          <p:nvPr>
            <p:ph type="sldNum" sz="quarter" idx="11"/>
          </p:nvPr>
        </p:nvSpPr>
        <p:spPr/>
        <p:txBody>
          <a:bodyPr rtlCol="0"/>
          <a:lstStyle>
            <a:lvl1pPr>
              <a:defRPr/>
            </a:lvl1pPr>
          </a:lstStyle>
          <a:p>
            <a:pPr>
              <a:defRPr/>
            </a:pPr>
            <a:fld id="{FC4ECB8A-FA7A-4538-B4F9-8572D3989986}" type="slidenum">
              <a:rPr lang="ru-RU"/>
              <a:pPr>
                <a:defRPr/>
              </a:pPr>
              <a:t>‹#›</a:t>
            </a:fld>
            <a:endParaRPr lang="ru-RU"/>
          </a:p>
        </p:txBody>
      </p:sp>
      <p:sp>
        <p:nvSpPr>
          <p:cNvPr id="9" name="Нижний колонтитул 27"/>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lstStyle>
            <a:lvl1pPr>
              <a:defRPr sz="4000">
                <a:solidFill>
                  <a:schemeClr val="tx2"/>
                </a:solidFill>
              </a:defRPr>
            </a:lvl1pPr>
          </a:lstStyle>
          <a:p>
            <a:r>
              <a:rPr lang="ru-RU" smtClean="0"/>
              <a:t>Образец заголовка</a:t>
            </a:r>
            <a:endParaRPr lang="en-US"/>
          </a:p>
        </p:txBody>
      </p:sp>
      <p:sp>
        <p:nvSpPr>
          <p:cNvPr id="3" name="Дата 2"/>
          <p:cNvSpPr>
            <a:spLocks noGrp="1"/>
          </p:cNvSpPr>
          <p:nvPr>
            <p:ph type="dt" sz="half" idx="10"/>
          </p:nvPr>
        </p:nvSpPr>
        <p:spPr>
          <a:xfrm>
            <a:off x="6583363" y="612775"/>
            <a:ext cx="957262" cy="457200"/>
          </a:xfrm>
        </p:spPr>
        <p:txBody>
          <a:bodyPr/>
          <a:lstStyle>
            <a:lvl1pPr>
              <a:defRPr/>
            </a:lvl1pPr>
          </a:lstStyle>
          <a:p>
            <a:pPr>
              <a:defRPr/>
            </a:pPr>
            <a:fld id="{F0C9A16E-6209-4CC9-9BAA-7716446A5C24}" type="datetimeFigureOut">
              <a:rPr lang="ru-RU"/>
              <a:pPr>
                <a:defRPr/>
              </a:pPr>
              <a:t>29.10.2013</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9140C48B-CF2A-4C3E-A3DE-A12AB768D609}"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895DC6A7-475F-495B-8456-052900927919}" type="datetimeFigureOut">
              <a:rPr lang="ru-RU"/>
              <a:pPr>
                <a:defRPr/>
              </a:pPr>
              <a:t>29.10.2013</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923045E1-881A-45FE-9CEF-06F098A5871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lang="ru-RU" smtClean="0"/>
              <a:t>Образец заголовка</a:t>
            </a:r>
            <a:endParaRPr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2A260B33-C0F2-4138-A347-FC3137797D04}" type="datetimeFigureOut">
              <a:rPr lang="ru-RU"/>
              <a:pPr>
                <a:defRPr/>
              </a:pPr>
              <a:t>29.10.2013</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5C062108-969E-4448-8D6F-586CD9806791}"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a:defRPr/>
            </a:pPr>
            <a:fld id="{FC2F1FC1-E3E5-4B54-8E73-FA7D50494BA3}" type="datetimeFigureOut">
              <a:rPr lang="ru-RU"/>
              <a:pPr>
                <a:defRPr/>
              </a:pPr>
              <a:t>29.10.2013</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5F763518-0CAC-4838-B9A7-28F98AF3EA9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Прямоугольник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Прямоугольник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Прямоугольник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Прямоугольник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Скругленный прямоугольник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Скругленный прямоугольник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Прямоугольник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Прямоугольник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Прямоугольник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Прямоугольник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Прямоугольник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Прямоугольник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Заголовок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40" name="Текст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cs typeface="+mn-cs"/>
              </a:defRPr>
            </a:lvl1pPr>
          </a:lstStyle>
          <a:p>
            <a:pPr>
              <a:defRPr/>
            </a:pPr>
            <a:fld id="{50E3CA5A-73AE-4874-BDFA-DA9C99B27A9C}" type="datetimeFigureOut">
              <a:rPr lang="ru-RU"/>
              <a:pPr>
                <a:defRPr/>
              </a:pPr>
              <a:t>29.10.2013</a:t>
            </a:fld>
            <a:endParaRPr lang="ru-RU"/>
          </a:p>
        </p:txBody>
      </p:sp>
      <p:sp>
        <p:nvSpPr>
          <p:cNvPr id="3" name="Нижний колонтитул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pPr>
              <a:defRPr/>
            </a:pPr>
            <a:endParaRPr lang="ru-RU"/>
          </a:p>
        </p:txBody>
      </p:sp>
      <p:sp>
        <p:nvSpPr>
          <p:cNvPr id="23" name="Номер слайда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cs typeface="+mn-cs"/>
              </a:defRPr>
            </a:lvl1pPr>
          </a:lstStyle>
          <a:p>
            <a:pPr>
              <a:defRPr/>
            </a:pPr>
            <a:fld id="{E3D7EF81-E036-41E0-86F2-9900E499A57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37" r:id="rId1"/>
    <p:sldLayoutId id="2147483729" r:id="rId2"/>
    <p:sldLayoutId id="2147483730" r:id="rId3"/>
    <p:sldLayoutId id="2147483731" r:id="rId4"/>
    <p:sldLayoutId id="2147483738" r:id="rId5"/>
    <p:sldLayoutId id="2147483739" r:id="rId6"/>
    <p:sldLayoutId id="2147483732" r:id="rId7"/>
    <p:sldLayoutId id="2147483733" r:id="rId8"/>
    <p:sldLayoutId id="2147483734" r:id="rId9"/>
    <p:sldLayoutId id="2147483735" r:id="rId10"/>
    <p:sldLayoutId id="2147483736"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1811.r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4213" y="333375"/>
            <a:ext cx="8135937" cy="3267075"/>
          </a:xfrm>
        </p:spPr>
        <p:txBody>
          <a:bodyPr>
            <a:normAutofit fontScale="90000"/>
          </a:bodyPr>
          <a:lstStyle/>
          <a:p>
            <a:pPr eaLnBrk="1" fontAlgn="auto" hangingPunct="1">
              <a:lnSpc>
                <a:spcPct val="120000"/>
              </a:lnSpc>
              <a:spcAft>
                <a:spcPts val="0"/>
              </a:spcAft>
              <a:defRPr/>
            </a:pPr>
            <a:r>
              <a:rPr lang="ru-RU" sz="1800" dirty="0" smtClean="0">
                <a:latin typeface="Impact" pitchFamily="34" charset="0"/>
                <a:cs typeface="Arial" pitchFamily="34" charset="0"/>
              </a:rPr>
              <a:t/>
            </a:r>
            <a:br>
              <a:rPr lang="ru-RU" sz="1800" dirty="0" smtClean="0">
                <a:latin typeface="Impact" pitchFamily="34" charset="0"/>
                <a:cs typeface="Arial" pitchFamily="34" charset="0"/>
              </a:rPr>
            </a:br>
            <a:r>
              <a:rPr lang="ru-RU" sz="1800" dirty="0" smtClean="0">
                <a:latin typeface="Impact" pitchFamily="34" charset="0"/>
                <a:cs typeface="Arial" pitchFamily="34" charset="0"/>
              </a:rPr>
              <a:t/>
            </a:r>
            <a:br>
              <a:rPr lang="ru-RU" sz="1800" dirty="0" smtClean="0">
                <a:latin typeface="Impact" pitchFamily="34" charset="0"/>
                <a:cs typeface="Arial" pitchFamily="34" charset="0"/>
              </a:rPr>
            </a:br>
            <a:r>
              <a:rPr lang="ru-RU" sz="3600" dirty="0" smtClean="0">
                <a:latin typeface="Impact" pitchFamily="34" charset="0"/>
              </a:rPr>
              <a:t>ИГРОВЫЕ   МЕТАПРЕДМЕТНЫЕ   ПОГРУЖЕНИЯ КАК   ТЕХНОЛОГИЯ </a:t>
            </a:r>
            <a:br>
              <a:rPr lang="ru-RU" sz="3600" dirty="0" smtClean="0">
                <a:latin typeface="Impact" pitchFamily="34" charset="0"/>
              </a:rPr>
            </a:br>
            <a:r>
              <a:rPr lang="ru-RU" sz="3600" dirty="0" smtClean="0">
                <a:latin typeface="Impact" pitchFamily="34" charset="0"/>
              </a:rPr>
              <a:t>ДЕЯТЕЛЬНОСТНОЙ   ИГРОВОЙ  ПЕДАГОГИКИ </a:t>
            </a:r>
            <a:br>
              <a:rPr lang="ru-RU" sz="3600" dirty="0" smtClean="0">
                <a:latin typeface="Impact" pitchFamily="34" charset="0"/>
              </a:rPr>
            </a:br>
            <a:r>
              <a:rPr lang="ru-RU" sz="3600" dirty="0" smtClean="0">
                <a:latin typeface="Impact" pitchFamily="34" charset="0"/>
              </a:rPr>
              <a:t>(</a:t>
            </a:r>
            <a:r>
              <a:rPr lang="ru-RU" sz="3600" dirty="0" err="1" smtClean="0">
                <a:latin typeface="Impact" pitchFamily="34" charset="0"/>
              </a:rPr>
              <a:t>мыследеятельностной</a:t>
            </a:r>
            <a:r>
              <a:rPr lang="ru-RU" sz="3600" dirty="0" smtClean="0">
                <a:latin typeface="Impact" pitchFamily="34" charset="0"/>
              </a:rPr>
              <a:t>  </a:t>
            </a:r>
            <a:r>
              <a:rPr lang="ru-RU" sz="3600" dirty="0" err="1" smtClean="0">
                <a:latin typeface="Impact" pitchFamily="34" charset="0"/>
              </a:rPr>
              <a:t>педагогики</a:t>
            </a:r>
            <a:r>
              <a:rPr lang="ru-RU" sz="3600" dirty="0" smtClean="0">
                <a:latin typeface="Impact" pitchFamily="34" charset="0"/>
              </a:rPr>
              <a:t>) </a:t>
            </a:r>
            <a:r>
              <a:rPr lang="ru-RU" sz="3100" dirty="0" smtClean="0">
                <a:latin typeface="Franklin Gothic Medium" pitchFamily="34" charset="0"/>
                <a:cs typeface="Arial" pitchFamily="34" charset="0"/>
              </a:rPr>
              <a:t/>
            </a:r>
            <a:br>
              <a:rPr lang="ru-RU" sz="3100" dirty="0" smtClean="0">
                <a:latin typeface="Franklin Gothic Medium" pitchFamily="34" charset="0"/>
                <a:cs typeface="Arial" pitchFamily="34" charset="0"/>
              </a:rPr>
            </a:br>
            <a:endParaRPr lang="ru-RU" sz="3100" dirty="0">
              <a:latin typeface="Franklin Gothic Medium" pitchFamily="34" charset="0"/>
            </a:endParaRPr>
          </a:p>
        </p:txBody>
      </p:sp>
      <p:sp>
        <p:nvSpPr>
          <p:cNvPr id="5123" name="Подзаголовок 2"/>
          <p:cNvSpPr>
            <a:spLocks noGrp="1"/>
          </p:cNvSpPr>
          <p:nvPr>
            <p:ph type="subTitle" idx="1"/>
          </p:nvPr>
        </p:nvSpPr>
        <p:spPr>
          <a:xfrm>
            <a:off x="395536" y="4077072"/>
            <a:ext cx="8496944" cy="2592287"/>
          </a:xfrm>
        </p:spPr>
        <p:txBody>
          <a:bodyPr/>
          <a:lstStyle/>
          <a:p>
            <a:pPr marL="63500" eaLnBrk="1" hangingPunct="1"/>
            <a:r>
              <a:rPr lang="ru-RU" sz="3000" dirty="0" smtClean="0">
                <a:latin typeface="Franklin Gothic Medium" pitchFamily="34" charset="0"/>
                <a:cs typeface="Arial" charset="0"/>
              </a:rPr>
              <a:t>Рывкин А.А.,</a:t>
            </a:r>
          </a:p>
          <a:p>
            <a:pPr marL="63500" eaLnBrk="1" hangingPunct="1"/>
            <a:r>
              <a:rPr lang="ru-RU" dirty="0" smtClean="0">
                <a:latin typeface="Franklin Gothic Medium" pitchFamily="34" charset="0"/>
                <a:cs typeface="Arial" charset="0"/>
              </a:rPr>
              <a:t>     директор ГОУ ЦО №1811 «Измайлово» (Москва)</a:t>
            </a:r>
          </a:p>
          <a:p>
            <a:pPr marL="63500" eaLnBrk="1" hangingPunct="1"/>
            <a:endParaRPr lang="ru-RU" sz="1400" b="1" dirty="0" smtClean="0">
              <a:latin typeface="Arial" charset="0"/>
              <a:cs typeface="Arial" charset="0"/>
            </a:endParaRPr>
          </a:p>
          <a:p>
            <a:pPr marL="63500" eaLnBrk="1" hangingPunct="1"/>
            <a:r>
              <a:rPr lang="ru-RU" sz="3000" dirty="0" smtClean="0">
                <a:latin typeface="Franklin Gothic Medium" pitchFamily="34" charset="0"/>
                <a:cs typeface="Arial" charset="0"/>
              </a:rPr>
              <a:t>Губанов А.Ю., </a:t>
            </a:r>
          </a:p>
          <a:p>
            <a:pPr marL="63500" eaLnBrk="1" hangingPunct="1"/>
            <a:r>
              <a:rPr lang="ru-RU" sz="2800" dirty="0" smtClean="0">
                <a:latin typeface="Franklin Gothic Medium" pitchFamily="34" charset="0"/>
                <a:cs typeface="Arial" charset="0"/>
              </a:rPr>
              <a:t>     </a:t>
            </a:r>
            <a:r>
              <a:rPr lang="ru-RU" dirty="0" smtClean="0">
                <a:latin typeface="Franklin Gothic Medium" pitchFamily="34" charset="0"/>
                <a:cs typeface="Arial" charset="0"/>
              </a:rPr>
              <a:t>заместитель директора </a:t>
            </a:r>
          </a:p>
          <a:p>
            <a:pPr marL="63500" eaLnBrk="1" hangingPunct="1"/>
            <a:r>
              <a:rPr lang="ru-RU" dirty="0" smtClean="0">
                <a:latin typeface="Franklin Gothic Medium" pitchFamily="34" charset="0"/>
                <a:cs typeface="Arial" charset="0"/>
              </a:rPr>
              <a:t>     ГОУ ЦО №1811 «Измайлово» (Москва)</a:t>
            </a:r>
          </a:p>
          <a:p>
            <a:pPr marL="63500" eaLnBrk="1" hangingPunct="1"/>
            <a:endParaRPr lang="ru-RU" sz="5600" dirty="0" smtClean="0"/>
          </a:p>
          <a:p>
            <a:pPr marL="63500" eaLnBrk="1" hangingPunct="1"/>
            <a:endParaRPr lang="ru-RU" sz="5600" dirty="0" smtClean="0"/>
          </a:p>
          <a:p>
            <a:pPr marL="63500" eaLnBrk="1" hangingPunct="1"/>
            <a:endParaRPr lang="ru-RU" dirty="0" smtClean="0"/>
          </a:p>
          <a:p>
            <a:pPr marL="63500" eaLnBrk="1" hangingPunct="1"/>
            <a:endParaRPr lang="ru-RU"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ъект 2"/>
          <p:cNvSpPr txBox="1">
            <a:spLocks/>
          </p:cNvSpPr>
          <p:nvPr/>
        </p:nvSpPr>
        <p:spPr bwMode="auto">
          <a:xfrm>
            <a:off x="5219700" y="1916113"/>
            <a:ext cx="3529013" cy="1873250"/>
          </a:xfrm>
          <a:prstGeom prst="rect">
            <a:avLst/>
          </a:prstGeom>
          <a:noFill/>
          <a:ln w="9525">
            <a:noFill/>
            <a:miter lim="800000"/>
            <a:headEnd/>
            <a:tailEnd/>
          </a:ln>
        </p:spPr>
        <p:txBody>
          <a:bodyPr/>
          <a:lstStyle/>
          <a:p>
            <a:pPr algn="ctr">
              <a:spcBef>
                <a:spcPts val="300"/>
              </a:spcBef>
              <a:buClr>
                <a:schemeClr val="tx2"/>
              </a:buClr>
              <a:buFont typeface="Georgia" pitchFamily="18" charset="0"/>
              <a:buNone/>
            </a:pPr>
            <a:endParaRPr lang="ru-RU" sz="2000">
              <a:solidFill>
                <a:schemeClr val="tx2"/>
              </a:solidFill>
              <a:latin typeface="Franklin Gothic Medium" pitchFamily="34" charset="0"/>
            </a:endParaRPr>
          </a:p>
          <a:p>
            <a:pPr algn="ctr">
              <a:spcBef>
                <a:spcPts val="300"/>
              </a:spcBef>
              <a:buClr>
                <a:schemeClr val="tx2"/>
              </a:buClr>
              <a:buFont typeface="Georgia" pitchFamily="18" charset="0"/>
              <a:buNone/>
            </a:pPr>
            <a:endParaRPr lang="ru-RU" sz="2000">
              <a:solidFill>
                <a:schemeClr val="tx2"/>
              </a:solidFill>
              <a:latin typeface="Franklin Gothic Medium" pitchFamily="34" charset="0"/>
            </a:endParaRPr>
          </a:p>
          <a:p>
            <a:pPr algn="ctr">
              <a:spcBef>
                <a:spcPts val="300"/>
              </a:spcBef>
              <a:buClr>
                <a:schemeClr val="tx2"/>
              </a:buClr>
              <a:buFont typeface="Georgia" pitchFamily="18" charset="0"/>
              <a:buNone/>
            </a:pPr>
            <a:endParaRPr lang="ru-RU" sz="2000">
              <a:solidFill>
                <a:schemeClr val="tx2"/>
              </a:solidFill>
              <a:latin typeface="Franklin Gothic Medium" pitchFamily="34" charset="0"/>
            </a:endParaRPr>
          </a:p>
          <a:p>
            <a:pPr algn="ctr">
              <a:spcBef>
                <a:spcPts val="300"/>
              </a:spcBef>
              <a:buClr>
                <a:schemeClr val="tx2"/>
              </a:buClr>
              <a:buFont typeface="Georgia" pitchFamily="18" charset="0"/>
              <a:buNone/>
            </a:pPr>
            <a:endParaRPr lang="ru-RU" sz="2000">
              <a:solidFill>
                <a:schemeClr val="tx2"/>
              </a:solidFill>
              <a:latin typeface="Franklin Gothic Medium" pitchFamily="34" charset="0"/>
            </a:endParaRPr>
          </a:p>
        </p:txBody>
      </p:sp>
      <p:sp>
        <p:nvSpPr>
          <p:cNvPr id="10" name="Прямоугольник 9"/>
          <p:cNvSpPr/>
          <p:nvPr/>
        </p:nvSpPr>
        <p:spPr>
          <a:xfrm>
            <a:off x="250825" y="476250"/>
            <a:ext cx="8713788" cy="6556375"/>
          </a:xfrm>
          <a:prstGeom prst="rect">
            <a:avLst/>
          </a:prstGeom>
        </p:spPr>
        <p:txBody>
          <a:bodyPr>
            <a:spAutoFit/>
          </a:bodyPr>
          <a:lstStyle/>
          <a:p>
            <a:pPr fontAlgn="auto">
              <a:spcBef>
                <a:spcPts val="0"/>
              </a:spcBef>
              <a:spcAft>
                <a:spcPts val="0"/>
              </a:spcAft>
              <a:defRPr/>
            </a:pPr>
            <a:r>
              <a:rPr lang="ru-RU" sz="1500" dirty="0">
                <a:latin typeface="+mj-lt"/>
                <a:cs typeface="Arial" pitchFamily="34" charset="0"/>
              </a:rPr>
              <a:t>Вообще, чувство собственности всегда следует поощрять. Люди вечно заявляют о своем праве собственности, что звучит одинаково смешно как на небесах, так и в аду. Мы же должны их в этом поддержать. Основная причина современного вызова целомудрию в представлении людей, что они «собственники» своих тел, этих глубоких и опасных владений, где пульсирует энергия, создавшая миры, куда они помещены без их согласия, откуда их можно извлечь по Вражьей воле. Положение такое, словно отец, из родительской любви, назвал малолетнего принца правителем </a:t>
            </a:r>
            <a:r>
              <a:rPr lang="ru-RU" sz="1500" dirty="0" err="1">
                <a:latin typeface="+mj-lt"/>
                <a:cs typeface="Arial" pitchFamily="34" charset="0"/>
              </a:rPr>
              <a:t>какого‑нибудь</a:t>
            </a:r>
            <a:r>
              <a:rPr lang="ru-RU" sz="1500" dirty="0">
                <a:latin typeface="+mj-lt"/>
                <a:cs typeface="Arial" pitchFamily="34" charset="0"/>
              </a:rPr>
              <a:t> края, которым в действительности управляют мудрые советники, а тот вообразил, что ему на самом деле принадлежат города, леса, урожаи, как принадлежат ему кубики в детской.</a:t>
            </a:r>
          </a:p>
          <a:p>
            <a:pPr fontAlgn="auto">
              <a:spcBef>
                <a:spcPts val="0"/>
              </a:spcBef>
              <a:spcAft>
                <a:spcPts val="0"/>
              </a:spcAft>
              <a:defRPr/>
            </a:pPr>
            <a:r>
              <a:rPr lang="ru-RU" sz="1500" dirty="0">
                <a:latin typeface="+mj-lt"/>
                <a:cs typeface="Arial" pitchFamily="34" charset="0"/>
              </a:rPr>
              <a:t>Чувство собственности мы порождаем не только при помощи гордыни, но и при помощи сдвига понятий. Мы учим не замечать разного значения притяжательных местоимений — той отчетливой градации, которую нетрудно увидеть, сопоставив выражения «мои сапоги», «моя собака», «моя горничная», «моя жена», «мой начальник» и «мой Бог». Мы учим сводить эти значения к тому, которое присутствует в выражении «мои сапоги». Даже ребенка можно приучить, чтобы он говорил «мой медвежонок» не в смысле «старый, любимый и живой, с которым у меня совершенно особые отношения» (ибо это именно то, чему учит их Враг, если мы не будем бдительны), а «тот, которого я могу разорвать в клочья, если захочу». Что же касается другого конца шкалы, мы приучаем людей говорить «мой Бог» в смысле, не совсем отличающемся от «мои сапоги», то есть имея в виду «Бога, к Которому я взываю на богослужениях» или «у Которого я так хорошо устроился».</a:t>
            </a:r>
          </a:p>
          <a:p>
            <a:pPr fontAlgn="auto">
              <a:spcBef>
                <a:spcPts val="0"/>
              </a:spcBef>
              <a:spcAft>
                <a:spcPts val="0"/>
              </a:spcAft>
              <a:defRPr/>
            </a:pPr>
            <a:r>
              <a:rPr lang="ru-RU" sz="1500" dirty="0">
                <a:latin typeface="+mj-lt"/>
                <a:cs typeface="Arial" pitchFamily="34" charset="0"/>
              </a:rPr>
              <a:t>А смешнее всего, что «мое» в полном смысле слова человек не может сказать ни о чем! В конце концов отец наш или Враг скажут «мое» обо всем существующем, в особенности — о каждом человеке. Не беспокойся, они еще узнают, кому принадлежит их время, их души и тела, — уж в любом случае не им. В настоящее время Враг с присущим Ему педантизмом говорит «Мое» на том основании, что Он все сотворил. Отец наш надеется тоже в конце концов сказать «мое» обо всем, но по более реалистической причине — потому, что мы победим.</a:t>
            </a:r>
          </a:p>
          <a:p>
            <a:pPr marL="177800" indent="-177800" fontAlgn="auto">
              <a:spcBef>
                <a:spcPts val="0"/>
              </a:spcBef>
              <a:spcAft>
                <a:spcPts val="0"/>
              </a:spcAft>
              <a:buFont typeface="Wingdings" pitchFamily="2" charset="2"/>
              <a:buChar char="§"/>
              <a:defRPr/>
            </a:pPr>
            <a:endParaRPr lang="ru-RU" sz="1500" dirty="0">
              <a:solidFill>
                <a:schemeClr val="tx2"/>
              </a:solidFill>
              <a:latin typeface="+mj-lt"/>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8313" y="333375"/>
            <a:ext cx="8424862" cy="3267075"/>
          </a:xfrm>
        </p:spPr>
        <p:txBody>
          <a:bodyPr>
            <a:normAutofit fontScale="90000"/>
          </a:bodyPr>
          <a:lstStyle/>
          <a:p>
            <a:pPr algn="ctr" eaLnBrk="1" fontAlgn="auto" hangingPunct="1">
              <a:spcAft>
                <a:spcPts val="0"/>
              </a:spcAft>
              <a:defRPr/>
            </a:pPr>
            <a:r>
              <a:rPr lang="ru-RU" sz="1800" dirty="0" smtClean="0">
                <a:latin typeface="Impact" pitchFamily="34" charset="0"/>
                <a:cs typeface="Arial" pitchFamily="34" charset="0"/>
              </a:rPr>
              <a:t/>
            </a:r>
            <a:br>
              <a:rPr lang="ru-RU" sz="1800" dirty="0" smtClean="0">
                <a:latin typeface="Impact" pitchFamily="34" charset="0"/>
                <a:cs typeface="Arial" pitchFamily="34" charset="0"/>
              </a:rPr>
            </a:br>
            <a:r>
              <a:rPr lang="ru-RU" sz="1800" dirty="0" smtClean="0">
                <a:latin typeface="Impact" pitchFamily="34" charset="0"/>
                <a:cs typeface="Arial" pitchFamily="34" charset="0"/>
              </a:rPr>
              <a:t/>
            </a:r>
            <a:br>
              <a:rPr lang="ru-RU" sz="1800" dirty="0" smtClean="0">
                <a:latin typeface="Impact" pitchFamily="34" charset="0"/>
                <a:cs typeface="Arial" pitchFamily="34" charset="0"/>
              </a:rPr>
            </a:br>
            <a:r>
              <a:rPr lang="ru-RU" sz="4000" dirty="0" smtClean="0">
                <a:latin typeface="Franklin Gothic Medium" pitchFamily="34" charset="0"/>
                <a:cs typeface="Arial" pitchFamily="34" charset="0"/>
              </a:rPr>
              <a:t>Судьба </a:t>
            </a:r>
            <a:r>
              <a:rPr lang="ru-RU" sz="4000" dirty="0" err="1" smtClean="0">
                <a:latin typeface="Franklin Gothic Medium" pitchFamily="34" charset="0"/>
                <a:cs typeface="Arial" pitchFamily="34" charset="0"/>
              </a:rPr>
              <a:t>деятельностной</a:t>
            </a:r>
            <a:r>
              <a:rPr lang="ru-RU" sz="4000" dirty="0" smtClean="0">
                <a:latin typeface="Franklin Gothic Medium" pitchFamily="34" charset="0"/>
                <a:cs typeface="Arial" pitchFamily="34" charset="0"/>
              </a:rPr>
              <a:t> педагогики</a:t>
            </a:r>
            <a:br>
              <a:rPr lang="ru-RU" sz="4000" dirty="0" smtClean="0">
                <a:latin typeface="Franklin Gothic Medium" pitchFamily="34" charset="0"/>
                <a:cs typeface="Arial" pitchFamily="34" charset="0"/>
              </a:rPr>
            </a:br>
            <a:r>
              <a:rPr lang="ru-RU" sz="4000" dirty="0" smtClean="0">
                <a:latin typeface="Franklin Gothic Medium" pitchFamily="34" charset="0"/>
                <a:cs typeface="Arial" pitchFamily="34" charset="0"/>
              </a:rPr>
              <a:t>                           </a:t>
            </a:r>
            <a:br>
              <a:rPr lang="ru-RU" sz="4000" dirty="0" smtClean="0">
                <a:latin typeface="Franklin Gothic Medium" pitchFamily="34" charset="0"/>
                <a:cs typeface="Arial" pitchFamily="34" charset="0"/>
              </a:rPr>
            </a:br>
            <a:r>
              <a:rPr lang="ru-RU" sz="9600" dirty="0" smtClean="0">
                <a:latin typeface="Franklin Gothic Medium" pitchFamily="34" charset="0"/>
                <a:cs typeface="Arial" pitchFamily="34" charset="0"/>
              </a:rPr>
              <a:t>?…</a:t>
            </a:r>
            <a:r>
              <a:rPr lang="ru-RU" sz="3100" dirty="0" smtClean="0">
                <a:latin typeface="Franklin Gothic Medium" pitchFamily="34" charset="0"/>
                <a:cs typeface="Arial" pitchFamily="34" charset="0"/>
              </a:rPr>
              <a:t/>
            </a:r>
            <a:br>
              <a:rPr lang="ru-RU" sz="3100" dirty="0" smtClean="0">
                <a:latin typeface="Franklin Gothic Medium" pitchFamily="34" charset="0"/>
                <a:cs typeface="Arial" pitchFamily="34" charset="0"/>
              </a:rPr>
            </a:br>
            <a:r>
              <a:rPr lang="ru-RU" sz="1600" dirty="0" smtClean="0">
                <a:latin typeface="Franklin Gothic Medium" pitchFamily="34" charset="0"/>
                <a:cs typeface="Arial" pitchFamily="34" charset="0"/>
              </a:rPr>
              <a:t>модули двойного назначения, «</a:t>
            </a:r>
            <a:r>
              <a:rPr lang="ru-RU" sz="1600" dirty="0" err="1" smtClean="0">
                <a:latin typeface="Franklin Gothic Medium" pitchFamily="34" charset="0"/>
                <a:cs typeface="Arial" pitchFamily="34" charset="0"/>
              </a:rPr>
              <a:t>педмастарские</a:t>
            </a:r>
            <a:r>
              <a:rPr lang="ru-RU" sz="1600" dirty="0" smtClean="0">
                <a:latin typeface="Franklin Gothic Medium" pitchFamily="34" charset="0"/>
                <a:cs typeface="Arial" pitchFamily="34" charset="0"/>
              </a:rPr>
              <a:t>», дидактическая разработка, </a:t>
            </a:r>
            <a:r>
              <a:rPr lang="ru-RU" sz="1600" dirty="0" err="1" smtClean="0">
                <a:latin typeface="Franklin Gothic Medium" pitchFamily="34" charset="0"/>
                <a:cs typeface="Arial" pitchFamily="34" charset="0"/>
              </a:rPr>
              <a:t>тренинговые</a:t>
            </a:r>
            <a:r>
              <a:rPr lang="ru-RU" sz="1600" dirty="0" smtClean="0">
                <a:latin typeface="Franklin Gothic Medium" pitchFamily="34" charset="0"/>
                <a:cs typeface="Arial" pitchFamily="34" charset="0"/>
              </a:rPr>
              <a:t> модули некоторых  способностей …</a:t>
            </a:r>
            <a:r>
              <a:rPr lang="ru-RU" sz="3100" dirty="0" smtClean="0">
                <a:latin typeface="Franklin Gothic Medium" pitchFamily="34" charset="0"/>
                <a:cs typeface="Arial" pitchFamily="34" charset="0"/>
              </a:rPr>
              <a:t/>
            </a:r>
            <a:br>
              <a:rPr lang="ru-RU" sz="3100" dirty="0" smtClean="0">
                <a:latin typeface="Franklin Gothic Medium" pitchFamily="34" charset="0"/>
                <a:cs typeface="Arial" pitchFamily="34" charset="0"/>
              </a:rPr>
            </a:br>
            <a:r>
              <a:rPr lang="ru-RU" sz="3100" dirty="0" smtClean="0">
                <a:latin typeface="Franklin Gothic Medium" pitchFamily="34" charset="0"/>
                <a:cs typeface="Arial" pitchFamily="34" charset="0"/>
              </a:rPr>
              <a:t>Отвоевать место новой форме. ВУЗ, ДО? </a:t>
            </a:r>
            <a:endParaRPr lang="ru-RU" sz="3100" dirty="0">
              <a:latin typeface="Franklin Gothic Medium" pitchFamily="34" charset="0"/>
            </a:endParaRPr>
          </a:p>
        </p:txBody>
      </p:sp>
      <p:sp>
        <p:nvSpPr>
          <p:cNvPr id="3" name="Подзаголовок 2"/>
          <p:cNvSpPr>
            <a:spLocks noGrp="1"/>
          </p:cNvSpPr>
          <p:nvPr>
            <p:ph type="subTitle" idx="1"/>
          </p:nvPr>
        </p:nvSpPr>
        <p:spPr>
          <a:xfrm>
            <a:off x="250825" y="3933825"/>
            <a:ext cx="8642350" cy="2624138"/>
          </a:xfrm>
        </p:spPr>
        <p:txBody>
          <a:bodyPr>
            <a:normAutofit/>
          </a:bodyPr>
          <a:lstStyle/>
          <a:p>
            <a:pPr algn="ctr" eaLnBrk="1" fontAlgn="auto" hangingPunct="1">
              <a:spcAft>
                <a:spcPts val="0"/>
              </a:spcAft>
              <a:buClr>
                <a:schemeClr val="accent3"/>
              </a:buClr>
              <a:buFont typeface="Georgia"/>
              <a:buNone/>
              <a:defRPr/>
            </a:pPr>
            <a:endParaRPr lang="en-US" sz="4000" b="1" i="1" dirty="0" smtClean="0">
              <a:solidFill>
                <a:srgbClr val="FF6600"/>
              </a:solidFill>
              <a:latin typeface="Franklin Gothic Medium" pitchFamily="34" charset="0"/>
              <a:cs typeface="Arial" pitchFamily="34" charset="0"/>
            </a:endParaRPr>
          </a:p>
          <a:p>
            <a:pPr algn="ctr" eaLnBrk="1" fontAlgn="auto" hangingPunct="1">
              <a:spcAft>
                <a:spcPts val="0"/>
              </a:spcAft>
              <a:buClr>
                <a:schemeClr val="accent3"/>
              </a:buClr>
              <a:buFont typeface="Georgia"/>
              <a:buNone/>
              <a:defRPr/>
            </a:pPr>
            <a:r>
              <a:rPr lang="ru-RU" sz="4000" b="1" i="1" dirty="0" smtClean="0">
                <a:solidFill>
                  <a:srgbClr val="FF6600"/>
                </a:solidFill>
                <a:latin typeface="Franklin Gothic Medium" pitchFamily="34" charset="0"/>
                <a:cs typeface="Arial" pitchFamily="34" charset="0"/>
              </a:rPr>
              <a:t>СПАСИБО  ЗА  ВНИМАНИЕ!</a:t>
            </a:r>
          </a:p>
          <a:p>
            <a:pPr eaLnBrk="1" fontAlgn="auto" hangingPunct="1">
              <a:spcAft>
                <a:spcPts val="0"/>
              </a:spcAft>
              <a:buClr>
                <a:schemeClr val="accent3"/>
              </a:buClr>
              <a:buFont typeface="Georgia"/>
              <a:buNone/>
              <a:defRPr/>
            </a:pPr>
            <a:endParaRPr lang="en-US" b="1" i="1" dirty="0" smtClean="0">
              <a:solidFill>
                <a:schemeClr val="accent1">
                  <a:lumMod val="75000"/>
                </a:schemeClr>
              </a:solidFill>
              <a:latin typeface="Franklin Gothic Medium" pitchFamily="34" charset="0"/>
              <a:cs typeface="Arial" pitchFamily="34" charset="0"/>
            </a:endParaRPr>
          </a:p>
          <a:p>
            <a:pPr eaLnBrk="1" fontAlgn="auto" hangingPunct="1">
              <a:spcAft>
                <a:spcPts val="0"/>
              </a:spcAft>
              <a:buClr>
                <a:schemeClr val="accent3"/>
              </a:buClr>
              <a:buFont typeface="Georgia"/>
              <a:buNone/>
              <a:defRPr/>
            </a:pPr>
            <a:r>
              <a:rPr lang="en-US" b="1" i="1" dirty="0" smtClean="0">
                <a:solidFill>
                  <a:schemeClr val="accent1">
                    <a:lumMod val="75000"/>
                  </a:schemeClr>
                </a:solidFill>
                <a:latin typeface="Franklin Gothic Medium" pitchFamily="34" charset="0"/>
                <a:cs typeface="Arial" pitchFamily="34" charset="0"/>
              </a:rPr>
              <a:t>www.1811.ru                                           agubanovs@gmail.com</a:t>
            </a:r>
            <a:endParaRPr lang="ru-RU" i="1" dirty="0">
              <a:solidFill>
                <a:schemeClr val="accent1">
                  <a:lumMod val="75000"/>
                </a:schemeClr>
              </a:solidFill>
              <a:latin typeface="Franklin Gothic Medium" pitchFamily="34" charset="0"/>
              <a:cs typeface="Arial" pitchFamily="34" charset="0"/>
            </a:endParaRPr>
          </a:p>
          <a:p>
            <a:pPr eaLnBrk="1" fontAlgn="auto" hangingPunct="1">
              <a:spcAft>
                <a:spcPts val="0"/>
              </a:spcAft>
              <a:buClr>
                <a:schemeClr val="accent3"/>
              </a:buClr>
              <a:buFont typeface="Georgia"/>
              <a:buNone/>
              <a:defRPr/>
            </a:pPr>
            <a:endParaRPr lang="ru-RU" sz="5600" dirty="0" smtClean="0">
              <a:latin typeface="Arial" pitchFamily="34" charset="0"/>
              <a:cs typeface="Arial" pitchFamily="34" charset="0"/>
            </a:endParaRPr>
          </a:p>
          <a:p>
            <a:pPr eaLnBrk="1" fontAlgn="auto" hangingPunct="1">
              <a:spcAft>
                <a:spcPts val="0"/>
              </a:spcAft>
              <a:buClr>
                <a:schemeClr val="accent3"/>
              </a:buClr>
              <a:buFont typeface="Georgia"/>
              <a:buNone/>
              <a:defRPr/>
            </a:pPr>
            <a:endParaRPr lang="ru-RU" sz="5600" dirty="0" smtClean="0"/>
          </a:p>
          <a:p>
            <a:pPr eaLnBrk="1" fontAlgn="auto" hangingPunct="1">
              <a:spcAft>
                <a:spcPts val="0"/>
              </a:spcAft>
              <a:buClr>
                <a:schemeClr val="accent3"/>
              </a:buClr>
              <a:buFont typeface="Georgia"/>
              <a:buNone/>
              <a:defRPr/>
            </a:pPr>
            <a:endParaRPr lang="ru-RU" sz="5600" dirty="0"/>
          </a:p>
          <a:p>
            <a:pPr eaLnBrk="1" fontAlgn="auto" hangingPunct="1">
              <a:spcAft>
                <a:spcPts val="0"/>
              </a:spcAft>
              <a:buClr>
                <a:schemeClr val="accent3"/>
              </a:buClr>
              <a:buFont typeface="Georgia"/>
              <a:buNone/>
              <a:defRPr/>
            </a:pPr>
            <a:endParaRPr lang="ru-RU" dirty="0"/>
          </a:p>
          <a:p>
            <a:pPr eaLnBrk="1" fontAlgn="auto" hangingPunct="1">
              <a:spcAft>
                <a:spcPts val="0"/>
              </a:spcAft>
              <a:buClr>
                <a:schemeClr val="accent3"/>
              </a:buClr>
              <a:buFont typeface="Georgia"/>
              <a:buNone/>
              <a:defRPr/>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333375"/>
            <a:ext cx="8229600" cy="1066800"/>
          </a:xfrm>
        </p:spPr>
        <p:txBody>
          <a:bodyPr>
            <a:normAutofit/>
          </a:bodyPr>
          <a:lstStyle/>
          <a:p>
            <a:pPr eaLnBrk="1" fontAlgn="auto" hangingPunct="1">
              <a:spcAft>
                <a:spcPts val="0"/>
              </a:spcAft>
              <a:defRPr/>
            </a:pPr>
            <a:r>
              <a:rPr lang="ru-RU" b="1" spc="-100" dirty="0" smtClean="0">
                <a:latin typeface="Franklin Gothic Medium" pitchFamily="34" charset="0"/>
                <a:ea typeface="+mn-ea"/>
                <a:cs typeface="Arial" pitchFamily="34" charset="0"/>
              </a:rPr>
              <a:t>Повестка дня.</a:t>
            </a:r>
          </a:p>
        </p:txBody>
      </p:sp>
      <p:sp>
        <p:nvSpPr>
          <p:cNvPr id="3" name="Объект 2"/>
          <p:cNvSpPr>
            <a:spLocks noGrp="1"/>
          </p:cNvSpPr>
          <p:nvPr>
            <p:ph idx="1"/>
          </p:nvPr>
        </p:nvSpPr>
        <p:spPr>
          <a:xfrm>
            <a:off x="323528" y="4293096"/>
            <a:ext cx="7776864" cy="2376264"/>
          </a:xfrm>
        </p:spPr>
        <p:txBody>
          <a:bodyPr>
            <a:normAutofit fontScale="92500"/>
          </a:bodyPr>
          <a:lstStyle/>
          <a:p>
            <a:pPr marL="0" indent="0" eaLnBrk="1" fontAlgn="auto" hangingPunct="1">
              <a:spcAft>
                <a:spcPts val="0"/>
              </a:spcAft>
              <a:buClr>
                <a:schemeClr val="accent3"/>
              </a:buClr>
              <a:buFont typeface="Georgia"/>
              <a:buNone/>
              <a:tabLst>
                <a:tab pos="7261225" algn="l"/>
              </a:tabLst>
              <a:defRPr/>
            </a:pPr>
            <a:r>
              <a:rPr lang="ru-RU" sz="3000" dirty="0" smtClean="0">
                <a:solidFill>
                  <a:srgbClr val="FF6600"/>
                </a:solidFill>
                <a:latin typeface="Franklin Gothic Medium" pitchFamily="34" charset="0"/>
                <a:cs typeface="Arial" pitchFamily="34" charset="0"/>
              </a:rPr>
              <a:t>Требования к качественно новой технологии:</a:t>
            </a:r>
          </a:p>
          <a:p>
            <a:pPr marL="0" indent="0" eaLnBrk="1" fontAlgn="auto" hangingPunct="1">
              <a:spcAft>
                <a:spcPts val="0"/>
              </a:spcAft>
              <a:buClr>
                <a:schemeClr val="accent3"/>
              </a:buClr>
              <a:buFont typeface="Georgia"/>
              <a:buNone/>
              <a:tabLst>
                <a:tab pos="7261225" algn="l"/>
              </a:tabLst>
              <a:defRPr/>
            </a:pPr>
            <a:r>
              <a:rPr lang="ru-RU" sz="2400" dirty="0" smtClean="0">
                <a:solidFill>
                  <a:srgbClr val="424456"/>
                </a:solidFill>
                <a:latin typeface="Franklin Gothic Medium" pitchFamily="34" charset="0"/>
                <a:cs typeface="Arial" pitchFamily="34" charset="0"/>
              </a:rPr>
              <a:t>1. </a:t>
            </a:r>
            <a:r>
              <a:rPr lang="ru-RU" sz="2400" dirty="0" smtClean="0">
                <a:solidFill>
                  <a:srgbClr val="424456"/>
                </a:solidFill>
                <a:latin typeface="Franklin Gothic Medium" pitchFamily="34" charset="0"/>
                <a:cs typeface="Arial" pitchFamily="34" charset="0"/>
              </a:rPr>
              <a:t>С</a:t>
            </a:r>
            <a:r>
              <a:rPr lang="ru-RU" sz="2400" dirty="0" smtClean="0">
                <a:solidFill>
                  <a:srgbClr val="424456"/>
                </a:solidFill>
                <a:latin typeface="Franklin Gothic Medium" pitchFamily="34" charset="0"/>
                <a:cs typeface="Arial" pitchFamily="34" charset="0"/>
              </a:rPr>
              <a:t>одержание </a:t>
            </a:r>
            <a:r>
              <a:rPr lang="ru-RU" sz="2400" dirty="0" err="1" smtClean="0">
                <a:solidFill>
                  <a:srgbClr val="424456"/>
                </a:solidFill>
                <a:latin typeface="Franklin Gothic Medium" pitchFamily="34" charset="0"/>
                <a:cs typeface="Arial" pitchFamily="34" charset="0"/>
              </a:rPr>
              <a:t>деятельностного</a:t>
            </a:r>
            <a:r>
              <a:rPr lang="ru-RU" sz="2400" dirty="0" smtClean="0">
                <a:solidFill>
                  <a:srgbClr val="424456"/>
                </a:solidFill>
                <a:latin typeface="Franklin Gothic Medium" pitchFamily="34" charset="0"/>
                <a:cs typeface="Arial" pitchFamily="34" charset="0"/>
              </a:rPr>
              <a:t> </a:t>
            </a:r>
            <a:r>
              <a:rPr lang="ru-RU" sz="2400" dirty="0" smtClean="0">
                <a:solidFill>
                  <a:srgbClr val="424456"/>
                </a:solidFill>
                <a:latin typeface="Franklin Gothic Medium" pitchFamily="34" charset="0"/>
                <a:cs typeface="Arial" pitchFamily="34" charset="0"/>
              </a:rPr>
              <a:t>и </a:t>
            </a:r>
            <a:r>
              <a:rPr lang="ru-RU" sz="2400" dirty="0" err="1" smtClean="0">
                <a:solidFill>
                  <a:srgbClr val="424456"/>
                </a:solidFill>
                <a:latin typeface="Franklin Gothic Medium" pitchFamily="34" charset="0"/>
                <a:cs typeface="Arial" pitchFamily="34" charset="0"/>
              </a:rPr>
              <a:t>метапредметного</a:t>
            </a:r>
            <a:r>
              <a:rPr lang="ru-RU" sz="2400" dirty="0" smtClean="0">
                <a:solidFill>
                  <a:srgbClr val="424456"/>
                </a:solidFill>
                <a:latin typeface="Franklin Gothic Medium" pitchFamily="34" charset="0"/>
                <a:cs typeface="Arial" pitchFamily="34" charset="0"/>
              </a:rPr>
              <a:t> типа, </a:t>
            </a:r>
            <a:r>
              <a:rPr lang="ru-RU" sz="2400" dirty="0" smtClean="0">
                <a:solidFill>
                  <a:srgbClr val="424456"/>
                </a:solidFill>
                <a:latin typeface="Franklin Gothic Medium" pitchFamily="34" charset="0"/>
                <a:cs typeface="Arial" pitchFamily="34" charset="0"/>
              </a:rPr>
              <a:t>потенциал системного влияния на школу.</a:t>
            </a:r>
          </a:p>
          <a:p>
            <a:pPr marL="0" indent="0" eaLnBrk="1" fontAlgn="auto" hangingPunct="1">
              <a:spcAft>
                <a:spcPts val="0"/>
              </a:spcAft>
              <a:buClr>
                <a:schemeClr val="accent3"/>
              </a:buClr>
              <a:buFont typeface="Georgia"/>
              <a:buNone/>
              <a:tabLst>
                <a:tab pos="7261225" algn="l"/>
              </a:tabLst>
              <a:defRPr/>
            </a:pPr>
            <a:r>
              <a:rPr lang="ru-RU" sz="2400" dirty="0" smtClean="0">
                <a:solidFill>
                  <a:srgbClr val="424456"/>
                </a:solidFill>
                <a:latin typeface="Franklin Gothic Medium" pitchFamily="34" charset="0"/>
                <a:cs typeface="Arial" pitchFamily="34" charset="0"/>
              </a:rPr>
              <a:t>2. </a:t>
            </a:r>
            <a:r>
              <a:rPr lang="ru-RU" sz="2400" dirty="0" smtClean="0">
                <a:solidFill>
                  <a:srgbClr val="424456"/>
                </a:solidFill>
                <a:latin typeface="Franklin Gothic Medium" pitchFamily="34" charset="0"/>
                <a:cs typeface="Arial" pitchFamily="34" charset="0"/>
              </a:rPr>
              <a:t>Формирует новые учительские </a:t>
            </a:r>
            <a:r>
              <a:rPr lang="ru-RU" sz="2400" dirty="0" smtClean="0">
                <a:solidFill>
                  <a:srgbClr val="424456"/>
                </a:solidFill>
                <a:latin typeface="Franklin Gothic Medium" pitchFamily="34" charset="0"/>
                <a:cs typeface="Arial" pitchFamily="34" charset="0"/>
              </a:rPr>
              <a:t>компетенции.</a:t>
            </a:r>
            <a:endParaRPr lang="ru-RU" sz="2400" dirty="0" smtClean="0">
              <a:solidFill>
                <a:srgbClr val="424456"/>
              </a:solidFill>
              <a:latin typeface="Franklin Gothic Medium" pitchFamily="34" charset="0"/>
              <a:cs typeface="Arial" pitchFamily="34" charset="0"/>
            </a:endParaRPr>
          </a:p>
          <a:p>
            <a:pPr marL="0" indent="0" eaLnBrk="1" fontAlgn="auto" hangingPunct="1">
              <a:spcAft>
                <a:spcPts val="0"/>
              </a:spcAft>
              <a:buClr>
                <a:schemeClr val="accent3"/>
              </a:buClr>
              <a:buFont typeface="Georgia"/>
              <a:buNone/>
              <a:tabLst>
                <a:tab pos="7261225" algn="l"/>
              </a:tabLst>
              <a:defRPr/>
            </a:pPr>
            <a:r>
              <a:rPr lang="ru-RU" sz="2400" dirty="0" smtClean="0">
                <a:solidFill>
                  <a:srgbClr val="424456"/>
                </a:solidFill>
                <a:latin typeface="Franklin Gothic Medium" pitchFamily="34" charset="0"/>
                <a:cs typeface="Arial" pitchFamily="34" charset="0"/>
              </a:rPr>
              <a:t>3. </a:t>
            </a:r>
            <a:r>
              <a:rPr lang="ru-RU" sz="2400" dirty="0" smtClean="0">
                <a:solidFill>
                  <a:srgbClr val="424456"/>
                </a:solidFill>
                <a:latin typeface="Franklin Gothic Medium" pitchFamily="34" charset="0"/>
                <a:cs typeface="Arial" pitchFamily="34" charset="0"/>
              </a:rPr>
              <a:t>Является модульной, отделимой и координируемой </a:t>
            </a:r>
            <a:r>
              <a:rPr lang="ru-RU" sz="2400" smtClean="0">
                <a:solidFill>
                  <a:srgbClr val="424456"/>
                </a:solidFill>
                <a:latin typeface="Franklin Gothic Medium" pitchFamily="34" charset="0"/>
                <a:cs typeface="Arial" pitchFamily="34" charset="0"/>
              </a:rPr>
              <a:t>с </a:t>
            </a:r>
            <a:r>
              <a:rPr lang="ru-RU" sz="2400" smtClean="0">
                <a:solidFill>
                  <a:srgbClr val="424456"/>
                </a:solidFill>
                <a:latin typeface="Franklin Gothic Medium" pitchFamily="34" charset="0"/>
                <a:cs typeface="Arial" pitchFamily="34" charset="0"/>
              </a:rPr>
              <a:t>КУС.</a:t>
            </a:r>
            <a:endParaRPr lang="ru-RU" sz="2400" dirty="0">
              <a:solidFill>
                <a:srgbClr val="424456"/>
              </a:solidFill>
              <a:latin typeface="Franklin Gothic Medium" pitchFamily="34" charset="0"/>
              <a:cs typeface="Arial" pitchFamily="34" charset="0"/>
            </a:endParaRPr>
          </a:p>
        </p:txBody>
      </p:sp>
      <p:sp>
        <p:nvSpPr>
          <p:cNvPr id="6148" name="Прямоугольник 3"/>
          <p:cNvSpPr>
            <a:spLocks noChangeArrowheads="1"/>
          </p:cNvSpPr>
          <p:nvPr/>
        </p:nvSpPr>
        <p:spPr bwMode="auto">
          <a:xfrm>
            <a:off x="1116013" y="1124744"/>
            <a:ext cx="7848600" cy="3247043"/>
          </a:xfrm>
          <a:prstGeom prst="rect">
            <a:avLst/>
          </a:prstGeom>
          <a:noFill/>
          <a:ln w="9525">
            <a:noFill/>
            <a:miter lim="800000"/>
            <a:headEnd/>
            <a:tailEnd/>
          </a:ln>
        </p:spPr>
        <p:txBody>
          <a:bodyPr>
            <a:spAutoFit/>
          </a:bodyPr>
          <a:lstStyle/>
          <a:p>
            <a:pPr marL="450850">
              <a:spcBef>
                <a:spcPts val="300"/>
              </a:spcBef>
              <a:buClr>
                <a:srgbClr val="424456"/>
              </a:buClr>
            </a:pPr>
            <a:r>
              <a:rPr lang="ru-RU" sz="2400" dirty="0">
                <a:solidFill>
                  <a:srgbClr val="424456"/>
                </a:solidFill>
                <a:latin typeface="Franklin Gothic Medium" pitchFamily="34" charset="0"/>
              </a:rPr>
              <a:t>1. </a:t>
            </a:r>
            <a:r>
              <a:rPr lang="ru-RU" sz="2200" dirty="0">
                <a:solidFill>
                  <a:srgbClr val="424456"/>
                </a:solidFill>
                <a:latin typeface="Franklin Gothic Medium" pitchFamily="34" charset="0"/>
              </a:rPr>
              <a:t>Нормальным и правильным является такое образование, которое учит действовать за границами того материала, тех задач и ситуаций, которые были «пройдены» (освоены) учеником.</a:t>
            </a:r>
          </a:p>
          <a:p>
            <a:pPr marL="450850">
              <a:spcBef>
                <a:spcPts val="300"/>
              </a:spcBef>
              <a:buClr>
                <a:srgbClr val="424456"/>
              </a:buClr>
            </a:pPr>
            <a:r>
              <a:rPr lang="ru-RU" sz="2200" dirty="0">
                <a:solidFill>
                  <a:srgbClr val="424456"/>
                </a:solidFill>
                <a:latin typeface="Franklin Gothic Medium" pitchFamily="34" charset="0"/>
              </a:rPr>
              <a:t>2. Школа </a:t>
            </a:r>
            <a:r>
              <a:rPr lang="ru-RU" sz="2200" dirty="0" smtClean="0">
                <a:solidFill>
                  <a:srgbClr val="424456"/>
                </a:solidFill>
                <a:latin typeface="Franklin Gothic Medium" pitchFamily="34" charset="0"/>
              </a:rPr>
              <a:t>(КУС и предметные методики этого </a:t>
            </a:r>
            <a:r>
              <a:rPr lang="ru-RU" sz="2200" dirty="0">
                <a:solidFill>
                  <a:srgbClr val="424456"/>
                </a:solidFill>
                <a:latin typeface="Franklin Gothic Medium" pitchFamily="34" charset="0"/>
              </a:rPr>
              <a:t>не </a:t>
            </a:r>
            <a:r>
              <a:rPr lang="ru-RU" sz="2200" dirty="0" smtClean="0">
                <a:solidFill>
                  <a:srgbClr val="424456"/>
                </a:solidFill>
                <a:latin typeface="Franklin Gothic Medium" pitchFamily="34" charset="0"/>
              </a:rPr>
              <a:t>делают)</a:t>
            </a:r>
            <a:endParaRPr lang="ru-RU" sz="2200" dirty="0">
              <a:solidFill>
                <a:srgbClr val="424456"/>
              </a:solidFill>
              <a:latin typeface="Franklin Gothic Medium" pitchFamily="34" charset="0"/>
            </a:endParaRPr>
          </a:p>
          <a:p>
            <a:pPr marL="450850">
              <a:spcBef>
                <a:spcPts val="300"/>
              </a:spcBef>
              <a:buClr>
                <a:srgbClr val="424456"/>
              </a:buClr>
            </a:pPr>
            <a:r>
              <a:rPr lang="ru-RU" sz="2200" dirty="0">
                <a:solidFill>
                  <a:srgbClr val="424456"/>
                </a:solidFill>
                <a:latin typeface="Franklin Gothic Medium" pitchFamily="34" charset="0"/>
              </a:rPr>
              <a:t>3. Противоречие </a:t>
            </a:r>
            <a:r>
              <a:rPr lang="ru-RU" sz="2200" dirty="0" smtClean="0">
                <a:solidFill>
                  <a:srgbClr val="424456"/>
                </a:solidFill>
                <a:latin typeface="Franklin Gothic Medium" pitchFamily="34" charset="0"/>
              </a:rPr>
              <a:t>идеалов и </a:t>
            </a:r>
            <a:r>
              <a:rPr lang="ru-RU" sz="2200" dirty="0">
                <a:solidFill>
                  <a:srgbClr val="424456"/>
                </a:solidFill>
                <a:latin typeface="Franklin Gothic Medium" pitchFamily="34" charset="0"/>
              </a:rPr>
              <a:t>требований – средств и </a:t>
            </a:r>
            <a:r>
              <a:rPr lang="ru-RU" sz="2200" dirty="0" smtClean="0">
                <a:solidFill>
                  <a:srgbClr val="424456"/>
                </a:solidFill>
                <a:latin typeface="Franklin Gothic Medium" pitchFamily="34" charset="0"/>
              </a:rPr>
              <a:t>условий. </a:t>
            </a:r>
            <a:r>
              <a:rPr lang="ru-RU" sz="2200" dirty="0" smtClean="0">
                <a:solidFill>
                  <a:srgbClr val="424456"/>
                </a:solidFill>
                <a:latin typeface="Franklin Gothic Medium" pitchFamily="34" charset="0"/>
              </a:rPr>
              <a:t> Необходимость </a:t>
            </a:r>
            <a:r>
              <a:rPr lang="ru-RU" sz="2200" dirty="0" smtClean="0">
                <a:solidFill>
                  <a:srgbClr val="424456"/>
                </a:solidFill>
                <a:latin typeface="Franklin Gothic Medium" pitchFamily="34" charset="0"/>
              </a:rPr>
              <a:t>качественно новых технологий, </a:t>
            </a:r>
            <a:r>
              <a:rPr lang="ru-RU" sz="2200" dirty="0" smtClean="0">
                <a:solidFill>
                  <a:srgbClr val="424456"/>
                </a:solidFill>
                <a:latin typeface="Franklin Gothic Medium" pitchFamily="34" charset="0"/>
              </a:rPr>
              <a:t>потенциал </a:t>
            </a:r>
            <a:r>
              <a:rPr lang="ru-RU" sz="2200" dirty="0" smtClean="0">
                <a:solidFill>
                  <a:srgbClr val="424456"/>
                </a:solidFill>
                <a:latin typeface="Franklin Gothic Medium" pitchFamily="34" charset="0"/>
              </a:rPr>
              <a:t>КУС </a:t>
            </a:r>
            <a:r>
              <a:rPr lang="ru-RU" sz="2200" dirty="0" smtClean="0">
                <a:solidFill>
                  <a:srgbClr val="424456"/>
                </a:solidFill>
                <a:latin typeface="Franklin Gothic Medium" pitchFamily="34" charset="0"/>
              </a:rPr>
              <a:t>и совершенствования предметных методик исторически </a:t>
            </a:r>
            <a:r>
              <a:rPr lang="ru-RU" sz="2200" dirty="0" smtClean="0">
                <a:solidFill>
                  <a:srgbClr val="424456"/>
                </a:solidFill>
                <a:latin typeface="Franklin Gothic Medium" pitchFamily="34" charset="0"/>
              </a:rPr>
              <a:t>исчерпан.</a:t>
            </a:r>
            <a:endParaRPr lang="ru-RU" sz="2200" dirty="0">
              <a:solidFill>
                <a:srgbClr val="424456"/>
              </a:solidFill>
              <a:latin typeface="Franklin Gothic Medium"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333375"/>
            <a:ext cx="8229600" cy="1066800"/>
          </a:xfrm>
        </p:spPr>
        <p:txBody>
          <a:bodyPr>
            <a:normAutofit/>
          </a:bodyPr>
          <a:lstStyle/>
          <a:p>
            <a:pPr eaLnBrk="1" fontAlgn="auto" hangingPunct="1">
              <a:spcAft>
                <a:spcPts val="0"/>
              </a:spcAft>
              <a:defRPr/>
            </a:pPr>
            <a:r>
              <a:rPr lang="ru-RU" b="1" spc="-100" dirty="0" smtClean="0">
                <a:latin typeface="Franklin Gothic Medium" pitchFamily="34" charset="0"/>
                <a:ea typeface="+mn-ea"/>
                <a:cs typeface="Arial" pitchFamily="34" charset="0"/>
              </a:rPr>
              <a:t>Источники  и  </a:t>
            </a:r>
            <a:r>
              <a:rPr lang="ru-RU" b="1" spc="-100" dirty="0" err="1" smtClean="0">
                <a:latin typeface="Franklin Gothic Medium" pitchFamily="34" charset="0"/>
                <a:ea typeface="+mn-ea"/>
                <a:cs typeface="Arial" pitchFamily="34" charset="0"/>
              </a:rPr>
              <a:t>микроистория</a:t>
            </a:r>
            <a:r>
              <a:rPr lang="ru-RU" b="1" spc="-100" dirty="0" smtClean="0">
                <a:latin typeface="Franklin Gothic Medium" pitchFamily="34" charset="0"/>
                <a:ea typeface="+mn-ea"/>
                <a:cs typeface="Arial" pitchFamily="34" charset="0"/>
              </a:rPr>
              <a:t>  ИМП</a:t>
            </a:r>
          </a:p>
        </p:txBody>
      </p:sp>
      <p:sp>
        <p:nvSpPr>
          <p:cNvPr id="3" name="Объект 2"/>
          <p:cNvSpPr>
            <a:spLocks noGrp="1"/>
          </p:cNvSpPr>
          <p:nvPr>
            <p:ph idx="1"/>
          </p:nvPr>
        </p:nvSpPr>
        <p:spPr>
          <a:xfrm>
            <a:off x="457200" y="2205038"/>
            <a:ext cx="8507413" cy="4368800"/>
          </a:xfrm>
        </p:spPr>
        <p:txBody>
          <a:bodyPr>
            <a:normAutofit/>
          </a:bodyPr>
          <a:lstStyle/>
          <a:p>
            <a:pPr marL="355600" indent="-292100" eaLnBrk="1" fontAlgn="auto" hangingPunct="1">
              <a:spcAft>
                <a:spcPts val="0"/>
              </a:spcAft>
              <a:buClr>
                <a:schemeClr val="tx2"/>
              </a:buClr>
              <a:buFont typeface="Wingdings" pitchFamily="2" charset="2"/>
              <a:buChar char="§"/>
              <a:defRPr/>
            </a:pPr>
            <a:r>
              <a:rPr lang="ru-RU" sz="2200" dirty="0" err="1" smtClean="0">
                <a:solidFill>
                  <a:schemeClr val="tx2"/>
                </a:solidFill>
                <a:latin typeface="Franklin Gothic Medium" pitchFamily="34" charset="0"/>
                <a:cs typeface="Arial" pitchFamily="34" charset="0"/>
              </a:rPr>
              <a:t>системо-мыследеятельностная</a:t>
            </a:r>
            <a:r>
              <a:rPr lang="ru-RU" sz="2200" dirty="0" smtClean="0">
                <a:solidFill>
                  <a:schemeClr val="tx2"/>
                </a:solidFill>
                <a:latin typeface="Franklin Gothic Medium" pitchFamily="34" charset="0"/>
                <a:cs typeface="Arial" pitchFamily="34" charset="0"/>
              </a:rPr>
              <a:t> методология (СМД) –  Г.П.Щедровицкий </a:t>
            </a:r>
            <a:r>
              <a:rPr lang="ru-RU" sz="2200" dirty="0">
                <a:solidFill>
                  <a:schemeClr val="tx2"/>
                </a:solidFill>
                <a:latin typeface="Franklin Gothic Medium" pitchFamily="34" charset="0"/>
                <a:cs typeface="Arial" pitchFamily="34" charset="0"/>
              </a:rPr>
              <a:t>и </a:t>
            </a:r>
            <a:r>
              <a:rPr lang="ru-RU" sz="2200" dirty="0" smtClean="0">
                <a:solidFill>
                  <a:schemeClr val="tx2"/>
                </a:solidFill>
                <a:latin typeface="Franklin Gothic Medium" pitchFamily="34" charset="0"/>
                <a:cs typeface="Arial" pitchFamily="34" charset="0"/>
              </a:rPr>
              <a:t>ММК, ОДИ</a:t>
            </a:r>
          </a:p>
          <a:p>
            <a:pPr marL="355600" indent="-292100" eaLnBrk="1" fontAlgn="auto" hangingPunct="1">
              <a:spcAft>
                <a:spcPts val="0"/>
              </a:spcAft>
              <a:buClr>
                <a:schemeClr val="tx2"/>
              </a:buClr>
              <a:buFont typeface="Wingdings" pitchFamily="2" charset="2"/>
              <a:buChar char="§"/>
              <a:defRPr/>
            </a:pPr>
            <a:r>
              <a:rPr lang="ru-RU" sz="2200" dirty="0" smtClean="0">
                <a:solidFill>
                  <a:schemeClr val="tx2"/>
                </a:solidFill>
                <a:latin typeface="Franklin Gothic Medium" pitchFamily="34" charset="0"/>
                <a:cs typeface="Arial" pitchFamily="34" charset="0"/>
              </a:rPr>
              <a:t>теория учебной деятельности и система </a:t>
            </a:r>
            <a:r>
              <a:rPr lang="ru-RU" sz="2200" dirty="0">
                <a:solidFill>
                  <a:schemeClr val="tx2"/>
                </a:solidFill>
                <a:latin typeface="Franklin Gothic Medium" pitchFamily="34" charset="0"/>
                <a:cs typeface="Arial" pitchFamily="34" charset="0"/>
              </a:rPr>
              <a:t>развивающего обучения </a:t>
            </a:r>
            <a:r>
              <a:rPr lang="ru-RU" sz="2200" dirty="0" err="1">
                <a:solidFill>
                  <a:schemeClr val="tx2"/>
                </a:solidFill>
                <a:latin typeface="Franklin Gothic Medium" pitchFamily="34" charset="0"/>
                <a:cs typeface="Arial" pitchFamily="34" charset="0"/>
              </a:rPr>
              <a:t>Д.Б.Эльконина</a:t>
            </a:r>
            <a:r>
              <a:rPr lang="ru-RU" sz="2200" dirty="0">
                <a:solidFill>
                  <a:schemeClr val="tx2"/>
                </a:solidFill>
                <a:latin typeface="Franklin Gothic Medium" pitchFamily="34" charset="0"/>
                <a:cs typeface="Arial" pitchFamily="34" charset="0"/>
              </a:rPr>
              <a:t> - </a:t>
            </a:r>
            <a:r>
              <a:rPr lang="ru-RU" sz="2200" dirty="0" smtClean="0">
                <a:solidFill>
                  <a:schemeClr val="tx2"/>
                </a:solidFill>
                <a:latin typeface="Franklin Gothic Medium" pitchFamily="34" charset="0"/>
                <a:cs typeface="Arial" pitchFamily="34" charset="0"/>
              </a:rPr>
              <a:t>В.В.Давыдова (РО).</a:t>
            </a:r>
          </a:p>
          <a:p>
            <a:pPr marL="355600" indent="-292100" eaLnBrk="1" fontAlgn="auto" hangingPunct="1">
              <a:spcAft>
                <a:spcPts val="0"/>
              </a:spcAft>
              <a:buClr>
                <a:schemeClr val="tx2"/>
              </a:buClr>
              <a:buFont typeface="Wingdings" pitchFamily="2" charset="2"/>
              <a:buChar char="§"/>
              <a:defRPr/>
            </a:pPr>
            <a:r>
              <a:rPr lang="ru-RU" sz="2200" dirty="0" smtClean="0">
                <a:solidFill>
                  <a:schemeClr val="tx2"/>
                </a:solidFill>
                <a:latin typeface="Franklin Gothic Medium" pitchFamily="34" charset="0"/>
                <a:cs typeface="Arial" pitchFamily="34" charset="0"/>
              </a:rPr>
              <a:t>В </a:t>
            </a:r>
            <a:r>
              <a:rPr lang="ru-RU" sz="2200" dirty="0" err="1" smtClean="0">
                <a:solidFill>
                  <a:schemeClr val="tx2"/>
                </a:solidFill>
                <a:latin typeface="Franklin Gothic Medium" pitchFamily="34" charset="0"/>
                <a:cs typeface="Arial" pitchFamily="34" charset="0"/>
              </a:rPr>
              <a:t>МД-педагогике</a:t>
            </a:r>
            <a:r>
              <a:rPr lang="ru-RU" sz="2200" dirty="0" smtClean="0">
                <a:solidFill>
                  <a:schemeClr val="tx2"/>
                </a:solidFill>
                <a:latin typeface="Franklin Gothic Medium" pitchFamily="34" charset="0"/>
                <a:cs typeface="Arial" pitchFamily="34" charset="0"/>
              </a:rPr>
              <a:t> разработан метод </a:t>
            </a:r>
            <a:r>
              <a:rPr lang="ru-RU" sz="2200" dirty="0" err="1" smtClean="0">
                <a:solidFill>
                  <a:schemeClr val="tx2"/>
                </a:solidFill>
                <a:latin typeface="Franklin Gothic Medium" pitchFamily="34" charset="0"/>
                <a:cs typeface="Arial" pitchFamily="34" charset="0"/>
              </a:rPr>
              <a:t>метапредметных</a:t>
            </a:r>
            <a:r>
              <a:rPr lang="ru-RU" sz="2200" dirty="0" smtClean="0">
                <a:solidFill>
                  <a:schemeClr val="tx2"/>
                </a:solidFill>
                <a:latin typeface="Franklin Gothic Medium" pitchFamily="34" charset="0"/>
                <a:cs typeface="Arial" pitchFamily="34" charset="0"/>
              </a:rPr>
              <a:t> игровых погружений (ООДИ, игровых образовательных сессий ИОС)</a:t>
            </a:r>
          </a:p>
          <a:p>
            <a:pPr marL="355600" indent="-292100" eaLnBrk="1" fontAlgn="auto" hangingPunct="1">
              <a:spcAft>
                <a:spcPts val="0"/>
              </a:spcAft>
              <a:buClr>
                <a:schemeClr val="tx2"/>
              </a:buClr>
              <a:buFont typeface="Wingdings" pitchFamily="2" charset="2"/>
              <a:buChar char="§"/>
              <a:defRPr/>
            </a:pPr>
            <a:endParaRPr lang="ru-RU" sz="2200" dirty="0" smtClean="0">
              <a:solidFill>
                <a:schemeClr val="tx2"/>
              </a:solidFill>
              <a:latin typeface="Franklin Gothic Medium" pitchFamily="34" charset="0"/>
              <a:cs typeface="Arial" pitchFamily="34" charset="0"/>
            </a:endParaRPr>
          </a:p>
          <a:p>
            <a:pPr marL="1077913" indent="-354013" eaLnBrk="1" fontAlgn="auto" hangingPunct="1">
              <a:spcAft>
                <a:spcPts val="0"/>
              </a:spcAft>
              <a:buClr>
                <a:schemeClr val="tx2"/>
              </a:buClr>
              <a:buFont typeface="Wingdings" pitchFamily="2" charset="2"/>
              <a:buChar char="§"/>
              <a:defRPr/>
            </a:pPr>
            <a:r>
              <a:rPr lang="ru-RU" sz="2000" dirty="0" smtClean="0">
                <a:solidFill>
                  <a:schemeClr val="tx2"/>
                </a:solidFill>
                <a:latin typeface="Franklin Gothic Medium" pitchFamily="34" charset="0"/>
                <a:cs typeface="Arial" pitchFamily="34" charset="0"/>
              </a:rPr>
              <a:t>ИОС сочетает элементы постановки учебной задачи (РО) и элементы ОДИ (</a:t>
            </a:r>
            <a:r>
              <a:rPr lang="ru-RU" sz="2000" dirty="0" err="1" smtClean="0">
                <a:solidFill>
                  <a:schemeClr val="tx2"/>
                </a:solidFill>
                <a:latin typeface="Franklin Gothic Medium" pitchFamily="34" charset="0"/>
                <a:cs typeface="Arial" pitchFamily="34" charset="0"/>
              </a:rPr>
              <a:t>СМД-методология</a:t>
            </a:r>
            <a:r>
              <a:rPr lang="ru-RU" sz="2000" dirty="0" smtClean="0">
                <a:solidFill>
                  <a:schemeClr val="tx2"/>
                </a:solidFill>
                <a:latin typeface="Franklin Gothic Medium" pitchFamily="34" charset="0"/>
                <a:cs typeface="Arial" pitchFamily="34" charset="0"/>
              </a:rPr>
              <a:t>). Проведено более 300 ИОС в различных школах РФ. Б</a:t>
            </a:r>
            <a:r>
              <a:rPr lang="ru-RU" sz="2000" i="1" dirty="0" smtClean="0">
                <a:solidFill>
                  <a:schemeClr val="tx2"/>
                </a:solidFill>
                <a:latin typeface="Franklin Gothic Medium" pitchFamily="34" charset="0"/>
                <a:cs typeface="Arial" pitchFamily="34" charset="0"/>
              </a:rPr>
              <a:t>о</a:t>
            </a:r>
            <a:r>
              <a:rPr lang="ru-RU" sz="2000" dirty="0" smtClean="0">
                <a:solidFill>
                  <a:schemeClr val="tx2"/>
                </a:solidFill>
                <a:latin typeface="Franklin Gothic Medium" pitchFamily="34" charset="0"/>
                <a:cs typeface="Arial" pitchFamily="34" charset="0"/>
              </a:rPr>
              <a:t>льшая часть – в ЦО «ИЗМАЙЛОВО»</a:t>
            </a:r>
          </a:p>
          <a:p>
            <a:pPr marL="1077913" indent="-354013" eaLnBrk="1" fontAlgn="auto" hangingPunct="1">
              <a:spcAft>
                <a:spcPts val="0"/>
              </a:spcAft>
              <a:buClr>
                <a:schemeClr val="tx2"/>
              </a:buClr>
              <a:buFont typeface="Wingdings" pitchFamily="2" charset="2"/>
              <a:buChar char="§"/>
              <a:defRPr/>
            </a:pPr>
            <a:r>
              <a:rPr lang="ru-RU" sz="2000" dirty="0" smtClean="0">
                <a:solidFill>
                  <a:schemeClr val="tx2"/>
                </a:solidFill>
                <a:latin typeface="Franklin Gothic Medium" pitchFamily="34" charset="0"/>
                <a:cs typeface="Arial" pitchFamily="34" charset="0"/>
              </a:rPr>
              <a:t>Рассматривается опыт двух ИОС: решение математических задач и моделирование в естествознании</a:t>
            </a:r>
            <a:endParaRPr lang="ru-RU" sz="2000" dirty="0">
              <a:solidFill>
                <a:schemeClr val="tx2"/>
              </a:solidFill>
              <a:latin typeface="Franklin Gothic Medium" pitchFamily="34" charset="0"/>
              <a:cs typeface="Arial" pitchFamily="34" charset="0"/>
            </a:endParaRPr>
          </a:p>
          <a:p>
            <a:pPr marL="365760" indent="-256032" eaLnBrk="1" fontAlgn="auto" hangingPunct="1">
              <a:spcAft>
                <a:spcPts val="0"/>
              </a:spcAft>
              <a:buClr>
                <a:schemeClr val="accent3"/>
              </a:buClr>
              <a:buFont typeface="Georgia"/>
              <a:buChar char="•"/>
              <a:defRPr/>
            </a:pPr>
            <a:endParaRPr lang="ru-RU" dirty="0"/>
          </a:p>
        </p:txBody>
      </p:sp>
      <p:sp>
        <p:nvSpPr>
          <p:cNvPr id="7172" name="Прямоугольник 3"/>
          <p:cNvSpPr>
            <a:spLocks noChangeArrowheads="1"/>
          </p:cNvSpPr>
          <p:nvPr/>
        </p:nvSpPr>
        <p:spPr bwMode="auto">
          <a:xfrm>
            <a:off x="468313" y="1341438"/>
            <a:ext cx="7775575" cy="746125"/>
          </a:xfrm>
          <a:prstGeom prst="rect">
            <a:avLst/>
          </a:prstGeom>
          <a:noFill/>
          <a:ln w="9525">
            <a:noFill/>
            <a:miter lim="800000"/>
            <a:headEnd/>
            <a:tailEnd/>
          </a:ln>
        </p:spPr>
        <p:txBody>
          <a:bodyPr>
            <a:spAutoFit/>
          </a:bodyPr>
          <a:lstStyle/>
          <a:p>
            <a:pPr marL="1077913">
              <a:spcBef>
                <a:spcPts val="300"/>
              </a:spcBef>
              <a:buClr>
                <a:srgbClr val="424456"/>
              </a:buClr>
            </a:pPr>
            <a:r>
              <a:rPr lang="ru-RU" sz="2000">
                <a:solidFill>
                  <a:srgbClr val="424456"/>
                </a:solidFill>
                <a:latin typeface="Franklin Gothic Medium" pitchFamily="34" charset="0"/>
              </a:rPr>
              <a:t>Мыследеятельностная педагогика (МД-педагогика)  </a:t>
            </a:r>
          </a:p>
          <a:p>
            <a:pPr marL="1077913">
              <a:spcBef>
                <a:spcPts val="300"/>
              </a:spcBef>
              <a:buClr>
                <a:srgbClr val="424456"/>
              </a:buClr>
            </a:pPr>
            <a:r>
              <a:rPr lang="ru-RU" sz="2000">
                <a:solidFill>
                  <a:srgbClr val="424456"/>
                </a:solidFill>
                <a:latin typeface="Franklin Gothic Medium" pitchFamily="34" charset="0"/>
              </a:rPr>
              <a:t>в новейшей отечественной истории имеет два корня:</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5"/>
          <p:cNvSpPr>
            <a:spLocks noGrp="1" noChangeArrowheads="1"/>
          </p:cNvSpPr>
          <p:nvPr>
            <p:ph type="ctrTitle"/>
          </p:nvPr>
        </p:nvSpPr>
        <p:spPr>
          <a:xfrm>
            <a:off x="395536" y="1196752"/>
            <a:ext cx="8534400" cy="5378450"/>
          </a:xfrm>
        </p:spPr>
        <p:txBody>
          <a:bodyPr>
            <a:normAutofit fontScale="90000"/>
          </a:bodyPr>
          <a:lstStyle/>
          <a:p>
            <a:pPr eaLnBrk="1" fontAlgn="auto" hangingPunct="1">
              <a:spcAft>
                <a:spcPts val="0"/>
              </a:spcAft>
              <a:defRPr/>
            </a:pPr>
            <a:r>
              <a:rPr lang="ru-RU" sz="2400" b="1" dirty="0" smtClean="0"/>
              <a:t/>
            </a:r>
            <a:br>
              <a:rPr lang="ru-RU" sz="2400" b="1" dirty="0" smtClean="0"/>
            </a:br>
            <a:r>
              <a:rPr lang="ru-RU" sz="2400" b="1" dirty="0" smtClean="0"/>
              <a:t/>
            </a:r>
            <a:br>
              <a:rPr lang="ru-RU" sz="2400" b="1" dirty="0" smtClean="0"/>
            </a:br>
            <a:r>
              <a:rPr lang="ru-RU" sz="2400" b="1" dirty="0" smtClean="0"/>
              <a:t/>
            </a:r>
            <a:br>
              <a:rPr lang="ru-RU" sz="2400" b="1" dirty="0" smtClean="0"/>
            </a:br>
            <a:r>
              <a:rPr lang="ru-RU" sz="2400" b="1" dirty="0" smtClean="0"/>
              <a:t/>
            </a:r>
            <a:br>
              <a:rPr lang="ru-RU" sz="2400" b="1" dirty="0" smtClean="0"/>
            </a:br>
            <a:r>
              <a:rPr lang="ru-RU" sz="2400" b="1" dirty="0" smtClean="0"/>
              <a:t/>
            </a:r>
            <a:br>
              <a:rPr lang="ru-RU" sz="2400" b="1" dirty="0" smtClean="0"/>
            </a:br>
            <a:r>
              <a:rPr lang="ru-RU" sz="2400" b="1" dirty="0" smtClean="0"/>
              <a:t> </a:t>
            </a:r>
            <a:br>
              <a:rPr lang="ru-RU" sz="2400" b="1" dirty="0" smtClean="0"/>
            </a:br>
            <a:r>
              <a:rPr lang="ru-RU" sz="2400" b="1" dirty="0" smtClean="0"/>
              <a:t/>
            </a:r>
            <a:br>
              <a:rPr lang="ru-RU" sz="2400" b="1" dirty="0" smtClean="0"/>
            </a:br>
            <a:r>
              <a:rPr lang="ru-RU" sz="2400" b="1" dirty="0" smtClean="0"/>
              <a:t/>
            </a:r>
            <a:br>
              <a:rPr lang="ru-RU" sz="2400" b="1" dirty="0" smtClean="0"/>
            </a:br>
            <a:r>
              <a:rPr lang="ru-RU" sz="2000" dirty="0" smtClean="0">
                <a:solidFill>
                  <a:schemeClr val="tx2"/>
                </a:solidFill>
                <a:latin typeface="Franklin Gothic Medium" pitchFamily="34" charset="0"/>
                <a:ea typeface="+mn-ea"/>
                <a:cs typeface="Arial" pitchFamily="34" charset="0"/>
              </a:rPr>
              <a:t>Типовая форма: место и время, участники, формы и ритм работы, примеры тематического содержания, исходная ситуация работы и её связь с культурой и историей, предметное и </a:t>
            </a:r>
            <a:r>
              <a:rPr lang="ru-RU" sz="2000" dirty="0" err="1" smtClean="0">
                <a:solidFill>
                  <a:schemeClr val="tx2"/>
                </a:solidFill>
                <a:latin typeface="Franklin Gothic Medium" pitchFamily="34" charset="0"/>
                <a:ea typeface="+mn-ea"/>
                <a:cs typeface="Arial" pitchFamily="34" charset="0"/>
              </a:rPr>
              <a:t>мета-предметное</a:t>
            </a:r>
            <a:r>
              <a:rPr lang="ru-RU" sz="2000" dirty="0" smtClean="0">
                <a:solidFill>
                  <a:schemeClr val="tx2"/>
                </a:solidFill>
                <a:latin typeface="Franklin Gothic Medium" pitchFamily="34" charset="0"/>
                <a:ea typeface="+mn-ea"/>
                <a:cs typeface="Arial" pitchFamily="34" charset="0"/>
              </a:rPr>
              <a:t> содержание образования.</a:t>
            </a:r>
            <a:br>
              <a:rPr lang="ru-RU" sz="2000" dirty="0" smtClean="0">
                <a:solidFill>
                  <a:schemeClr val="tx2"/>
                </a:solidFill>
                <a:latin typeface="Franklin Gothic Medium" pitchFamily="34" charset="0"/>
                <a:ea typeface="+mn-ea"/>
                <a:cs typeface="Arial" pitchFamily="34" charset="0"/>
              </a:rPr>
            </a:br>
            <a:r>
              <a:rPr lang="ru-RU" sz="1800" b="1" dirty="0" smtClean="0"/>
              <a:t/>
            </a:r>
            <a:br>
              <a:rPr lang="ru-RU" sz="1800" b="1" dirty="0" smtClean="0"/>
            </a:br>
            <a:r>
              <a:rPr lang="ru-RU" sz="2000" dirty="0" smtClean="0">
                <a:solidFill>
                  <a:schemeClr val="tx2"/>
                </a:solidFill>
                <a:latin typeface="Franklin Gothic Medium" pitchFamily="34" charset="0"/>
                <a:ea typeface="+mn-ea"/>
                <a:cs typeface="Arial" pitchFamily="34" charset="0"/>
              </a:rPr>
              <a:t>«</a:t>
            </a:r>
            <a:r>
              <a:rPr lang="ru-RU" sz="2000" dirty="0" err="1" smtClean="0">
                <a:solidFill>
                  <a:schemeClr val="tx2"/>
                </a:solidFill>
                <a:latin typeface="Franklin Gothic Medium" pitchFamily="34" charset="0"/>
                <a:ea typeface="+mn-ea"/>
                <a:cs typeface="Arial" pitchFamily="34" charset="0"/>
              </a:rPr>
              <a:t>Встроенность</a:t>
            </a:r>
            <a:r>
              <a:rPr lang="ru-RU" sz="2000" dirty="0" smtClean="0">
                <a:solidFill>
                  <a:schemeClr val="tx2"/>
                </a:solidFill>
                <a:latin typeface="Franklin Gothic Medium" pitchFamily="34" charset="0"/>
                <a:ea typeface="+mn-ea"/>
                <a:cs typeface="Arial" pitchFamily="34" charset="0"/>
              </a:rPr>
              <a:t>» в образовательный процесс, </a:t>
            </a:r>
            <a:br>
              <a:rPr lang="ru-RU" sz="2000" dirty="0" smtClean="0">
                <a:solidFill>
                  <a:schemeClr val="tx2"/>
                </a:solidFill>
                <a:latin typeface="Franklin Gothic Medium" pitchFamily="34" charset="0"/>
                <a:ea typeface="+mn-ea"/>
                <a:cs typeface="Arial" pitchFamily="34" charset="0"/>
              </a:rPr>
            </a:br>
            <a:r>
              <a:rPr lang="ru-RU" sz="2000" dirty="0" smtClean="0">
                <a:solidFill>
                  <a:schemeClr val="tx2"/>
                </a:solidFill>
                <a:latin typeface="Franklin Gothic Medium" pitchFamily="34" charset="0"/>
                <a:ea typeface="+mn-ea"/>
                <a:cs typeface="Arial" pitchFamily="34" charset="0"/>
              </a:rPr>
              <a:t>4 сессий в учебном году, 5 - 11 классы = 20 -24 игры в год</a:t>
            </a:r>
            <a:br>
              <a:rPr lang="ru-RU" sz="2000" dirty="0" smtClean="0">
                <a:solidFill>
                  <a:schemeClr val="tx2"/>
                </a:solidFill>
                <a:latin typeface="Franklin Gothic Medium" pitchFamily="34" charset="0"/>
                <a:ea typeface="+mn-ea"/>
                <a:cs typeface="Arial" pitchFamily="34" charset="0"/>
              </a:rPr>
            </a:br>
            <a:r>
              <a:rPr lang="ru-RU" sz="2000" dirty="0" smtClean="0">
                <a:solidFill>
                  <a:schemeClr val="tx2"/>
                </a:solidFill>
                <a:latin typeface="Franklin Gothic Medium" pitchFamily="34" charset="0"/>
                <a:ea typeface="+mn-ea"/>
                <a:cs typeface="Arial" pitchFamily="34" charset="0"/>
              </a:rPr>
              <a:t> </a:t>
            </a:r>
            <a:br>
              <a:rPr lang="ru-RU" sz="2000" dirty="0" smtClean="0">
                <a:solidFill>
                  <a:schemeClr val="tx2"/>
                </a:solidFill>
                <a:latin typeface="Franklin Gothic Medium" pitchFamily="34" charset="0"/>
                <a:ea typeface="+mn-ea"/>
                <a:cs typeface="Arial" pitchFamily="34" charset="0"/>
              </a:rPr>
            </a:br>
            <a:r>
              <a:rPr lang="ru-RU" sz="1800" b="1" i="1" dirty="0" smtClean="0">
                <a:latin typeface="Franklin Gothic Medium" pitchFamily="34" charset="0"/>
              </a:rPr>
              <a:t>– учитель, ученик-ученик.	</a:t>
            </a:r>
          </a:p>
        </p:txBody>
      </p:sp>
      <p:sp>
        <p:nvSpPr>
          <p:cNvPr id="8195" name="Text Box 6"/>
          <p:cNvSpPr txBox="1">
            <a:spLocks noChangeArrowheads="1"/>
          </p:cNvSpPr>
          <p:nvPr/>
        </p:nvSpPr>
        <p:spPr bwMode="auto">
          <a:xfrm>
            <a:off x="0" y="260350"/>
            <a:ext cx="9144000" cy="708025"/>
          </a:xfrm>
          <a:prstGeom prst="rect">
            <a:avLst/>
          </a:prstGeom>
          <a:noFill/>
          <a:ln w="9525">
            <a:noFill/>
            <a:miter lim="800000"/>
            <a:headEnd/>
            <a:tailEnd/>
          </a:ln>
        </p:spPr>
        <p:txBody>
          <a:bodyPr>
            <a:spAutoFit/>
          </a:bodyPr>
          <a:lstStyle/>
          <a:p>
            <a:pPr algn="ctr"/>
            <a:r>
              <a:rPr lang="ru-RU" sz="4000" b="1">
                <a:solidFill>
                  <a:schemeClr val="bg1"/>
                </a:solidFill>
                <a:latin typeface="Franklin Gothic Medium" pitchFamily="34" charset="0"/>
              </a:rPr>
              <a:t>Внешнее описание системы  работы</a:t>
            </a:r>
          </a:p>
        </p:txBody>
      </p:sp>
      <p:sp>
        <p:nvSpPr>
          <p:cNvPr id="8196" name="AutoShape 8"/>
          <p:cNvSpPr>
            <a:spLocks noChangeArrowheads="1"/>
          </p:cNvSpPr>
          <p:nvPr/>
        </p:nvSpPr>
        <p:spPr bwMode="auto">
          <a:xfrm>
            <a:off x="467544" y="2069976"/>
            <a:ext cx="8143056" cy="11430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2782 h 21600"/>
              <a:gd name="T14" fmla="*/ 19873 w 21600"/>
              <a:gd name="T15" fmla="*/ 18818 h 21600"/>
            </a:gdLst>
            <a:ahLst/>
            <a:cxnLst>
              <a:cxn ang="T8">
                <a:pos x="T0" y="T1"/>
              </a:cxn>
              <a:cxn ang="T9">
                <a:pos x="T2" y="T3"/>
              </a:cxn>
              <a:cxn ang="T10">
                <a:pos x="T4" y="T5"/>
              </a:cxn>
              <a:cxn ang="T11">
                <a:pos x="T6" y="T7"/>
              </a:cxn>
            </a:cxnLst>
            <a:rect l="T12" t="T13" r="T14" b="T15"/>
            <a:pathLst>
              <a:path w="21600" h="21600">
                <a:moveTo>
                  <a:pt x="19274" y="0"/>
                </a:moveTo>
                <a:lnTo>
                  <a:pt x="19274" y="2782"/>
                </a:lnTo>
                <a:lnTo>
                  <a:pt x="3375" y="2782"/>
                </a:lnTo>
                <a:lnTo>
                  <a:pt x="3375" y="18818"/>
                </a:lnTo>
                <a:lnTo>
                  <a:pt x="19274" y="18818"/>
                </a:lnTo>
                <a:lnTo>
                  <a:pt x="19274" y="21600"/>
                </a:lnTo>
                <a:lnTo>
                  <a:pt x="21600" y="10800"/>
                </a:lnTo>
                <a:close/>
              </a:path>
              <a:path w="21600" h="21600">
                <a:moveTo>
                  <a:pt x="1350" y="2782"/>
                </a:moveTo>
                <a:lnTo>
                  <a:pt x="1350" y="18818"/>
                </a:lnTo>
                <a:lnTo>
                  <a:pt x="2700" y="18818"/>
                </a:lnTo>
                <a:lnTo>
                  <a:pt x="2700" y="2782"/>
                </a:lnTo>
                <a:close/>
              </a:path>
              <a:path w="21600" h="21600">
                <a:moveTo>
                  <a:pt x="0" y="2782"/>
                </a:moveTo>
                <a:lnTo>
                  <a:pt x="0" y="18818"/>
                </a:lnTo>
                <a:lnTo>
                  <a:pt x="675" y="18818"/>
                </a:lnTo>
                <a:lnTo>
                  <a:pt x="675" y="2782"/>
                </a:lnTo>
                <a:close/>
              </a:path>
            </a:pathLst>
          </a:custGeom>
          <a:solidFill>
            <a:srgbClr val="FFFF99"/>
          </a:solidFill>
          <a:ln w="9525">
            <a:solidFill>
              <a:schemeClr val="tx1"/>
            </a:solidFill>
            <a:miter lim="800000"/>
            <a:headEnd/>
            <a:tailEnd/>
          </a:ln>
        </p:spPr>
        <p:txBody>
          <a:bodyPr wrap="none" anchor="ctr"/>
          <a:lstStyle/>
          <a:p>
            <a:endParaRPr lang="ru-RU"/>
          </a:p>
        </p:txBody>
      </p:sp>
      <p:sp>
        <p:nvSpPr>
          <p:cNvPr id="8197" name="Oval 9"/>
          <p:cNvSpPr>
            <a:spLocks noChangeArrowheads="1"/>
          </p:cNvSpPr>
          <p:nvPr/>
        </p:nvSpPr>
        <p:spPr bwMode="auto">
          <a:xfrm>
            <a:off x="1781944" y="1193304"/>
            <a:ext cx="1133872" cy="1371600"/>
          </a:xfrm>
          <a:prstGeom prst="ellipse">
            <a:avLst/>
          </a:prstGeom>
          <a:solidFill>
            <a:srgbClr val="FF9900"/>
          </a:solidFill>
          <a:ln w="9525">
            <a:solidFill>
              <a:srgbClr val="990000"/>
            </a:solidFill>
            <a:round/>
            <a:headEnd/>
            <a:tailEnd/>
          </a:ln>
        </p:spPr>
        <p:txBody>
          <a:bodyPr wrap="none" anchor="ctr"/>
          <a:lstStyle/>
          <a:p>
            <a:endParaRPr lang="ru-RU">
              <a:latin typeface="Calibri" pitchFamily="34" charset="0"/>
            </a:endParaRPr>
          </a:p>
        </p:txBody>
      </p:sp>
      <p:sp>
        <p:nvSpPr>
          <p:cNvPr id="8198" name="Oval 10"/>
          <p:cNvSpPr>
            <a:spLocks noChangeArrowheads="1"/>
          </p:cNvSpPr>
          <p:nvPr/>
        </p:nvSpPr>
        <p:spPr bwMode="auto">
          <a:xfrm>
            <a:off x="3326904" y="1193304"/>
            <a:ext cx="1101080" cy="1371600"/>
          </a:xfrm>
          <a:prstGeom prst="ellipse">
            <a:avLst/>
          </a:prstGeom>
          <a:solidFill>
            <a:srgbClr val="FF9900"/>
          </a:solidFill>
          <a:ln w="9525">
            <a:solidFill>
              <a:srgbClr val="990000"/>
            </a:solidFill>
            <a:round/>
            <a:headEnd/>
            <a:tailEnd/>
          </a:ln>
        </p:spPr>
        <p:txBody>
          <a:bodyPr wrap="none" anchor="ctr"/>
          <a:lstStyle/>
          <a:p>
            <a:endParaRPr lang="ru-RU">
              <a:latin typeface="Calibri" pitchFamily="34" charset="0"/>
            </a:endParaRPr>
          </a:p>
        </p:txBody>
      </p:sp>
      <p:sp>
        <p:nvSpPr>
          <p:cNvPr id="8199" name="Oval 11"/>
          <p:cNvSpPr>
            <a:spLocks noChangeArrowheads="1"/>
          </p:cNvSpPr>
          <p:nvPr/>
        </p:nvSpPr>
        <p:spPr bwMode="auto">
          <a:xfrm>
            <a:off x="4860032" y="1196752"/>
            <a:ext cx="1080120" cy="1368152"/>
          </a:xfrm>
          <a:prstGeom prst="ellipse">
            <a:avLst/>
          </a:prstGeom>
          <a:solidFill>
            <a:srgbClr val="FF9900"/>
          </a:solidFill>
          <a:ln w="9525">
            <a:solidFill>
              <a:srgbClr val="990000"/>
            </a:solidFill>
            <a:round/>
            <a:headEnd/>
            <a:tailEnd/>
          </a:ln>
        </p:spPr>
        <p:txBody>
          <a:bodyPr wrap="none" anchor="ctr"/>
          <a:lstStyle/>
          <a:p>
            <a:endParaRPr lang="ru-RU">
              <a:latin typeface="Calibri" pitchFamily="34" charset="0"/>
            </a:endParaRPr>
          </a:p>
        </p:txBody>
      </p:sp>
      <p:sp>
        <p:nvSpPr>
          <p:cNvPr id="8201" name="Text Box 13"/>
          <p:cNvSpPr txBox="1">
            <a:spLocks noChangeArrowheads="1"/>
          </p:cNvSpPr>
          <p:nvPr/>
        </p:nvSpPr>
        <p:spPr bwMode="auto">
          <a:xfrm>
            <a:off x="1835696" y="2668850"/>
            <a:ext cx="5904656" cy="400110"/>
          </a:xfrm>
          <a:prstGeom prst="rect">
            <a:avLst/>
          </a:prstGeom>
          <a:noFill/>
          <a:ln w="9525">
            <a:noFill/>
            <a:miter lim="800000"/>
            <a:headEnd/>
            <a:tailEnd/>
          </a:ln>
        </p:spPr>
        <p:txBody>
          <a:bodyPr wrap="square">
            <a:spAutoFit/>
          </a:bodyPr>
          <a:lstStyle/>
          <a:p>
            <a:pPr algn="ctr">
              <a:spcBef>
                <a:spcPct val="50000"/>
              </a:spcBef>
            </a:pPr>
            <a:r>
              <a:rPr lang="ru-RU" sz="2000" b="1" dirty="0" smtClean="0">
                <a:solidFill>
                  <a:schemeClr val="accent1">
                    <a:lumMod val="75000"/>
                  </a:schemeClr>
                </a:solidFill>
                <a:latin typeface="Calibri" pitchFamily="34" charset="0"/>
              </a:rPr>
              <a:t>Учебный  процесс в стандартной форме (КУС</a:t>
            </a:r>
            <a:r>
              <a:rPr lang="ru-RU" sz="2000" b="1" dirty="0">
                <a:solidFill>
                  <a:schemeClr val="accent1">
                    <a:lumMod val="75000"/>
                  </a:schemeClr>
                </a:solidFill>
                <a:latin typeface="Calibri" pitchFamily="34" charset="0"/>
              </a:rPr>
              <a:t>)</a:t>
            </a:r>
          </a:p>
        </p:txBody>
      </p:sp>
      <p:sp>
        <p:nvSpPr>
          <p:cNvPr id="8202" name="Text Box 14"/>
          <p:cNvSpPr txBox="1">
            <a:spLocks noChangeArrowheads="1"/>
          </p:cNvSpPr>
          <p:nvPr/>
        </p:nvSpPr>
        <p:spPr bwMode="auto">
          <a:xfrm>
            <a:off x="1925216" y="1694135"/>
            <a:ext cx="990600" cy="366713"/>
          </a:xfrm>
          <a:prstGeom prst="rect">
            <a:avLst/>
          </a:prstGeom>
          <a:noFill/>
          <a:ln w="9525">
            <a:noFill/>
            <a:miter lim="800000"/>
            <a:headEnd/>
            <a:tailEnd/>
          </a:ln>
        </p:spPr>
        <p:txBody>
          <a:bodyPr>
            <a:spAutoFit/>
          </a:bodyPr>
          <a:lstStyle/>
          <a:p>
            <a:pPr>
              <a:spcBef>
                <a:spcPct val="50000"/>
              </a:spcBef>
            </a:pPr>
            <a:r>
              <a:rPr lang="ru-RU" b="1" dirty="0" smtClean="0">
                <a:solidFill>
                  <a:schemeClr val="accent1">
                    <a:lumMod val="75000"/>
                  </a:schemeClr>
                </a:solidFill>
                <a:latin typeface="Calibri" pitchFamily="34" charset="0"/>
              </a:rPr>
              <a:t>ИМП  </a:t>
            </a:r>
            <a:r>
              <a:rPr lang="ru-RU" b="1" dirty="0">
                <a:solidFill>
                  <a:schemeClr val="accent1">
                    <a:lumMod val="75000"/>
                  </a:schemeClr>
                </a:solidFill>
                <a:latin typeface="Calibri" pitchFamily="34" charset="0"/>
              </a:rPr>
              <a:t>1</a:t>
            </a:r>
          </a:p>
        </p:txBody>
      </p:sp>
      <p:sp>
        <p:nvSpPr>
          <p:cNvPr id="8203" name="Text Box 15"/>
          <p:cNvSpPr txBox="1">
            <a:spLocks noChangeArrowheads="1"/>
          </p:cNvSpPr>
          <p:nvPr/>
        </p:nvSpPr>
        <p:spPr bwMode="auto">
          <a:xfrm>
            <a:off x="3437384" y="1700808"/>
            <a:ext cx="990600" cy="366713"/>
          </a:xfrm>
          <a:prstGeom prst="rect">
            <a:avLst/>
          </a:prstGeom>
          <a:noFill/>
          <a:ln w="9525">
            <a:noFill/>
            <a:miter lim="800000"/>
            <a:headEnd/>
            <a:tailEnd/>
          </a:ln>
        </p:spPr>
        <p:txBody>
          <a:bodyPr>
            <a:spAutoFit/>
          </a:bodyPr>
          <a:lstStyle/>
          <a:p>
            <a:pPr>
              <a:spcBef>
                <a:spcPct val="50000"/>
              </a:spcBef>
            </a:pPr>
            <a:r>
              <a:rPr lang="ru-RU" b="1" dirty="0" smtClean="0">
                <a:solidFill>
                  <a:schemeClr val="accent1">
                    <a:lumMod val="75000"/>
                  </a:schemeClr>
                </a:solidFill>
                <a:latin typeface="Calibri" pitchFamily="34" charset="0"/>
              </a:rPr>
              <a:t>ИМП  2</a:t>
            </a:r>
            <a:endParaRPr lang="ru-RU" b="1" dirty="0">
              <a:solidFill>
                <a:schemeClr val="accent1">
                  <a:lumMod val="75000"/>
                </a:schemeClr>
              </a:solidFill>
              <a:latin typeface="Calibri" pitchFamily="34" charset="0"/>
            </a:endParaRPr>
          </a:p>
        </p:txBody>
      </p:sp>
      <p:sp>
        <p:nvSpPr>
          <p:cNvPr id="8204" name="Text Box 16"/>
          <p:cNvSpPr txBox="1">
            <a:spLocks noChangeArrowheads="1"/>
          </p:cNvSpPr>
          <p:nvPr/>
        </p:nvSpPr>
        <p:spPr bwMode="auto">
          <a:xfrm>
            <a:off x="5004048" y="1700808"/>
            <a:ext cx="990600" cy="366713"/>
          </a:xfrm>
          <a:prstGeom prst="rect">
            <a:avLst/>
          </a:prstGeom>
          <a:noFill/>
          <a:ln w="9525">
            <a:noFill/>
            <a:miter lim="800000"/>
            <a:headEnd/>
            <a:tailEnd/>
          </a:ln>
        </p:spPr>
        <p:txBody>
          <a:bodyPr>
            <a:spAutoFit/>
          </a:bodyPr>
          <a:lstStyle/>
          <a:p>
            <a:pPr>
              <a:spcBef>
                <a:spcPct val="50000"/>
              </a:spcBef>
            </a:pPr>
            <a:r>
              <a:rPr lang="ru-RU" b="1" dirty="0" smtClean="0">
                <a:solidFill>
                  <a:schemeClr val="accent1">
                    <a:lumMod val="75000"/>
                  </a:schemeClr>
                </a:solidFill>
                <a:latin typeface="Calibri" pitchFamily="34" charset="0"/>
              </a:rPr>
              <a:t>ИМП  3</a:t>
            </a:r>
            <a:endParaRPr lang="ru-RU" b="1" dirty="0">
              <a:solidFill>
                <a:schemeClr val="accent1">
                  <a:lumMod val="75000"/>
                </a:schemeClr>
              </a:solidFill>
              <a:latin typeface="Calibri" pitchFamily="34" charset="0"/>
            </a:endParaRPr>
          </a:p>
        </p:txBody>
      </p:sp>
      <p:sp>
        <p:nvSpPr>
          <p:cNvPr id="13" name="Oval 11"/>
          <p:cNvSpPr>
            <a:spLocks noChangeArrowheads="1"/>
          </p:cNvSpPr>
          <p:nvPr/>
        </p:nvSpPr>
        <p:spPr bwMode="auto">
          <a:xfrm>
            <a:off x="6372200" y="1196752"/>
            <a:ext cx="1080120" cy="1368152"/>
          </a:xfrm>
          <a:prstGeom prst="ellipse">
            <a:avLst/>
          </a:prstGeom>
          <a:solidFill>
            <a:srgbClr val="FF9900"/>
          </a:solidFill>
          <a:ln w="9525">
            <a:solidFill>
              <a:srgbClr val="990000"/>
            </a:solidFill>
            <a:round/>
            <a:headEnd/>
            <a:tailEnd/>
          </a:ln>
        </p:spPr>
        <p:txBody>
          <a:bodyPr wrap="none" anchor="ctr"/>
          <a:lstStyle/>
          <a:p>
            <a:endParaRPr lang="ru-RU">
              <a:latin typeface="Calibri" pitchFamily="34" charset="0"/>
            </a:endParaRPr>
          </a:p>
        </p:txBody>
      </p:sp>
      <p:sp>
        <p:nvSpPr>
          <p:cNvPr id="14" name="Text Box 16"/>
          <p:cNvSpPr txBox="1">
            <a:spLocks noChangeArrowheads="1"/>
          </p:cNvSpPr>
          <p:nvPr/>
        </p:nvSpPr>
        <p:spPr bwMode="auto">
          <a:xfrm>
            <a:off x="6516216" y="1772816"/>
            <a:ext cx="990600" cy="366713"/>
          </a:xfrm>
          <a:prstGeom prst="rect">
            <a:avLst/>
          </a:prstGeom>
          <a:noFill/>
          <a:ln w="9525">
            <a:noFill/>
            <a:miter lim="800000"/>
            <a:headEnd/>
            <a:tailEnd/>
          </a:ln>
        </p:spPr>
        <p:txBody>
          <a:bodyPr>
            <a:spAutoFit/>
          </a:bodyPr>
          <a:lstStyle/>
          <a:p>
            <a:pPr>
              <a:spcBef>
                <a:spcPct val="50000"/>
              </a:spcBef>
            </a:pPr>
            <a:r>
              <a:rPr lang="ru-RU" b="1" dirty="0" smtClean="0">
                <a:solidFill>
                  <a:schemeClr val="accent1">
                    <a:lumMod val="75000"/>
                  </a:schemeClr>
                </a:solidFill>
                <a:latin typeface="Calibri" pitchFamily="34" charset="0"/>
              </a:rPr>
              <a:t>ИМП  4</a:t>
            </a:r>
            <a:endParaRPr lang="ru-RU" b="1" dirty="0">
              <a:solidFill>
                <a:schemeClr val="accent1">
                  <a:lumMod val="75000"/>
                </a:schemeClr>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Горизонтальный свиток 9"/>
          <p:cNvSpPr/>
          <p:nvPr/>
        </p:nvSpPr>
        <p:spPr>
          <a:xfrm>
            <a:off x="1331913" y="1916113"/>
            <a:ext cx="7632700" cy="1152525"/>
          </a:xfrm>
          <a:prstGeom prst="horizontalScroll">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70000"/>
              </a:lnSpc>
              <a:spcBef>
                <a:spcPts val="0"/>
              </a:spcBef>
              <a:spcAft>
                <a:spcPts val="0"/>
              </a:spcAft>
              <a:defRPr/>
            </a:pPr>
            <a:r>
              <a:rPr lang="ru-RU" sz="2200" dirty="0">
                <a:solidFill>
                  <a:srgbClr val="FF6600"/>
                </a:solidFill>
                <a:latin typeface="+mj-lt"/>
              </a:rPr>
              <a:t>Принцип рефлексии против принципа проб и ошибок</a:t>
            </a:r>
            <a:r>
              <a:rPr lang="ru-RU" sz="2200" dirty="0">
                <a:solidFill>
                  <a:schemeClr val="tx2"/>
                </a:solidFill>
                <a:latin typeface="+mj-lt"/>
              </a:rPr>
              <a:t>. </a:t>
            </a:r>
            <a:r>
              <a:rPr lang="ru-RU" dirty="0">
                <a:solidFill>
                  <a:schemeClr val="tx2"/>
                </a:solidFill>
                <a:latin typeface="+mj-lt"/>
              </a:rPr>
              <a:t>На 1 действие – 9 частей критического осмысления. С переходом к мышлению (обобщению, идеализациям, схематизации, моделям).</a:t>
            </a:r>
          </a:p>
        </p:txBody>
      </p:sp>
      <p:sp>
        <p:nvSpPr>
          <p:cNvPr id="2" name="Заголовок 1"/>
          <p:cNvSpPr>
            <a:spLocks noGrp="1"/>
          </p:cNvSpPr>
          <p:nvPr>
            <p:ph type="title"/>
          </p:nvPr>
        </p:nvSpPr>
        <p:spPr>
          <a:xfrm>
            <a:off x="0" y="333375"/>
            <a:ext cx="8640763" cy="935038"/>
          </a:xfrm>
        </p:spPr>
        <p:txBody>
          <a:bodyPr>
            <a:noAutofit/>
          </a:bodyPr>
          <a:lstStyle/>
          <a:p>
            <a:pPr eaLnBrk="1" fontAlgn="auto" hangingPunct="1">
              <a:lnSpc>
                <a:spcPct val="90000"/>
              </a:lnSpc>
              <a:spcAft>
                <a:spcPts val="0"/>
              </a:spcAft>
              <a:defRPr/>
            </a:pPr>
            <a:r>
              <a:rPr lang="ru-RU" b="1" spc="-100" dirty="0" smtClean="0">
                <a:latin typeface="Franklin Gothic Medium" pitchFamily="34" charset="0"/>
                <a:ea typeface="+mn-ea"/>
                <a:cs typeface="Arial" pitchFamily="34" charset="0"/>
              </a:rPr>
              <a:t>Принципы  ИМП: </a:t>
            </a:r>
            <a:r>
              <a:rPr lang="ru-RU" sz="2800" dirty="0" smtClean="0"/>
              <a:t/>
            </a:r>
            <a:br>
              <a:rPr lang="ru-RU" sz="2800" dirty="0" smtClean="0"/>
            </a:br>
            <a:endParaRPr lang="ru-RU" sz="2200" dirty="0"/>
          </a:p>
        </p:txBody>
      </p:sp>
      <p:sp>
        <p:nvSpPr>
          <p:cNvPr id="29" name="Горизонтальный свиток 28"/>
          <p:cNvSpPr/>
          <p:nvPr/>
        </p:nvSpPr>
        <p:spPr>
          <a:xfrm>
            <a:off x="179388" y="765175"/>
            <a:ext cx="7272337" cy="1223963"/>
          </a:xfrm>
          <a:prstGeom prst="horizontalScroll">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70000"/>
              </a:lnSpc>
              <a:spcBef>
                <a:spcPts val="0"/>
              </a:spcBef>
              <a:spcAft>
                <a:spcPts val="0"/>
              </a:spcAft>
              <a:defRPr/>
            </a:pPr>
            <a:r>
              <a:rPr lang="ru-RU" sz="2200" dirty="0">
                <a:solidFill>
                  <a:srgbClr val="FF6600"/>
                </a:solidFill>
                <a:latin typeface="+mj-lt"/>
              </a:rPr>
              <a:t>Знание не дается в готовом виде… </a:t>
            </a:r>
          </a:p>
          <a:p>
            <a:pPr algn="ctr" fontAlgn="auto">
              <a:lnSpc>
                <a:spcPct val="70000"/>
              </a:lnSpc>
              <a:spcBef>
                <a:spcPts val="0"/>
              </a:spcBef>
              <a:spcAft>
                <a:spcPts val="0"/>
              </a:spcAft>
              <a:defRPr/>
            </a:pPr>
            <a:r>
              <a:rPr lang="ru-RU" dirty="0">
                <a:solidFill>
                  <a:schemeClr val="tx2"/>
                </a:solidFill>
                <a:latin typeface="+mj-lt"/>
              </a:rPr>
              <a:t>Оно строиться в самостоятельной деятельности учащегося (совместно с учителем на базе </a:t>
            </a:r>
            <a:r>
              <a:rPr lang="ru-RU" dirty="0" err="1">
                <a:solidFill>
                  <a:schemeClr val="tx2"/>
                </a:solidFill>
                <a:latin typeface="+mj-lt"/>
              </a:rPr>
              <a:t>самостоят</a:t>
            </a:r>
            <a:r>
              <a:rPr lang="ru-RU" dirty="0">
                <a:solidFill>
                  <a:schemeClr val="tx2"/>
                </a:solidFill>
                <a:latin typeface="+mj-lt"/>
              </a:rPr>
              <a:t>. проб и обобщений)</a:t>
            </a:r>
          </a:p>
        </p:txBody>
      </p:sp>
      <p:sp>
        <p:nvSpPr>
          <p:cNvPr id="30" name="Горизонтальный свиток 29"/>
          <p:cNvSpPr/>
          <p:nvPr/>
        </p:nvSpPr>
        <p:spPr>
          <a:xfrm>
            <a:off x="250825" y="2997200"/>
            <a:ext cx="7345363" cy="1152525"/>
          </a:xfrm>
          <a:prstGeom prst="horizontalScroll">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70000"/>
              </a:lnSpc>
              <a:spcBef>
                <a:spcPts val="0"/>
              </a:spcBef>
              <a:spcAft>
                <a:spcPts val="0"/>
              </a:spcAft>
              <a:defRPr/>
            </a:pPr>
            <a:r>
              <a:rPr lang="ru-RU" sz="2200" dirty="0">
                <a:solidFill>
                  <a:srgbClr val="FF6600"/>
                </a:solidFill>
                <a:latin typeface="+mj-lt"/>
              </a:rPr>
              <a:t>Игра как особое пространство и режим</a:t>
            </a:r>
            <a:r>
              <a:rPr lang="ru-RU" sz="2200" dirty="0">
                <a:solidFill>
                  <a:schemeClr val="tx2"/>
                </a:solidFill>
                <a:latin typeface="+mj-lt"/>
              </a:rPr>
              <a:t>. </a:t>
            </a:r>
          </a:p>
          <a:p>
            <a:pPr algn="ctr" fontAlgn="auto">
              <a:lnSpc>
                <a:spcPct val="70000"/>
              </a:lnSpc>
              <a:spcBef>
                <a:spcPts val="0"/>
              </a:spcBef>
              <a:spcAft>
                <a:spcPts val="0"/>
              </a:spcAft>
              <a:defRPr/>
            </a:pPr>
            <a:r>
              <a:rPr lang="ru-RU" dirty="0">
                <a:solidFill>
                  <a:schemeClr val="tx2"/>
                </a:solidFill>
                <a:latin typeface="+mj-lt"/>
              </a:rPr>
              <a:t>Авторитетов нет, ошибок нет. </a:t>
            </a:r>
            <a:r>
              <a:rPr lang="ru-RU" dirty="0" err="1">
                <a:solidFill>
                  <a:schemeClr val="tx2"/>
                </a:solidFill>
                <a:latin typeface="+mj-lt"/>
              </a:rPr>
              <a:t>Воланчик</a:t>
            </a:r>
            <a:r>
              <a:rPr lang="ru-RU" dirty="0">
                <a:solidFill>
                  <a:schemeClr val="tx2"/>
                </a:solidFill>
                <a:latin typeface="+mj-lt"/>
              </a:rPr>
              <a:t> должен летать. Должен быть момент реальной острой дискуссии между взрослыми</a:t>
            </a:r>
          </a:p>
        </p:txBody>
      </p:sp>
      <p:sp>
        <p:nvSpPr>
          <p:cNvPr id="32" name="Горизонтальный свиток 31"/>
          <p:cNvSpPr/>
          <p:nvPr/>
        </p:nvSpPr>
        <p:spPr>
          <a:xfrm>
            <a:off x="1619250" y="4149725"/>
            <a:ext cx="7345363" cy="935038"/>
          </a:xfrm>
          <a:prstGeom prst="horizontalScroll">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70000"/>
              </a:lnSpc>
              <a:spcBef>
                <a:spcPts val="0"/>
              </a:spcBef>
              <a:spcAft>
                <a:spcPts val="0"/>
              </a:spcAft>
              <a:defRPr/>
            </a:pPr>
            <a:r>
              <a:rPr lang="ru-RU" sz="2200" dirty="0">
                <a:solidFill>
                  <a:srgbClr val="FF6600"/>
                </a:solidFill>
                <a:latin typeface="+mj-lt"/>
              </a:rPr>
              <a:t>КМД - </a:t>
            </a:r>
            <a:r>
              <a:rPr lang="ru-RU" dirty="0">
                <a:solidFill>
                  <a:schemeClr val="tx2"/>
                </a:solidFill>
                <a:latin typeface="+mj-lt"/>
              </a:rPr>
              <a:t>выход в область незнаемого для всех – у взрослых своя зона поиска – методическая, </a:t>
            </a:r>
            <a:r>
              <a:rPr lang="ru-RU" dirty="0" err="1">
                <a:solidFill>
                  <a:schemeClr val="tx2"/>
                </a:solidFill>
                <a:latin typeface="+mj-lt"/>
              </a:rPr>
              <a:t>полицелевой</a:t>
            </a:r>
            <a:r>
              <a:rPr lang="ru-RU" dirty="0">
                <a:solidFill>
                  <a:schemeClr val="tx2"/>
                </a:solidFill>
                <a:latin typeface="+mj-lt"/>
              </a:rPr>
              <a:t> и </a:t>
            </a:r>
            <a:r>
              <a:rPr lang="ru-RU" dirty="0" err="1">
                <a:solidFill>
                  <a:schemeClr val="tx2"/>
                </a:solidFill>
                <a:latin typeface="+mj-lt"/>
              </a:rPr>
              <a:t>полипозиционный</a:t>
            </a:r>
            <a:r>
              <a:rPr lang="ru-RU" dirty="0">
                <a:solidFill>
                  <a:schemeClr val="tx2"/>
                </a:solidFill>
                <a:latin typeface="+mj-lt"/>
              </a:rPr>
              <a:t> характер Д (МД).  Участие </a:t>
            </a:r>
            <a:r>
              <a:rPr lang="ru-RU" dirty="0" err="1">
                <a:solidFill>
                  <a:schemeClr val="tx2"/>
                </a:solidFill>
                <a:latin typeface="+mj-lt"/>
              </a:rPr>
              <a:t>не-учителей</a:t>
            </a:r>
            <a:endParaRPr lang="ru-RU" dirty="0">
              <a:solidFill>
                <a:schemeClr val="tx2"/>
              </a:solidFill>
              <a:latin typeface="+mj-lt"/>
            </a:endParaRPr>
          </a:p>
        </p:txBody>
      </p:sp>
      <p:sp>
        <p:nvSpPr>
          <p:cNvPr id="33" name="Горизонтальный свиток 32"/>
          <p:cNvSpPr/>
          <p:nvPr/>
        </p:nvSpPr>
        <p:spPr>
          <a:xfrm>
            <a:off x="250825" y="5084763"/>
            <a:ext cx="7416800" cy="647700"/>
          </a:xfrm>
          <a:prstGeom prst="horizontalScroll">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70000"/>
              </a:lnSpc>
              <a:spcBef>
                <a:spcPts val="0"/>
              </a:spcBef>
              <a:spcAft>
                <a:spcPts val="0"/>
              </a:spcAft>
              <a:defRPr/>
            </a:pPr>
            <a:r>
              <a:rPr lang="ru-RU" sz="2200" dirty="0">
                <a:solidFill>
                  <a:srgbClr val="FF6600"/>
                </a:solidFill>
                <a:latin typeface="+mj-lt"/>
              </a:rPr>
              <a:t>Погружение. </a:t>
            </a:r>
            <a:r>
              <a:rPr lang="ru-RU" dirty="0">
                <a:solidFill>
                  <a:schemeClr val="tx2"/>
                </a:solidFill>
                <a:latin typeface="+mj-lt"/>
              </a:rPr>
              <a:t>Рассол. Развертывание. </a:t>
            </a:r>
            <a:r>
              <a:rPr lang="ru-RU" dirty="0" err="1">
                <a:solidFill>
                  <a:schemeClr val="tx2"/>
                </a:solidFill>
                <a:latin typeface="+mj-lt"/>
              </a:rPr>
              <a:t>Дохождение</a:t>
            </a:r>
            <a:r>
              <a:rPr lang="ru-RU" dirty="0">
                <a:solidFill>
                  <a:schemeClr val="tx2"/>
                </a:solidFill>
                <a:latin typeface="+mj-lt"/>
              </a:rPr>
              <a:t> до предела</a:t>
            </a:r>
          </a:p>
        </p:txBody>
      </p:sp>
      <p:sp>
        <p:nvSpPr>
          <p:cNvPr id="34" name="Горизонтальный свиток 33"/>
          <p:cNvSpPr/>
          <p:nvPr/>
        </p:nvSpPr>
        <p:spPr>
          <a:xfrm>
            <a:off x="539750" y="5876925"/>
            <a:ext cx="2808288" cy="647700"/>
          </a:xfrm>
          <a:prstGeom prst="horizontalScroll">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70000"/>
              </a:lnSpc>
              <a:spcBef>
                <a:spcPts val="0"/>
              </a:spcBef>
              <a:spcAft>
                <a:spcPts val="0"/>
              </a:spcAft>
              <a:defRPr/>
            </a:pPr>
            <a:r>
              <a:rPr lang="ru-RU" sz="2200" dirty="0">
                <a:solidFill>
                  <a:srgbClr val="FF6600"/>
                </a:solidFill>
                <a:latin typeface="+mj-lt"/>
              </a:rPr>
              <a:t>Разновозрастное…</a:t>
            </a:r>
            <a:r>
              <a:rPr lang="ru-RU" sz="2400" dirty="0"/>
              <a:t>. </a:t>
            </a:r>
            <a:endParaRPr lang="ru-RU" dirty="0">
              <a:solidFill>
                <a:schemeClr val="tx2"/>
              </a:solidFill>
              <a:latin typeface="+mj-lt"/>
            </a:endParaRPr>
          </a:p>
        </p:txBody>
      </p:sp>
      <p:sp>
        <p:nvSpPr>
          <p:cNvPr id="36" name="Горизонтальный свиток 35"/>
          <p:cNvSpPr/>
          <p:nvPr/>
        </p:nvSpPr>
        <p:spPr>
          <a:xfrm>
            <a:off x="3779838" y="5805488"/>
            <a:ext cx="4968875" cy="863600"/>
          </a:xfrm>
          <a:prstGeom prst="horizontalScroll">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70000"/>
              </a:lnSpc>
              <a:spcBef>
                <a:spcPts val="0"/>
              </a:spcBef>
              <a:spcAft>
                <a:spcPts val="0"/>
              </a:spcAft>
              <a:defRPr/>
            </a:pPr>
            <a:endParaRPr lang="ru-RU" sz="2200" dirty="0">
              <a:solidFill>
                <a:srgbClr val="FF6600"/>
              </a:solidFill>
              <a:latin typeface="+mj-lt"/>
            </a:endParaRPr>
          </a:p>
          <a:p>
            <a:pPr algn="ctr" fontAlgn="auto">
              <a:lnSpc>
                <a:spcPct val="70000"/>
              </a:lnSpc>
              <a:spcBef>
                <a:spcPts val="0"/>
              </a:spcBef>
              <a:spcAft>
                <a:spcPts val="0"/>
              </a:spcAft>
              <a:defRPr/>
            </a:pPr>
            <a:r>
              <a:rPr lang="ru-RU" sz="2200" dirty="0" err="1">
                <a:solidFill>
                  <a:srgbClr val="FF6600"/>
                </a:solidFill>
                <a:latin typeface="+mj-lt"/>
              </a:rPr>
              <a:t>Деятельностная</a:t>
            </a:r>
            <a:r>
              <a:rPr lang="ru-RU" sz="2200" dirty="0">
                <a:solidFill>
                  <a:srgbClr val="FF6600"/>
                </a:solidFill>
                <a:latin typeface="+mj-lt"/>
              </a:rPr>
              <a:t> дидактика </a:t>
            </a:r>
            <a:r>
              <a:rPr lang="ru-RU" dirty="0">
                <a:solidFill>
                  <a:schemeClr val="tx2"/>
                </a:solidFill>
                <a:latin typeface="+mj-lt"/>
              </a:rPr>
              <a:t>(средств) </a:t>
            </a:r>
            <a:r>
              <a:rPr lang="ru-RU" sz="2400" dirty="0"/>
              <a:t>. </a:t>
            </a:r>
            <a:endParaRPr lang="ru-RU" dirty="0">
              <a:solidFill>
                <a:schemeClr val="tx2"/>
              </a:solidFill>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88" y="549275"/>
            <a:ext cx="8713787" cy="863600"/>
          </a:xfrm>
        </p:spPr>
        <p:txBody>
          <a:bodyPr>
            <a:noAutofit/>
          </a:bodyPr>
          <a:lstStyle/>
          <a:p>
            <a:pPr eaLnBrk="1" fontAlgn="auto" hangingPunct="1">
              <a:spcAft>
                <a:spcPts val="0"/>
              </a:spcAft>
              <a:defRPr/>
            </a:pPr>
            <a:r>
              <a:rPr lang="ru-RU" sz="4800" b="1" spc="-100" dirty="0" smtClean="0">
                <a:latin typeface="Franklin Gothic Medium" pitchFamily="34" charset="0"/>
                <a:ea typeface="+mn-ea"/>
                <a:cs typeface="Arial" pitchFamily="34" charset="0"/>
              </a:rPr>
              <a:t>Игра…</a:t>
            </a:r>
            <a:endParaRPr lang="ru-RU" sz="4800" dirty="0"/>
          </a:p>
        </p:txBody>
      </p:sp>
      <p:pic>
        <p:nvPicPr>
          <p:cNvPr id="10243" name="Picture 2" descr="D:\FOTO\ИЗМАЙЛОВО\ИОС_март_2013\JPG\ИОС_03_13-13_м.jpg"/>
          <p:cNvPicPr>
            <a:picLocks noChangeAspect="1" noChangeArrowheads="1"/>
          </p:cNvPicPr>
          <p:nvPr/>
        </p:nvPicPr>
        <p:blipFill>
          <a:blip r:embed="rId2" cstate="print"/>
          <a:srcRect/>
          <a:stretch>
            <a:fillRect/>
          </a:stretch>
        </p:blipFill>
        <p:spPr bwMode="auto">
          <a:xfrm>
            <a:off x="5003800" y="2636838"/>
            <a:ext cx="2808288" cy="2160587"/>
          </a:xfrm>
          <a:prstGeom prst="rect">
            <a:avLst/>
          </a:prstGeom>
          <a:noFill/>
          <a:ln w="9525">
            <a:noFill/>
            <a:miter lim="800000"/>
            <a:headEnd/>
            <a:tailEnd/>
          </a:ln>
        </p:spPr>
      </p:pic>
      <p:pic>
        <p:nvPicPr>
          <p:cNvPr id="10244" name="Picture 3" descr="D:\FOTO\ИЗМАЙЛОВО\ИОС_окт_2012_математика\ИОС_Математика_окт_12\ИОС_окт12_матем-11_м.jpg"/>
          <p:cNvPicPr>
            <a:picLocks noChangeAspect="1" noChangeArrowheads="1"/>
          </p:cNvPicPr>
          <p:nvPr/>
        </p:nvPicPr>
        <p:blipFill>
          <a:blip r:embed="rId3" cstate="print"/>
          <a:srcRect/>
          <a:stretch>
            <a:fillRect/>
          </a:stretch>
        </p:blipFill>
        <p:spPr bwMode="auto">
          <a:xfrm>
            <a:off x="0" y="4508500"/>
            <a:ext cx="3424238" cy="2349500"/>
          </a:xfrm>
          <a:prstGeom prst="rect">
            <a:avLst/>
          </a:prstGeom>
          <a:noFill/>
          <a:ln w="9525">
            <a:noFill/>
            <a:miter lim="800000"/>
            <a:headEnd/>
            <a:tailEnd/>
          </a:ln>
        </p:spPr>
      </p:pic>
      <p:pic>
        <p:nvPicPr>
          <p:cNvPr id="10245" name="Picture 6" descr="D:\FOTO\ИЗМАЙЛОВО\ИОС_окт_2012_математика\ИОС_Математика_окт_12\ИОС_окт12_матем-58_м.jpg"/>
          <p:cNvPicPr>
            <a:picLocks noChangeAspect="1" noChangeArrowheads="1"/>
          </p:cNvPicPr>
          <p:nvPr/>
        </p:nvPicPr>
        <p:blipFill>
          <a:blip r:embed="rId4" cstate="print"/>
          <a:srcRect/>
          <a:stretch>
            <a:fillRect/>
          </a:stretch>
        </p:blipFill>
        <p:spPr bwMode="auto">
          <a:xfrm>
            <a:off x="0" y="1700213"/>
            <a:ext cx="2341563" cy="2881312"/>
          </a:xfrm>
          <a:prstGeom prst="rect">
            <a:avLst/>
          </a:prstGeom>
          <a:noFill/>
          <a:ln w="9525">
            <a:noFill/>
            <a:miter lim="800000"/>
            <a:headEnd/>
            <a:tailEnd/>
          </a:ln>
        </p:spPr>
      </p:pic>
      <p:pic>
        <p:nvPicPr>
          <p:cNvPr id="10246" name="Picture 7" descr="D:\FOTO\ИЗМАЙЛОВО\ИОС_окт_2012_математика\ИОС_Математика_окт_12\ИОС_окт12_матем-76_м.jpg"/>
          <p:cNvPicPr>
            <a:picLocks noChangeAspect="1" noChangeArrowheads="1"/>
          </p:cNvPicPr>
          <p:nvPr/>
        </p:nvPicPr>
        <p:blipFill>
          <a:blip r:embed="rId5" cstate="print"/>
          <a:srcRect/>
          <a:stretch>
            <a:fillRect/>
          </a:stretch>
        </p:blipFill>
        <p:spPr bwMode="auto">
          <a:xfrm>
            <a:off x="2195513" y="2708275"/>
            <a:ext cx="2881312" cy="2117725"/>
          </a:xfrm>
          <a:prstGeom prst="rect">
            <a:avLst/>
          </a:prstGeom>
          <a:noFill/>
          <a:ln w="9525">
            <a:noFill/>
            <a:miter lim="800000"/>
            <a:headEnd/>
            <a:tailEnd/>
          </a:ln>
        </p:spPr>
      </p:pic>
      <p:pic>
        <p:nvPicPr>
          <p:cNvPr id="10247" name="Picture 5" descr="D:\FOTO\ИЗМАЙЛОВО\ИОС_окт_2012_математика\ИОС_Математика_окт_12\ИОС_окт12_матем-43_м.jpg"/>
          <p:cNvPicPr>
            <a:picLocks noChangeAspect="1" noChangeArrowheads="1"/>
          </p:cNvPicPr>
          <p:nvPr/>
        </p:nvPicPr>
        <p:blipFill>
          <a:blip r:embed="rId6" cstate="print"/>
          <a:srcRect/>
          <a:stretch>
            <a:fillRect/>
          </a:stretch>
        </p:blipFill>
        <p:spPr bwMode="auto">
          <a:xfrm>
            <a:off x="2195513" y="712788"/>
            <a:ext cx="3109912" cy="2233612"/>
          </a:xfrm>
          <a:prstGeom prst="rect">
            <a:avLst/>
          </a:prstGeom>
          <a:noFill/>
          <a:ln w="9525">
            <a:noFill/>
            <a:miter lim="800000"/>
            <a:headEnd/>
            <a:tailEnd/>
          </a:ln>
        </p:spPr>
      </p:pic>
      <p:pic>
        <p:nvPicPr>
          <p:cNvPr id="10248" name="Picture 8" descr="D:\FOTO\ИЗМАЙЛОВО\ИОС_окт_2012_математика\ИОС_Математика_окт_12\ИОС_окт12_матем-50_м.jpg"/>
          <p:cNvPicPr>
            <a:picLocks noChangeAspect="1" noChangeArrowheads="1"/>
          </p:cNvPicPr>
          <p:nvPr/>
        </p:nvPicPr>
        <p:blipFill>
          <a:blip r:embed="rId7" cstate="print"/>
          <a:srcRect/>
          <a:stretch>
            <a:fillRect/>
          </a:stretch>
        </p:blipFill>
        <p:spPr bwMode="auto">
          <a:xfrm>
            <a:off x="5292725" y="692150"/>
            <a:ext cx="2546350" cy="2016125"/>
          </a:xfrm>
          <a:prstGeom prst="rect">
            <a:avLst/>
          </a:prstGeom>
          <a:noFill/>
          <a:ln w="9525">
            <a:noFill/>
            <a:miter lim="800000"/>
            <a:headEnd/>
            <a:tailEnd/>
          </a:ln>
        </p:spPr>
      </p:pic>
      <p:pic>
        <p:nvPicPr>
          <p:cNvPr id="10249" name="Picture 11" descr="D:\FOTO\ИЗМАЙЛОВО\ИОС_окт_2012_математика\ИОС_Математика_окт_12\ИОС_окт12_матем-32_м.jpg"/>
          <p:cNvPicPr>
            <a:picLocks noChangeAspect="1" noChangeArrowheads="1"/>
          </p:cNvPicPr>
          <p:nvPr/>
        </p:nvPicPr>
        <p:blipFill>
          <a:blip r:embed="rId8" cstate="print"/>
          <a:srcRect/>
          <a:stretch>
            <a:fillRect/>
          </a:stretch>
        </p:blipFill>
        <p:spPr bwMode="auto">
          <a:xfrm>
            <a:off x="2916238" y="4797425"/>
            <a:ext cx="4535487" cy="2060575"/>
          </a:xfrm>
          <a:prstGeom prst="rect">
            <a:avLst/>
          </a:prstGeom>
          <a:noFill/>
          <a:ln w="9525">
            <a:noFill/>
            <a:miter lim="800000"/>
            <a:headEnd/>
            <a:tailEnd/>
          </a:ln>
        </p:spPr>
      </p:pic>
      <p:pic>
        <p:nvPicPr>
          <p:cNvPr id="10250" name="Picture 10" descr="D:\FOTO\ИЗМАЙЛОВО\ИОС_окт_2012_математика\ИОС_Математика_окт_12\ИОС_окт12_матем-22-м.jpg"/>
          <p:cNvPicPr>
            <a:picLocks noChangeAspect="1" noChangeArrowheads="1"/>
          </p:cNvPicPr>
          <p:nvPr/>
        </p:nvPicPr>
        <p:blipFill>
          <a:blip r:embed="rId9" cstate="print"/>
          <a:srcRect/>
          <a:stretch>
            <a:fillRect/>
          </a:stretch>
        </p:blipFill>
        <p:spPr bwMode="auto">
          <a:xfrm>
            <a:off x="7740650" y="620713"/>
            <a:ext cx="1398588" cy="4968875"/>
          </a:xfrm>
          <a:prstGeom prst="rect">
            <a:avLst/>
          </a:prstGeom>
          <a:noFill/>
          <a:ln w="9525">
            <a:noFill/>
            <a:miter lim="800000"/>
            <a:headEnd/>
            <a:tailEnd/>
          </a:ln>
        </p:spPr>
      </p:pic>
      <p:pic>
        <p:nvPicPr>
          <p:cNvPr id="10251" name="Picture 4" descr="D:\FOTO\ИЗМАЙЛОВО\ИОС_окт_2012_математика\ИОС_Математика_окт_12\ИОС_окт12_матем-27_м.jpg"/>
          <p:cNvPicPr>
            <a:picLocks noChangeAspect="1" noChangeArrowheads="1"/>
          </p:cNvPicPr>
          <p:nvPr/>
        </p:nvPicPr>
        <p:blipFill>
          <a:blip r:embed="rId10" cstate="print"/>
          <a:srcRect/>
          <a:stretch>
            <a:fillRect/>
          </a:stretch>
        </p:blipFill>
        <p:spPr bwMode="auto">
          <a:xfrm>
            <a:off x="6540500" y="4776788"/>
            <a:ext cx="2603500" cy="2081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850" y="476251"/>
            <a:ext cx="8569325" cy="648494"/>
          </a:xfrm>
        </p:spPr>
        <p:txBody>
          <a:bodyPr>
            <a:noAutofit/>
          </a:bodyPr>
          <a:lstStyle/>
          <a:p>
            <a:pPr eaLnBrk="1" fontAlgn="auto" hangingPunct="1">
              <a:lnSpc>
                <a:spcPct val="80000"/>
              </a:lnSpc>
              <a:spcAft>
                <a:spcPts val="0"/>
              </a:spcAft>
              <a:defRPr/>
            </a:pPr>
            <a:r>
              <a:rPr lang="ru-RU" b="1" spc="-100" dirty="0" smtClean="0">
                <a:latin typeface="Franklin Gothic Medium" pitchFamily="34" charset="0"/>
                <a:ea typeface="+mn-ea"/>
                <a:cs typeface="Arial" pitchFamily="34" charset="0"/>
              </a:rPr>
              <a:t>Примеры </a:t>
            </a:r>
            <a:r>
              <a:rPr lang="ru-RU" sz="2800" b="1" spc="-100" dirty="0" smtClean="0">
                <a:latin typeface="Franklin Gothic Medium" pitchFamily="34" charset="0"/>
                <a:ea typeface="+mn-ea"/>
                <a:cs typeface="Arial" pitchFamily="34" charset="0"/>
              </a:rPr>
              <a:t>  </a:t>
            </a:r>
            <a:endParaRPr lang="ru-RU" sz="2800" dirty="0"/>
          </a:p>
        </p:txBody>
      </p:sp>
      <p:sp>
        <p:nvSpPr>
          <p:cNvPr id="11267" name="Объект 2"/>
          <p:cNvSpPr txBox="1">
            <a:spLocks/>
          </p:cNvSpPr>
          <p:nvPr/>
        </p:nvSpPr>
        <p:spPr bwMode="auto">
          <a:xfrm>
            <a:off x="5219700" y="1916113"/>
            <a:ext cx="3529013" cy="1873250"/>
          </a:xfrm>
          <a:prstGeom prst="rect">
            <a:avLst/>
          </a:prstGeom>
          <a:noFill/>
          <a:ln w="9525">
            <a:noFill/>
            <a:miter lim="800000"/>
            <a:headEnd/>
            <a:tailEnd/>
          </a:ln>
        </p:spPr>
        <p:txBody>
          <a:bodyPr/>
          <a:lstStyle/>
          <a:p>
            <a:pPr algn="ctr">
              <a:spcBef>
                <a:spcPts val="300"/>
              </a:spcBef>
              <a:buClr>
                <a:schemeClr val="tx2"/>
              </a:buClr>
              <a:buFont typeface="Georgia" pitchFamily="18" charset="0"/>
              <a:buNone/>
            </a:pPr>
            <a:endParaRPr lang="ru-RU" sz="2000">
              <a:solidFill>
                <a:schemeClr val="tx2"/>
              </a:solidFill>
              <a:latin typeface="Franklin Gothic Medium" pitchFamily="34" charset="0"/>
            </a:endParaRPr>
          </a:p>
          <a:p>
            <a:pPr algn="ctr">
              <a:spcBef>
                <a:spcPts val="300"/>
              </a:spcBef>
              <a:buClr>
                <a:schemeClr val="tx2"/>
              </a:buClr>
              <a:buFont typeface="Georgia" pitchFamily="18" charset="0"/>
              <a:buNone/>
            </a:pPr>
            <a:endParaRPr lang="ru-RU" sz="2000">
              <a:solidFill>
                <a:schemeClr val="tx2"/>
              </a:solidFill>
              <a:latin typeface="Franklin Gothic Medium" pitchFamily="34" charset="0"/>
            </a:endParaRPr>
          </a:p>
          <a:p>
            <a:pPr algn="ctr">
              <a:spcBef>
                <a:spcPts val="300"/>
              </a:spcBef>
              <a:buClr>
                <a:schemeClr val="tx2"/>
              </a:buClr>
              <a:buFont typeface="Georgia" pitchFamily="18" charset="0"/>
              <a:buNone/>
            </a:pPr>
            <a:endParaRPr lang="ru-RU" sz="2000">
              <a:solidFill>
                <a:schemeClr val="tx2"/>
              </a:solidFill>
              <a:latin typeface="Franklin Gothic Medium" pitchFamily="34" charset="0"/>
            </a:endParaRPr>
          </a:p>
          <a:p>
            <a:pPr algn="ctr">
              <a:spcBef>
                <a:spcPts val="300"/>
              </a:spcBef>
              <a:buClr>
                <a:schemeClr val="tx2"/>
              </a:buClr>
              <a:buFont typeface="Georgia" pitchFamily="18" charset="0"/>
              <a:buNone/>
            </a:pPr>
            <a:endParaRPr lang="ru-RU" sz="2000">
              <a:solidFill>
                <a:schemeClr val="tx2"/>
              </a:solidFill>
              <a:latin typeface="Franklin Gothic Medium" pitchFamily="34" charset="0"/>
            </a:endParaRPr>
          </a:p>
        </p:txBody>
      </p:sp>
      <p:sp>
        <p:nvSpPr>
          <p:cNvPr id="8" name="TextBox 7"/>
          <p:cNvSpPr txBox="1"/>
          <p:nvPr/>
        </p:nvSpPr>
        <p:spPr>
          <a:xfrm>
            <a:off x="539750" y="1268760"/>
            <a:ext cx="8208963" cy="355600"/>
          </a:xfrm>
          <a:prstGeom prst="rect">
            <a:avLst/>
          </a:prstGeom>
          <a:noFill/>
        </p:spPr>
        <p:txBody>
          <a:bodyPr>
            <a:spAutoFit/>
          </a:bodyPr>
          <a:lstStyle/>
          <a:p>
            <a:pPr fontAlgn="auto">
              <a:lnSpc>
                <a:spcPct val="70000"/>
              </a:lnSpc>
              <a:spcBef>
                <a:spcPts val="0"/>
              </a:spcBef>
              <a:spcAft>
                <a:spcPts val="0"/>
              </a:spcAft>
              <a:defRPr/>
            </a:pPr>
            <a:r>
              <a:rPr lang="ru-RU" sz="2200" b="1" dirty="0">
                <a:solidFill>
                  <a:srgbClr val="FF6600"/>
                </a:solidFill>
                <a:latin typeface="+mj-lt"/>
                <a:cs typeface="+mn-cs"/>
              </a:rPr>
              <a:t>Игра </a:t>
            </a:r>
            <a:r>
              <a:rPr lang="ru-RU" sz="2200" b="1" dirty="0" smtClean="0">
                <a:solidFill>
                  <a:srgbClr val="FF6600"/>
                </a:solidFill>
                <a:latin typeface="+mj-lt"/>
                <a:cs typeface="+mn-cs"/>
              </a:rPr>
              <a:t> </a:t>
            </a:r>
            <a:r>
              <a:rPr lang="ru-RU" b="1" dirty="0">
                <a:solidFill>
                  <a:srgbClr val="FF6600"/>
                </a:solidFill>
                <a:latin typeface="+mj-lt"/>
                <a:cs typeface="+mn-cs"/>
                <a:sym typeface="Symbol"/>
              </a:rPr>
              <a:t>●</a:t>
            </a:r>
            <a:r>
              <a:rPr lang="ru-RU" sz="2400" b="1" dirty="0">
                <a:solidFill>
                  <a:srgbClr val="FF6600"/>
                </a:solidFill>
                <a:latin typeface="+mj-lt"/>
                <a:cs typeface="+mn-cs"/>
                <a:sym typeface="Symbol"/>
              </a:rPr>
              <a:t> </a:t>
            </a:r>
            <a:r>
              <a:rPr lang="ru-RU" sz="2000" b="1" dirty="0" smtClean="0">
                <a:solidFill>
                  <a:srgbClr val="FF6600"/>
                </a:solidFill>
                <a:latin typeface="+mj-lt"/>
                <a:cs typeface="+mn-cs"/>
              </a:rPr>
              <a:t>Что могут весы рассказать об уравнении </a:t>
            </a:r>
            <a:r>
              <a:rPr lang="ru-RU" b="1" dirty="0" smtClean="0">
                <a:solidFill>
                  <a:srgbClr val="FF6600"/>
                </a:solidFill>
                <a:latin typeface="+mj-lt"/>
                <a:cs typeface="+mn-cs"/>
                <a:sym typeface="Symbol"/>
              </a:rPr>
              <a:t>●</a:t>
            </a:r>
            <a:endParaRPr lang="ru-RU" b="1" dirty="0">
              <a:solidFill>
                <a:srgbClr val="FF6600"/>
              </a:solidFill>
              <a:latin typeface="+mj-lt"/>
              <a:cs typeface="+mn-cs"/>
            </a:endParaRPr>
          </a:p>
        </p:txBody>
      </p:sp>
      <p:sp>
        <p:nvSpPr>
          <p:cNvPr id="12" name="TextBox 11"/>
          <p:cNvSpPr txBox="1"/>
          <p:nvPr/>
        </p:nvSpPr>
        <p:spPr>
          <a:xfrm>
            <a:off x="179512" y="1700808"/>
            <a:ext cx="8784976" cy="5078313"/>
          </a:xfrm>
          <a:prstGeom prst="rect">
            <a:avLst/>
          </a:prstGeom>
          <a:noFill/>
          <a:ln w="19050">
            <a:noFill/>
          </a:ln>
        </p:spPr>
        <p:txBody>
          <a:bodyPr wrap="square">
            <a:spAutoFit/>
          </a:bodyPr>
          <a:lstStyle/>
          <a:p>
            <a:pPr marL="177800" indent="-177800" fontAlgn="auto">
              <a:spcBef>
                <a:spcPts val="0"/>
              </a:spcBef>
              <a:spcAft>
                <a:spcPts val="0"/>
              </a:spcAft>
              <a:buFont typeface="Wingdings" pitchFamily="2" charset="2"/>
              <a:buChar char="§"/>
              <a:defRPr/>
            </a:pPr>
            <a:r>
              <a:rPr lang="ru-RU" b="1" dirty="0" smtClean="0">
                <a:solidFill>
                  <a:srgbClr val="FF6600"/>
                </a:solidFill>
                <a:latin typeface="+mj-lt"/>
                <a:cs typeface="+mn-cs"/>
              </a:rPr>
              <a:t>Ситуация</a:t>
            </a:r>
            <a:r>
              <a:rPr lang="ru-RU" dirty="0" smtClean="0">
                <a:solidFill>
                  <a:schemeClr val="tx2"/>
                </a:solidFill>
                <a:latin typeface="+mj-lt"/>
                <a:cs typeface="+mn-cs"/>
              </a:rPr>
              <a:t>: </a:t>
            </a:r>
            <a:r>
              <a:rPr lang="ru-RU" dirty="0">
                <a:solidFill>
                  <a:schemeClr val="tx2"/>
                </a:solidFill>
                <a:latin typeface="+mj-lt"/>
                <a:cs typeface="+mn-cs"/>
              </a:rPr>
              <a:t>законы алгебры - набор необъяснимых </a:t>
            </a:r>
            <a:r>
              <a:rPr lang="ru-RU" dirty="0" smtClean="0">
                <a:solidFill>
                  <a:schemeClr val="tx2"/>
                </a:solidFill>
                <a:latin typeface="+mj-lt"/>
                <a:cs typeface="+mn-cs"/>
              </a:rPr>
              <a:t>правил…  Ошибки…</a:t>
            </a:r>
          </a:p>
          <a:p>
            <a:pPr lvl="0">
              <a:buFont typeface="Wingdings" pitchFamily="2" charset="2"/>
              <a:buChar char="§"/>
            </a:pPr>
            <a:r>
              <a:rPr lang="ru-RU" dirty="0" smtClean="0">
                <a:solidFill>
                  <a:srgbClr val="FF6600"/>
                </a:solidFill>
                <a:latin typeface="+mj-lt"/>
                <a:cs typeface="+mn-cs"/>
              </a:rPr>
              <a:t> </a:t>
            </a:r>
            <a:r>
              <a:rPr lang="ru-RU" b="1" dirty="0" smtClean="0">
                <a:solidFill>
                  <a:srgbClr val="FF6600"/>
                </a:solidFill>
                <a:latin typeface="+mj-lt"/>
                <a:cs typeface="+mn-cs"/>
              </a:rPr>
              <a:t>Цели</a:t>
            </a:r>
            <a:r>
              <a:rPr lang="ru-RU" dirty="0" smtClean="0">
                <a:solidFill>
                  <a:schemeClr val="tx2"/>
                </a:solidFill>
                <a:latin typeface="+mj-lt"/>
                <a:cs typeface="+mn-cs"/>
              </a:rPr>
              <a:t>: 1). Изобретение учащимися элементов формального языка как средства решения незнакомых уравнений и освоение общих способов решения. </a:t>
            </a:r>
          </a:p>
          <a:p>
            <a:pPr lvl="0"/>
            <a:r>
              <a:rPr lang="ru-RU" dirty="0" smtClean="0">
                <a:solidFill>
                  <a:schemeClr val="tx2"/>
                </a:solidFill>
                <a:latin typeface="+mj-lt"/>
                <a:cs typeface="+mn-cs"/>
              </a:rPr>
              <a:t>2).Освоение </a:t>
            </a:r>
            <a:r>
              <a:rPr lang="ru-RU" dirty="0" err="1" smtClean="0">
                <a:solidFill>
                  <a:schemeClr val="tx2"/>
                </a:solidFill>
                <a:latin typeface="+mj-lt"/>
                <a:cs typeface="+mn-cs"/>
              </a:rPr>
              <a:t>метапредметных</a:t>
            </a:r>
            <a:r>
              <a:rPr lang="ru-RU" dirty="0" smtClean="0">
                <a:solidFill>
                  <a:schemeClr val="tx2"/>
                </a:solidFill>
                <a:latin typeface="+mj-lt"/>
                <a:cs typeface="+mn-cs"/>
              </a:rPr>
              <a:t> средств работы (схематизация, моделирование).</a:t>
            </a:r>
          </a:p>
          <a:p>
            <a:pPr marL="177800" indent="-177800" fontAlgn="auto">
              <a:spcBef>
                <a:spcPts val="0"/>
              </a:spcBef>
              <a:spcAft>
                <a:spcPts val="0"/>
              </a:spcAft>
              <a:buFont typeface="Wingdings" pitchFamily="2" charset="2"/>
              <a:buChar char="§"/>
              <a:defRPr/>
            </a:pPr>
            <a:r>
              <a:rPr lang="ru-RU" b="1" dirty="0" smtClean="0">
                <a:solidFill>
                  <a:srgbClr val="FF6600"/>
                </a:solidFill>
                <a:latin typeface="+mj-lt"/>
                <a:cs typeface="+mn-cs"/>
              </a:rPr>
              <a:t>Конкретная </a:t>
            </a:r>
            <a:r>
              <a:rPr lang="ru-RU" b="1" dirty="0">
                <a:solidFill>
                  <a:srgbClr val="FF6600"/>
                </a:solidFill>
                <a:latin typeface="+mj-lt"/>
                <a:cs typeface="+mn-cs"/>
              </a:rPr>
              <a:t>дидактическая идея</a:t>
            </a:r>
            <a:r>
              <a:rPr lang="ru-RU" dirty="0">
                <a:solidFill>
                  <a:schemeClr val="tx2"/>
                </a:solidFill>
                <a:latin typeface="+mj-lt"/>
                <a:cs typeface="+mn-cs"/>
              </a:rPr>
              <a:t>. </a:t>
            </a:r>
            <a:r>
              <a:rPr lang="ru-RU" dirty="0" smtClean="0">
                <a:solidFill>
                  <a:schemeClr val="tx2"/>
                </a:solidFill>
                <a:latin typeface="+mj-lt"/>
                <a:cs typeface="+mn-cs"/>
              </a:rPr>
              <a:t>Принцип </a:t>
            </a:r>
            <a:r>
              <a:rPr lang="ru-RU" dirty="0">
                <a:solidFill>
                  <a:schemeClr val="tx2"/>
                </a:solidFill>
                <a:latin typeface="+mj-lt"/>
                <a:cs typeface="+mn-cs"/>
              </a:rPr>
              <a:t>уравнивания «материализуется» на модели </a:t>
            </a:r>
            <a:r>
              <a:rPr lang="ru-RU" dirty="0" smtClean="0">
                <a:solidFill>
                  <a:schemeClr val="tx2"/>
                </a:solidFill>
                <a:latin typeface="+mj-lt"/>
                <a:cs typeface="+mn-cs"/>
              </a:rPr>
              <a:t>весов («идеальные весы»), положительные числа – «грузики»,  тянущие </a:t>
            </a:r>
            <a:r>
              <a:rPr lang="ru-RU" dirty="0" err="1" smtClean="0">
                <a:solidFill>
                  <a:schemeClr val="tx2"/>
                </a:solidFill>
                <a:latin typeface="+mj-lt"/>
                <a:cs typeface="+mn-cs"/>
              </a:rPr>
              <a:t>вниз,отрицательные</a:t>
            </a:r>
            <a:r>
              <a:rPr lang="ru-RU" dirty="0" smtClean="0">
                <a:solidFill>
                  <a:schemeClr val="tx2"/>
                </a:solidFill>
                <a:latin typeface="+mj-lt"/>
                <a:cs typeface="+mn-cs"/>
              </a:rPr>
              <a:t> –противоположны </a:t>
            </a:r>
            <a:r>
              <a:rPr lang="ru-RU" dirty="0">
                <a:solidFill>
                  <a:schemeClr val="tx2"/>
                </a:solidFill>
                <a:latin typeface="+mj-lt"/>
                <a:cs typeface="+mn-cs"/>
              </a:rPr>
              <a:t>по </a:t>
            </a:r>
            <a:r>
              <a:rPr lang="ru-RU" dirty="0" smtClean="0">
                <a:solidFill>
                  <a:schemeClr val="tx2"/>
                </a:solidFill>
                <a:latin typeface="+mj-lt"/>
                <a:cs typeface="+mn-cs"/>
              </a:rPr>
              <a:t>действию, (наполненные </a:t>
            </a:r>
            <a:r>
              <a:rPr lang="ru-RU" dirty="0">
                <a:solidFill>
                  <a:schemeClr val="tx2"/>
                </a:solidFill>
                <a:latin typeface="+mj-lt"/>
                <a:cs typeface="+mn-cs"/>
              </a:rPr>
              <a:t>гелием  </a:t>
            </a:r>
            <a:r>
              <a:rPr lang="ru-RU" dirty="0" smtClean="0">
                <a:solidFill>
                  <a:schemeClr val="tx2"/>
                </a:solidFill>
                <a:latin typeface="+mj-lt"/>
                <a:cs typeface="+mn-cs"/>
              </a:rPr>
              <a:t>шарики).  </a:t>
            </a:r>
            <a:r>
              <a:rPr lang="ru-RU" dirty="0">
                <a:solidFill>
                  <a:schemeClr val="tx2"/>
                </a:solidFill>
                <a:latin typeface="+mj-lt"/>
                <a:cs typeface="+mn-cs"/>
              </a:rPr>
              <a:t>При этом любые отношения известных и неизвестных величин можно «проиграть» на весах видимым образом.</a:t>
            </a:r>
          </a:p>
          <a:p>
            <a:pPr marL="177800" indent="-177800" fontAlgn="auto">
              <a:spcBef>
                <a:spcPts val="0"/>
              </a:spcBef>
              <a:spcAft>
                <a:spcPts val="0"/>
              </a:spcAft>
              <a:buFont typeface="Wingdings" pitchFamily="2" charset="2"/>
              <a:buChar char="§"/>
              <a:defRPr/>
            </a:pPr>
            <a:r>
              <a:rPr lang="ru-RU" b="1" dirty="0" smtClean="0">
                <a:solidFill>
                  <a:srgbClr val="FF6600"/>
                </a:solidFill>
                <a:latin typeface="+mj-lt"/>
                <a:cs typeface="+mn-cs"/>
              </a:rPr>
              <a:t>Линия </a:t>
            </a:r>
            <a:r>
              <a:rPr lang="ru-RU" b="1" dirty="0">
                <a:solidFill>
                  <a:srgbClr val="FF6600"/>
                </a:solidFill>
                <a:latin typeface="+mj-lt"/>
                <a:cs typeface="+mn-cs"/>
              </a:rPr>
              <a:t>усложнения предметного материала</a:t>
            </a:r>
            <a:r>
              <a:rPr lang="ru-RU" dirty="0">
                <a:solidFill>
                  <a:schemeClr val="tx2"/>
                </a:solidFill>
                <a:latin typeface="+mj-lt"/>
                <a:cs typeface="+mn-cs"/>
              </a:rPr>
              <a:t>:  от простых уравнений </a:t>
            </a:r>
            <a:r>
              <a:rPr lang="ru-RU" dirty="0" smtClean="0">
                <a:solidFill>
                  <a:schemeClr val="tx2"/>
                </a:solidFill>
                <a:latin typeface="+mj-lt"/>
                <a:cs typeface="+mn-cs"/>
              </a:rPr>
              <a:t>к сложным</a:t>
            </a:r>
            <a:r>
              <a:rPr lang="ru-RU" dirty="0" smtClean="0"/>
              <a:t> </a:t>
            </a:r>
            <a:r>
              <a:rPr lang="ru-RU" dirty="0" smtClean="0">
                <a:solidFill>
                  <a:schemeClr val="tx2"/>
                </a:solidFill>
                <a:latin typeface="+mj-lt"/>
                <a:cs typeface="+mn-cs"/>
              </a:rPr>
              <a:t>(</a:t>
            </a:r>
            <a:r>
              <a:rPr lang="ru-RU" dirty="0">
                <a:solidFill>
                  <a:schemeClr val="tx2"/>
                </a:solidFill>
                <a:latin typeface="+mj-lt"/>
                <a:cs typeface="+mn-cs"/>
              </a:rPr>
              <a:t>в т.ч. с отрицательными коэффициентами) и далее к системам уравнений с двумя неизвестными. За </a:t>
            </a:r>
            <a:r>
              <a:rPr lang="ru-RU" dirty="0" smtClean="0">
                <a:solidFill>
                  <a:schemeClr val="tx2"/>
                </a:solidFill>
                <a:latin typeface="+mj-lt"/>
                <a:cs typeface="+mn-cs"/>
              </a:rPr>
              <a:t>3дня </a:t>
            </a:r>
            <a:r>
              <a:rPr lang="ru-RU" dirty="0">
                <a:solidFill>
                  <a:schemeClr val="tx2"/>
                </a:solidFill>
                <a:latin typeface="+mj-lt"/>
                <a:cs typeface="+mn-cs"/>
              </a:rPr>
              <a:t>учащиеся </a:t>
            </a:r>
            <a:r>
              <a:rPr lang="ru-RU" dirty="0" smtClean="0">
                <a:solidFill>
                  <a:schemeClr val="tx2"/>
                </a:solidFill>
                <a:latin typeface="+mj-lt"/>
                <a:cs typeface="+mn-cs"/>
              </a:rPr>
              <a:t>4-го </a:t>
            </a:r>
            <a:r>
              <a:rPr lang="ru-RU" dirty="0" err="1" smtClean="0">
                <a:solidFill>
                  <a:schemeClr val="tx2"/>
                </a:solidFill>
                <a:latin typeface="+mj-lt"/>
                <a:cs typeface="+mn-cs"/>
              </a:rPr>
              <a:t>кл</a:t>
            </a:r>
            <a:r>
              <a:rPr lang="ru-RU" dirty="0" smtClean="0">
                <a:solidFill>
                  <a:schemeClr val="tx2"/>
                </a:solidFill>
                <a:latin typeface="+mj-lt"/>
                <a:cs typeface="+mn-cs"/>
              </a:rPr>
              <a:t>. научаются </a:t>
            </a:r>
            <a:r>
              <a:rPr lang="ru-RU" dirty="0">
                <a:solidFill>
                  <a:schemeClr val="tx2"/>
                </a:solidFill>
                <a:latin typeface="+mj-lt"/>
                <a:cs typeface="+mn-cs"/>
              </a:rPr>
              <a:t>решать системы уравнений с </a:t>
            </a:r>
            <a:r>
              <a:rPr lang="ru-RU" dirty="0" smtClean="0">
                <a:solidFill>
                  <a:schemeClr val="tx2"/>
                </a:solidFill>
                <a:latin typeface="+mj-lt"/>
                <a:cs typeface="+mn-cs"/>
              </a:rPr>
              <a:t>двумя неизвестными, могут </a:t>
            </a:r>
            <a:r>
              <a:rPr lang="ru-RU" dirty="0">
                <a:solidFill>
                  <a:schemeClr val="tx2"/>
                </a:solidFill>
                <a:latin typeface="+mj-lt"/>
                <a:cs typeface="+mn-cs"/>
              </a:rPr>
              <a:t>объяснить, как это делается своему товарищу или взрослому. </a:t>
            </a:r>
            <a:endParaRPr lang="ru-RU" dirty="0" smtClean="0">
              <a:solidFill>
                <a:schemeClr val="tx2"/>
              </a:solidFill>
              <a:latin typeface="+mj-lt"/>
              <a:cs typeface="+mn-cs"/>
            </a:endParaRPr>
          </a:p>
          <a:p>
            <a:pPr marL="177800" indent="-177800" fontAlgn="auto">
              <a:spcBef>
                <a:spcPts val="0"/>
              </a:spcBef>
              <a:spcAft>
                <a:spcPts val="0"/>
              </a:spcAft>
              <a:buFont typeface="Wingdings" pitchFamily="2" charset="2"/>
              <a:buChar char="§"/>
              <a:defRPr/>
            </a:pPr>
            <a:r>
              <a:rPr lang="ru-RU" b="1" dirty="0" smtClean="0">
                <a:solidFill>
                  <a:srgbClr val="FF6600"/>
                </a:solidFill>
                <a:latin typeface="+mj-lt"/>
                <a:cs typeface="+mn-cs"/>
              </a:rPr>
              <a:t> </a:t>
            </a:r>
            <a:r>
              <a:rPr lang="ru-RU" b="1" dirty="0" err="1" smtClean="0">
                <a:solidFill>
                  <a:srgbClr val="FF6600"/>
                </a:solidFill>
                <a:latin typeface="+mj-lt"/>
                <a:cs typeface="+mn-cs"/>
              </a:rPr>
              <a:t>Деятельностный</a:t>
            </a:r>
            <a:r>
              <a:rPr lang="ru-RU" b="1" dirty="0" smtClean="0">
                <a:solidFill>
                  <a:srgbClr val="FF6600"/>
                </a:solidFill>
                <a:latin typeface="+mj-lt"/>
                <a:cs typeface="+mn-cs"/>
              </a:rPr>
              <a:t> смысл введения модели весов. </a:t>
            </a:r>
            <a:r>
              <a:rPr lang="ru-RU" dirty="0">
                <a:solidFill>
                  <a:schemeClr val="tx2"/>
                </a:solidFill>
                <a:latin typeface="+mj-lt"/>
                <a:cs typeface="+mn-cs"/>
              </a:rPr>
              <a:t>Сложный пример, с неизвестным способом решения </a:t>
            </a:r>
            <a:r>
              <a:rPr lang="ru-RU" dirty="0" smtClean="0">
                <a:solidFill>
                  <a:schemeClr val="tx2"/>
                </a:solidFill>
                <a:latin typeface="+mj-lt"/>
                <a:cs typeface="+mn-cs"/>
              </a:rPr>
              <a:t>решается </a:t>
            </a:r>
            <a:r>
              <a:rPr lang="ru-RU" dirty="0">
                <a:solidFill>
                  <a:schemeClr val="tx2"/>
                </a:solidFill>
                <a:latin typeface="+mj-lt"/>
                <a:cs typeface="+mn-cs"/>
              </a:rPr>
              <a:t>на модели. Затем </a:t>
            </a:r>
            <a:r>
              <a:rPr lang="ru-RU" dirty="0" smtClean="0">
                <a:solidFill>
                  <a:schemeClr val="tx2"/>
                </a:solidFill>
                <a:latin typeface="+mj-lt"/>
                <a:cs typeface="+mn-cs"/>
              </a:rPr>
              <a:t>– перевод </a:t>
            </a:r>
            <a:r>
              <a:rPr lang="ru-RU" dirty="0">
                <a:solidFill>
                  <a:schemeClr val="tx2"/>
                </a:solidFill>
                <a:latin typeface="+mj-lt"/>
                <a:cs typeface="+mn-cs"/>
              </a:rPr>
              <a:t>в алгебраическую форму. </a:t>
            </a:r>
            <a:r>
              <a:rPr lang="ru-RU" dirty="0" smtClean="0">
                <a:solidFill>
                  <a:schemeClr val="tx2"/>
                </a:solidFill>
                <a:latin typeface="+mj-lt"/>
                <a:cs typeface="+mn-cs"/>
              </a:rPr>
              <a:t>Действия </a:t>
            </a:r>
            <a:r>
              <a:rPr lang="ru-RU" dirty="0">
                <a:solidFill>
                  <a:schemeClr val="tx2"/>
                </a:solidFill>
                <a:latin typeface="+mj-lt"/>
                <a:cs typeface="+mn-cs"/>
              </a:rPr>
              <a:t>в двух планах:  преобразование уравнения и преобразование на модели.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850" y="476250"/>
            <a:ext cx="8569325" cy="792163"/>
          </a:xfrm>
        </p:spPr>
        <p:txBody>
          <a:bodyPr>
            <a:noAutofit/>
          </a:bodyPr>
          <a:lstStyle/>
          <a:p>
            <a:pPr eaLnBrk="1" fontAlgn="auto" hangingPunct="1">
              <a:lnSpc>
                <a:spcPct val="80000"/>
              </a:lnSpc>
              <a:spcAft>
                <a:spcPts val="0"/>
              </a:spcAft>
              <a:defRPr/>
            </a:pPr>
            <a:r>
              <a:rPr lang="ru-RU" b="1" spc="-100" dirty="0" smtClean="0">
                <a:latin typeface="Franklin Gothic Medium" pitchFamily="34" charset="0"/>
                <a:ea typeface="+mn-ea"/>
                <a:cs typeface="Arial" pitchFamily="34" charset="0"/>
              </a:rPr>
              <a:t>Примеры</a:t>
            </a:r>
            <a:r>
              <a:rPr lang="ru-RU" sz="2800" b="1" spc="-100" dirty="0" smtClean="0">
                <a:latin typeface="Franklin Gothic Medium" pitchFamily="34" charset="0"/>
                <a:ea typeface="+mn-ea"/>
                <a:cs typeface="Arial" pitchFamily="34" charset="0"/>
              </a:rPr>
              <a:t>: </a:t>
            </a:r>
            <a:endParaRPr lang="ru-RU" sz="2800" dirty="0"/>
          </a:p>
        </p:txBody>
      </p:sp>
      <p:sp>
        <p:nvSpPr>
          <p:cNvPr id="11267" name="Объект 2"/>
          <p:cNvSpPr txBox="1">
            <a:spLocks/>
          </p:cNvSpPr>
          <p:nvPr/>
        </p:nvSpPr>
        <p:spPr bwMode="auto">
          <a:xfrm>
            <a:off x="5219700" y="1916113"/>
            <a:ext cx="3529013" cy="1873250"/>
          </a:xfrm>
          <a:prstGeom prst="rect">
            <a:avLst/>
          </a:prstGeom>
          <a:noFill/>
          <a:ln w="9525">
            <a:noFill/>
            <a:miter lim="800000"/>
            <a:headEnd/>
            <a:tailEnd/>
          </a:ln>
        </p:spPr>
        <p:txBody>
          <a:bodyPr/>
          <a:lstStyle/>
          <a:p>
            <a:pPr algn="ctr">
              <a:spcBef>
                <a:spcPts val="300"/>
              </a:spcBef>
              <a:buClr>
                <a:schemeClr val="tx2"/>
              </a:buClr>
              <a:buFont typeface="Georgia" pitchFamily="18" charset="0"/>
              <a:buNone/>
            </a:pPr>
            <a:endParaRPr lang="ru-RU" sz="2000">
              <a:solidFill>
                <a:schemeClr val="tx2"/>
              </a:solidFill>
              <a:latin typeface="Franklin Gothic Medium" pitchFamily="34" charset="0"/>
            </a:endParaRPr>
          </a:p>
          <a:p>
            <a:pPr algn="ctr">
              <a:spcBef>
                <a:spcPts val="300"/>
              </a:spcBef>
              <a:buClr>
                <a:schemeClr val="tx2"/>
              </a:buClr>
              <a:buFont typeface="Georgia" pitchFamily="18" charset="0"/>
              <a:buNone/>
            </a:pPr>
            <a:endParaRPr lang="ru-RU" sz="2000">
              <a:solidFill>
                <a:schemeClr val="tx2"/>
              </a:solidFill>
              <a:latin typeface="Franklin Gothic Medium" pitchFamily="34" charset="0"/>
            </a:endParaRPr>
          </a:p>
          <a:p>
            <a:pPr algn="ctr">
              <a:spcBef>
                <a:spcPts val="300"/>
              </a:spcBef>
              <a:buClr>
                <a:schemeClr val="tx2"/>
              </a:buClr>
              <a:buFont typeface="Georgia" pitchFamily="18" charset="0"/>
              <a:buNone/>
            </a:pPr>
            <a:endParaRPr lang="ru-RU" sz="2000">
              <a:solidFill>
                <a:schemeClr val="tx2"/>
              </a:solidFill>
              <a:latin typeface="Franklin Gothic Medium" pitchFamily="34" charset="0"/>
            </a:endParaRPr>
          </a:p>
          <a:p>
            <a:pPr algn="ctr">
              <a:spcBef>
                <a:spcPts val="300"/>
              </a:spcBef>
              <a:buClr>
                <a:schemeClr val="tx2"/>
              </a:buClr>
              <a:buFont typeface="Georgia" pitchFamily="18" charset="0"/>
              <a:buNone/>
            </a:pPr>
            <a:endParaRPr lang="ru-RU" sz="2000">
              <a:solidFill>
                <a:schemeClr val="tx2"/>
              </a:solidFill>
              <a:latin typeface="Franklin Gothic Medium" pitchFamily="34" charset="0"/>
            </a:endParaRPr>
          </a:p>
        </p:txBody>
      </p:sp>
      <p:sp>
        <p:nvSpPr>
          <p:cNvPr id="8" name="TextBox 7"/>
          <p:cNvSpPr txBox="1"/>
          <p:nvPr/>
        </p:nvSpPr>
        <p:spPr>
          <a:xfrm>
            <a:off x="395536" y="1268760"/>
            <a:ext cx="8353177" cy="329321"/>
          </a:xfrm>
          <a:prstGeom prst="rect">
            <a:avLst/>
          </a:prstGeom>
          <a:noFill/>
        </p:spPr>
        <p:txBody>
          <a:bodyPr wrap="square">
            <a:spAutoFit/>
          </a:bodyPr>
          <a:lstStyle/>
          <a:p>
            <a:pPr fontAlgn="auto">
              <a:lnSpc>
                <a:spcPct val="70000"/>
              </a:lnSpc>
              <a:spcBef>
                <a:spcPts val="0"/>
              </a:spcBef>
              <a:spcAft>
                <a:spcPts val="0"/>
              </a:spcAft>
              <a:defRPr/>
            </a:pPr>
            <a:r>
              <a:rPr lang="ru-RU" sz="2200" b="1" dirty="0">
                <a:solidFill>
                  <a:srgbClr val="FF6600"/>
                </a:solidFill>
                <a:latin typeface="+mj-lt"/>
                <a:cs typeface="+mn-cs"/>
              </a:rPr>
              <a:t>Игра </a:t>
            </a:r>
            <a:r>
              <a:rPr lang="ru-RU" b="1" dirty="0" smtClean="0">
                <a:solidFill>
                  <a:srgbClr val="FF6600"/>
                </a:solidFill>
                <a:latin typeface="+mj-lt"/>
                <a:cs typeface="+mn-cs"/>
                <a:sym typeface="Symbol"/>
              </a:rPr>
              <a:t>● </a:t>
            </a:r>
            <a:r>
              <a:rPr lang="ru-RU" sz="2000" b="1" dirty="0" smtClean="0">
                <a:solidFill>
                  <a:srgbClr val="FF6600"/>
                </a:solidFill>
                <a:latin typeface="+mj-lt"/>
                <a:cs typeface="+mn-cs"/>
              </a:rPr>
              <a:t>Что могут весы рассказать об уравнении (продолжение) </a:t>
            </a:r>
            <a:r>
              <a:rPr lang="ru-RU" b="1" dirty="0" smtClean="0">
                <a:solidFill>
                  <a:srgbClr val="FF6600"/>
                </a:solidFill>
                <a:latin typeface="+mj-lt"/>
                <a:cs typeface="+mn-cs"/>
                <a:sym typeface="Symbol"/>
              </a:rPr>
              <a:t>●</a:t>
            </a:r>
            <a:endParaRPr lang="ru-RU" b="1" dirty="0">
              <a:solidFill>
                <a:srgbClr val="FF6600"/>
              </a:solidFill>
              <a:latin typeface="+mj-lt"/>
              <a:cs typeface="+mn-cs"/>
            </a:endParaRPr>
          </a:p>
        </p:txBody>
      </p:sp>
      <p:sp>
        <p:nvSpPr>
          <p:cNvPr id="12" name="TextBox 11"/>
          <p:cNvSpPr txBox="1"/>
          <p:nvPr/>
        </p:nvSpPr>
        <p:spPr>
          <a:xfrm>
            <a:off x="395288" y="1700808"/>
            <a:ext cx="8280400" cy="5109091"/>
          </a:xfrm>
          <a:prstGeom prst="rect">
            <a:avLst/>
          </a:prstGeom>
          <a:noFill/>
          <a:ln w="19050">
            <a:noFill/>
          </a:ln>
        </p:spPr>
        <p:txBody>
          <a:bodyPr wrap="square">
            <a:spAutoFit/>
          </a:bodyPr>
          <a:lstStyle/>
          <a:p>
            <a:pPr marL="177800" indent="-177800" fontAlgn="auto">
              <a:spcBef>
                <a:spcPts val="0"/>
              </a:spcBef>
              <a:spcAft>
                <a:spcPts val="0"/>
              </a:spcAft>
              <a:buFont typeface="Wingdings" pitchFamily="2" charset="2"/>
              <a:buChar char="§"/>
              <a:defRPr/>
            </a:pPr>
            <a:r>
              <a:rPr lang="ru-RU" b="1" dirty="0" err="1">
                <a:solidFill>
                  <a:srgbClr val="FF6600"/>
                </a:solidFill>
              </a:rPr>
              <a:t>Деятельностный</a:t>
            </a:r>
            <a:r>
              <a:rPr lang="ru-RU" b="1" dirty="0">
                <a:solidFill>
                  <a:srgbClr val="FF6600"/>
                </a:solidFill>
              </a:rPr>
              <a:t> </a:t>
            </a:r>
            <a:r>
              <a:rPr lang="ru-RU" b="1" dirty="0" smtClean="0">
                <a:solidFill>
                  <a:srgbClr val="FF6600"/>
                </a:solidFill>
              </a:rPr>
              <a:t>смысл введения модели весов. </a:t>
            </a:r>
            <a:r>
              <a:rPr lang="ru-RU" dirty="0" smtClean="0">
                <a:solidFill>
                  <a:schemeClr val="tx2"/>
                </a:solidFill>
                <a:latin typeface="+mj-lt"/>
                <a:cs typeface="+mn-cs"/>
              </a:rPr>
              <a:t>Алгебра выступает </a:t>
            </a:r>
            <a:r>
              <a:rPr lang="ru-RU" dirty="0">
                <a:solidFill>
                  <a:schemeClr val="tx2"/>
                </a:solidFill>
                <a:latin typeface="+mj-lt"/>
                <a:cs typeface="+mn-cs"/>
              </a:rPr>
              <a:t>как язык,  элементы и правила которого учащийся строит ясным, контролируемым для него самого  образом. </a:t>
            </a:r>
            <a:r>
              <a:rPr lang="ru-RU" dirty="0" smtClean="0">
                <a:solidFill>
                  <a:schemeClr val="tx2"/>
                </a:solidFill>
                <a:latin typeface="+mj-lt"/>
                <a:cs typeface="+mn-cs"/>
              </a:rPr>
              <a:t> Язык </a:t>
            </a:r>
            <a:r>
              <a:rPr lang="ru-RU" dirty="0">
                <a:solidFill>
                  <a:schemeClr val="tx2"/>
                </a:solidFill>
                <a:latin typeface="+mj-lt"/>
                <a:cs typeface="+mn-cs"/>
              </a:rPr>
              <a:t>алгебры получает обоснование в языке модели. </a:t>
            </a:r>
            <a:r>
              <a:rPr lang="ru-RU" dirty="0" smtClean="0">
                <a:solidFill>
                  <a:schemeClr val="tx2"/>
                </a:solidFill>
                <a:latin typeface="+mj-lt"/>
                <a:cs typeface="+mn-cs"/>
              </a:rPr>
              <a:t>Далее модель </a:t>
            </a:r>
            <a:r>
              <a:rPr lang="ru-RU" dirty="0">
                <a:solidFill>
                  <a:schemeClr val="tx2"/>
                </a:solidFill>
                <a:latin typeface="+mj-lt"/>
                <a:cs typeface="+mn-cs"/>
              </a:rPr>
              <a:t>используется для решения сложных случаев, как источник идей решения, для самопроверки и т.д</a:t>
            </a:r>
            <a:r>
              <a:rPr lang="ru-RU" dirty="0" smtClean="0">
                <a:solidFill>
                  <a:schemeClr val="tx2"/>
                </a:solidFill>
                <a:latin typeface="+mj-lt"/>
                <a:cs typeface="+mn-cs"/>
              </a:rPr>
              <a:t>.</a:t>
            </a:r>
          </a:p>
          <a:p>
            <a:pPr marL="177800" indent="-177800" fontAlgn="auto">
              <a:spcBef>
                <a:spcPts val="0"/>
              </a:spcBef>
              <a:spcAft>
                <a:spcPts val="0"/>
              </a:spcAft>
              <a:buFont typeface="Wingdings" pitchFamily="2" charset="2"/>
              <a:buChar char="§"/>
              <a:defRPr/>
            </a:pPr>
            <a:r>
              <a:rPr lang="ru-RU" b="1" dirty="0" err="1" smtClean="0">
                <a:solidFill>
                  <a:srgbClr val="FF6600"/>
                </a:solidFill>
                <a:latin typeface="+mj-lt"/>
                <a:cs typeface="+mn-cs"/>
              </a:rPr>
              <a:t>Метапредметное</a:t>
            </a:r>
            <a:r>
              <a:rPr lang="ru-RU" b="1" dirty="0" smtClean="0">
                <a:solidFill>
                  <a:srgbClr val="FF6600"/>
                </a:solidFill>
                <a:latin typeface="+mj-lt"/>
                <a:cs typeface="+mn-cs"/>
              </a:rPr>
              <a:t> и утилитарное. Значение </a:t>
            </a:r>
            <a:r>
              <a:rPr lang="ru-RU" b="1" dirty="0" err="1" smtClean="0">
                <a:solidFill>
                  <a:srgbClr val="FF6600"/>
                </a:solidFill>
                <a:latin typeface="+mj-lt"/>
                <a:cs typeface="+mn-cs"/>
              </a:rPr>
              <a:t>метапредметного</a:t>
            </a:r>
            <a:r>
              <a:rPr lang="ru-RU" b="1" dirty="0" smtClean="0">
                <a:solidFill>
                  <a:srgbClr val="FF6600"/>
                </a:solidFill>
                <a:latin typeface="+mj-lt"/>
                <a:cs typeface="+mn-cs"/>
              </a:rPr>
              <a:t>  </a:t>
            </a:r>
            <a:r>
              <a:rPr lang="ru-RU" dirty="0">
                <a:solidFill>
                  <a:schemeClr val="tx2"/>
                </a:solidFill>
                <a:latin typeface="+mj-lt"/>
                <a:cs typeface="+mn-cs"/>
              </a:rPr>
              <a:t>не в том,  что учащихся можно быстро научить решать задания целого раздела математики, используя модель весов</a:t>
            </a:r>
            <a:r>
              <a:rPr lang="ru-RU" dirty="0" smtClean="0">
                <a:solidFill>
                  <a:schemeClr val="tx2"/>
                </a:solidFill>
                <a:latin typeface="+mj-lt"/>
                <a:cs typeface="+mn-cs"/>
              </a:rPr>
              <a:t>. В </a:t>
            </a:r>
            <a:r>
              <a:rPr lang="ru-RU" dirty="0">
                <a:solidFill>
                  <a:schemeClr val="tx2"/>
                </a:solidFill>
                <a:latin typeface="+mj-lt"/>
                <a:cs typeface="+mn-cs"/>
              </a:rPr>
              <a:t>данном случае:</a:t>
            </a:r>
          </a:p>
          <a:p>
            <a:pPr lvl="0"/>
            <a:r>
              <a:rPr lang="ru-RU" dirty="0" smtClean="0">
                <a:solidFill>
                  <a:schemeClr val="tx2"/>
                </a:solidFill>
                <a:latin typeface="+mj-lt"/>
                <a:cs typeface="+mn-cs"/>
              </a:rPr>
              <a:t>- демонстрация </a:t>
            </a:r>
            <a:r>
              <a:rPr lang="ru-RU" dirty="0">
                <a:solidFill>
                  <a:schemeClr val="tx2"/>
                </a:solidFill>
                <a:latin typeface="+mj-lt"/>
                <a:cs typeface="+mn-cs"/>
              </a:rPr>
              <a:t>возможности сделать невидимое видимым за счет модели,</a:t>
            </a:r>
          </a:p>
          <a:p>
            <a:pPr lvl="0"/>
            <a:r>
              <a:rPr lang="ru-RU" dirty="0" smtClean="0">
                <a:solidFill>
                  <a:schemeClr val="tx2"/>
                </a:solidFill>
                <a:latin typeface="+mj-lt"/>
                <a:cs typeface="+mn-cs"/>
              </a:rPr>
              <a:t>- идея </a:t>
            </a:r>
            <a:r>
              <a:rPr lang="ru-RU" dirty="0">
                <a:solidFill>
                  <a:schemeClr val="tx2"/>
                </a:solidFill>
                <a:latin typeface="+mj-lt"/>
                <a:cs typeface="+mn-cs"/>
              </a:rPr>
              <a:t>возможности многих языков для описания и преобразования одного </a:t>
            </a:r>
            <a:r>
              <a:rPr lang="ru-RU" dirty="0" smtClean="0">
                <a:solidFill>
                  <a:schemeClr val="tx2"/>
                </a:solidFill>
                <a:latin typeface="+mj-lt"/>
                <a:cs typeface="+mn-cs"/>
              </a:rPr>
              <a:t> предмета</a:t>
            </a:r>
            <a:r>
              <a:rPr lang="ru-RU" dirty="0">
                <a:solidFill>
                  <a:schemeClr val="tx2"/>
                </a:solidFill>
                <a:latin typeface="+mj-lt"/>
                <a:cs typeface="+mn-cs"/>
              </a:rPr>
              <a:t>,  </a:t>
            </a:r>
          </a:p>
          <a:p>
            <a:pPr lvl="0"/>
            <a:r>
              <a:rPr lang="ru-RU" dirty="0" smtClean="0">
                <a:solidFill>
                  <a:schemeClr val="tx2"/>
                </a:solidFill>
                <a:latin typeface="+mj-lt"/>
                <a:cs typeface="+mn-cs"/>
              </a:rPr>
              <a:t>- возможность </a:t>
            </a:r>
            <a:r>
              <a:rPr lang="ru-RU" dirty="0">
                <a:solidFill>
                  <a:schemeClr val="tx2"/>
                </a:solidFill>
                <a:latin typeface="+mj-lt"/>
                <a:cs typeface="+mn-cs"/>
              </a:rPr>
              <a:t>конструктивного построения и преобразования языка для различных случаев</a:t>
            </a:r>
          </a:p>
          <a:p>
            <a:r>
              <a:rPr lang="ru-RU" dirty="0">
                <a:solidFill>
                  <a:schemeClr val="tx2"/>
                </a:solidFill>
                <a:latin typeface="+mj-lt"/>
                <a:cs typeface="+mn-cs"/>
              </a:rPr>
              <a:t> имеют </a:t>
            </a:r>
            <a:r>
              <a:rPr lang="ru-RU" dirty="0" smtClean="0">
                <a:solidFill>
                  <a:schemeClr val="tx2"/>
                </a:solidFill>
                <a:latin typeface="+mj-lt"/>
                <a:cs typeface="+mn-cs"/>
              </a:rPr>
              <a:t>фундаментальное </a:t>
            </a:r>
            <a:r>
              <a:rPr lang="ru-RU" dirty="0">
                <a:solidFill>
                  <a:schemeClr val="tx2"/>
                </a:solidFill>
                <a:latin typeface="+mj-lt"/>
                <a:cs typeface="+mn-cs"/>
              </a:rPr>
              <a:t>значение для всего математического и </a:t>
            </a:r>
            <a:r>
              <a:rPr lang="ru-RU" dirty="0" smtClean="0">
                <a:solidFill>
                  <a:schemeClr val="tx2"/>
                </a:solidFill>
                <a:latin typeface="+mj-lt"/>
                <a:cs typeface="+mn-cs"/>
              </a:rPr>
              <a:t> </a:t>
            </a:r>
            <a:r>
              <a:rPr lang="ru-RU" dirty="0" err="1" smtClean="0">
                <a:solidFill>
                  <a:schemeClr val="tx2"/>
                </a:solidFill>
                <a:latin typeface="+mj-lt"/>
                <a:cs typeface="+mn-cs"/>
              </a:rPr>
              <a:t>естественно-научного</a:t>
            </a:r>
            <a:r>
              <a:rPr lang="ru-RU" dirty="0" smtClean="0">
                <a:solidFill>
                  <a:schemeClr val="tx2"/>
                </a:solidFill>
                <a:latin typeface="+mj-lt"/>
                <a:cs typeface="+mn-cs"/>
              </a:rPr>
              <a:t> </a:t>
            </a:r>
            <a:r>
              <a:rPr lang="ru-RU" dirty="0">
                <a:solidFill>
                  <a:schemeClr val="tx2"/>
                </a:solidFill>
                <a:latin typeface="+mj-lt"/>
                <a:cs typeface="+mn-cs"/>
              </a:rPr>
              <a:t>образования</a:t>
            </a:r>
            <a:r>
              <a:rPr lang="ru-RU" dirty="0" smtClean="0">
                <a:solidFill>
                  <a:schemeClr val="tx2"/>
                </a:solidFill>
                <a:latin typeface="+mj-lt"/>
                <a:cs typeface="+mn-cs"/>
              </a:rPr>
              <a:t>.</a:t>
            </a:r>
          </a:p>
          <a:p>
            <a:endParaRPr lang="ru-RU" dirty="0">
              <a:solidFill>
                <a:schemeClr val="tx2"/>
              </a:solidFill>
              <a:latin typeface="+mj-lt"/>
              <a:cs typeface="+mn-cs"/>
            </a:endParaRPr>
          </a:p>
          <a:p>
            <a:r>
              <a:rPr lang="ru-RU" sz="2000" b="1" dirty="0">
                <a:solidFill>
                  <a:srgbClr val="FF6600"/>
                </a:solidFill>
                <a:latin typeface="+mj-lt"/>
                <a:cs typeface="+mn-cs"/>
              </a:rPr>
              <a:t>Подробнее: </a:t>
            </a:r>
            <a:r>
              <a:rPr lang="ru-RU" dirty="0" smtClean="0">
                <a:latin typeface="+mj-lt"/>
                <a:cs typeface="+mn-cs"/>
              </a:rPr>
              <a:t> </a:t>
            </a:r>
            <a:r>
              <a:rPr lang="en-US" dirty="0">
                <a:solidFill>
                  <a:schemeClr val="tx2"/>
                </a:solidFill>
                <a:latin typeface="+mj-lt"/>
                <a:cs typeface="+mn-cs"/>
                <a:hlinkClick r:id="rId2"/>
              </a:rPr>
              <a:t>www.1811.ru</a:t>
            </a:r>
            <a:r>
              <a:rPr lang="en-US" dirty="0">
                <a:solidFill>
                  <a:schemeClr val="tx2"/>
                </a:solidFill>
                <a:latin typeface="+mj-lt"/>
                <a:cs typeface="+mn-cs"/>
              </a:rPr>
              <a:t> </a:t>
            </a:r>
            <a:r>
              <a:rPr lang="ru-RU" dirty="0" smtClean="0">
                <a:solidFill>
                  <a:schemeClr val="accent1">
                    <a:lumMod val="75000"/>
                  </a:schemeClr>
                </a:solidFill>
                <a:latin typeface="+mj-lt"/>
                <a:cs typeface="+mn-cs"/>
              </a:rPr>
              <a:t>/портфель редакции/библиотека научно-методической литературы  </a:t>
            </a:r>
            <a:endParaRPr lang="ru-RU" dirty="0">
              <a:solidFill>
                <a:schemeClr val="accent1">
                  <a:lumMod val="75000"/>
                </a:schemeClr>
              </a:solidFill>
              <a:latin typeface="+mj-lt"/>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850" y="476250"/>
            <a:ext cx="8569325" cy="792163"/>
          </a:xfrm>
        </p:spPr>
        <p:txBody>
          <a:bodyPr>
            <a:noAutofit/>
          </a:bodyPr>
          <a:lstStyle/>
          <a:p>
            <a:pPr eaLnBrk="1" fontAlgn="auto" hangingPunct="1">
              <a:lnSpc>
                <a:spcPct val="80000"/>
              </a:lnSpc>
              <a:spcAft>
                <a:spcPts val="0"/>
              </a:spcAft>
              <a:defRPr/>
            </a:pPr>
            <a:r>
              <a:rPr lang="ru-RU" b="1" spc="-100" dirty="0" smtClean="0">
                <a:latin typeface="Franklin Gothic Medium" pitchFamily="34" charset="0"/>
                <a:ea typeface="+mn-ea"/>
                <a:cs typeface="Arial" pitchFamily="34" charset="0"/>
              </a:rPr>
              <a:t>Примеры</a:t>
            </a:r>
            <a:r>
              <a:rPr lang="ru-RU" sz="2800" b="1" spc="-100" dirty="0" smtClean="0">
                <a:latin typeface="Franklin Gothic Medium" pitchFamily="34" charset="0"/>
                <a:ea typeface="+mn-ea"/>
                <a:cs typeface="Arial" pitchFamily="34" charset="0"/>
              </a:rPr>
              <a:t>: </a:t>
            </a:r>
            <a:endParaRPr lang="ru-RU" sz="2800" dirty="0"/>
          </a:p>
        </p:txBody>
      </p:sp>
      <p:sp>
        <p:nvSpPr>
          <p:cNvPr id="11267" name="Объект 2"/>
          <p:cNvSpPr txBox="1">
            <a:spLocks/>
          </p:cNvSpPr>
          <p:nvPr/>
        </p:nvSpPr>
        <p:spPr bwMode="auto">
          <a:xfrm>
            <a:off x="5219700" y="1916113"/>
            <a:ext cx="3529013" cy="1873250"/>
          </a:xfrm>
          <a:prstGeom prst="rect">
            <a:avLst/>
          </a:prstGeom>
          <a:noFill/>
          <a:ln w="9525">
            <a:noFill/>
            <a:miter lim="800000"/>
            <a:headEnd/>
            <a:tailEnd/>
          </a:ln>
        </p:spPr>
        <p:txBody>
          <a:bodyPr/>
          <a:lstStyle/>
          <a:p>
            <a:pPr algn="ctr">
              <a:spcBef>
                <a:spcPts val="300"/>
              </a:spcBef>
              <a:buClr>
                <a:schemeClr val="tx2"/>
              </a:buClr>
              <a:buFont typeface="Georgia" pitchFamily="18" charset="0"/>
              <a:buNone/>
            </a:pPr>
            <a:endParaRPr lang="ru-RU" sz="2000">
              <a:solidFill>
                <a:schemeClr val="tx2"/>
              </a:solidFill>
              <a:latin typeface="Franklin Gothic Medium" pitchFamily="34" charset="0"/>
            </a:endParaRPr>
          </a:p>
          <a:p>
            <a:pPr algn="ctr">
              <a:spcBef>
                <a:spcPts val="300"/>
              </a:spcBef>
              <a:buClr>
                <a:schemeClr val="tx2"/>
              </a:buClr>
              <a:buFont typeface="Georgia" pitchFamily="18" charset="0"/>
              <a:buNone/>
            </a:pPr>
            <a:endParaRPr lang="ru-RU" sz="2000">
              <a:solidFill>
                <a:schemeClr val="tx2"/>
              </a:solidFill>
              <a:latin typeface="Franklin Gothic Medium" pitchFamily="34" charset="0"/>
            </a:endParaRPr>
          </a:p>
          <a:p>
            <a:pPr algn="ctr">
              <a:spcBef>
                <a:spcPts val="300"/>
              </a:spcBef>
              <a:buClr>
                <a:schemeClr val="tx2"/>
              </a:buClr>
              <a:buFont typeface="Georgia" pitchFamily="18" charset="0"/>
              <a:buNone/>
            </a:pPr>
            <a:endParaRPr lang="ru-RU" sz="2000">
              <a:solidFill>
                <a:schemeClr val="tx2"/>
              </a:solidFill>
              <a:latin typeface="Franklin Gothic Medium" pitchFamily="34" charset="0"/>
            </a:endParaRPr>
          </a:p>
          <a:p>
            <a:pPr algn="ctr">
              <a:spcBef>
                <a:spcPts val="300"/>
              </a:spcBef>
              <a:buClr>
                <a:schemeClr val="tx2"/>
              </a:buClr>
              <a:buFont typeface="Georgia" pitchFamily="18" charset="0"/>
              <a:buNone/>
            </a:pPr>
            <a:endParaRPr lang="ru-RU" sz="2000">
              <a:solidFill>
                <a:schemeClr val="tx2"/>
              </a:solidFill>
              <a:latin typeface="Franklin Gothic Medium" pitchFamily="34" charset="0"/>
            </a:endParaRPr>
          </a:p>
        </p:txBody>
      </p:sp>
      <p:sp>
        <p:nvSpPr>
          <p:cNvPr id="12" name="TextBox 11"/>
          <p:cNvSpPr txBox="1"/>
          <p:nvPr/>
        </p:nvSpPr>
        <p:spPr>
          <a:xfrm>
            <a:off x="467544" y="1628800"/>
            <a:ext cx="8280400" cy="2032000"/>
          </a:xfrm>
          <a:prstGeom prst="rect">
            <a:avLst/>
          </a:prstGeom>
          <a:noFill/>
          <a:ln w="19050">
            <a:noFill/>
          </a:ln>
        </p:spPr>
        <p:txBody>
          <a:bodyPr>
            <a:spAutoFit/>
          </a:bodyPr>
          <a:lstStyle/>
          <a:p>
            <a:pPr marL="177800" indent="-177800" fontAlgn="auto">
              <a:spcBef>
                <a:spcPts val="0"/>
              </a:spcBef>
              <a:spcAft>
                <a:spcPts val="0"/>
              </a:spcAft>
              <a:buFont typeface="Wingdings" pitchFamily="2" charset="2"/>
              <a:buChar char="§"/>
              <a:defRPr/>
            </a:pPr>
            <a:r>
              <a:rPr lang="ru-RU" dirty="0">
                <a:solidFill>
                  <a:schemeClr val="tx2"/>
                </a:solidFill>
                <a:latin typeface="+mj-lt"/>
                <a:cs typeface="+mn-cs"/>
              </a:rPr>
              <a:t>От опыта к объяснительной модели через критику  модельных гипотез  </a:t>
            </a:r>
            <a:r>
              <a:rPr lang="ru-RU" dirty="0" err="1">
                <a:solidFill>
                  <a:schemeClr val="tx2"/>
                </a:solidFill>
                <a:latin typeface="+mj-lt"/>
                <a:cs typeface="+mn-cs"/>
              </a:rPr>
              <a:t>контр-примерами</a:t>
            </a:r>
            <a:r>
              <a:rPr lang="ru-RU" dirty="0">
                <a:solidFill>
                  <a:schemeClr val="tx2"/>
                </a:solidFill>
                <a:latin typeface="+mj-lt"/>
                <a:cs typeface="+mn-cs"/>
              </a:rPr>
              <a:t> и экспериментом</a:t>
            </a:r>
          </a:p>
          <a:p>
            <a:pPr marL="177800" indent="-177800" fontAlgn="auto">
              <a:spcBef>
                <a:spcPts val="0"/>
              </a:spcBef>
              <a:spcAft>
                <a:spcPts val="0"/>
              </a:spcAft>
              <a:buFont typeface="Wingdings" pitchFamily="2" charset="2"/>
              <a:buChar char="§"/>
              <a:defRPr/>
            </a:pPr>
            <a:r>
              <a:rPr lang="ru-RU" dirty="0">
                <a:solidFill>
                  <a:schemeClr val="tx2"/>
                </a:solidFill>
                <a:latin typeface="+mj-lt"/>
                <a:cs typeface="+mn-cs"/>
              </a:rPr>
              <a:t>Многократные «челночные движения» модель – эмпирический материал</a:t>
            </a:r>
          </a:p>
          <a:p>
            <a:pPr marL="177800" indent="-177800" fontAlgn="auto">
              <a:spcBef>
                <a:spcPts val="0"/>
              </a:spcBef>
              <a:spcAft>
                <a:spcPts val="0"/>
              </a:spcAft>
              <a:buFont typeface="Wingdings" pitchFamily="2" charset="2"/>
              <a:buChar char="§"/>
              <a:defRPr/>
            </a:pPr>
            <a:r>
              <a:rPr lang="ru-RU" dirty="0">
                <a:solidFill>
                  <a:schemeClr val="tx2"/>
                </a:solidFill>
                <a:latin typeface="+mj-lt"/>
                <a:cs typeface="+mn-cs"/>
              </a:rPr>
              <a:t>Изменение в</a:t>
            </a:r>
            <a:r>
              <a:rPr lang="ru-RU" i="1" dirty="0">
                <a:solidFill>
                  <a:schemeClr val="tx2"/>
                </a:solidFill>
                <a:latin typeface="+mj-lt"/>
                <a:cs typeface="+mn-cs"/>
              </a:rPr>
              <a:t>и</a:t>
            </a:r>
            <a:r>
              <a:rPr lang="ru-RU" dirty="0">
                <a:solidFill>
                  <a:schemeClr val="tx2"/>
                </a:solidFill>
                <a:latin typeface="+mj-lt"/>
                <a:cs typeface="+mn-cs"/>
              </a:rPr>
              <a:t>дения объекта. Рефлексия как механизм различения сущностей, идей, в</a:t>
            </a:r>
            <a:r>
              <a:rPr lang="ru-RU" i="1" dirty="0">
                <a:solidFill>
                  <a:schemeClr val="tx2"/>
                </a:solidFill>
                <a:latin typeface="+mj-lt"/>
                <a:cs typeface="+mn-cs"/>
              </a:rPr>
              <a:t>и</a:t>
            </a:r>
            <a:r>
              <a:rPr lang="ru-RU" dirty="0">
                <a:solidFill>
                  <a:schemeClr val="tx2"/>
                </a:solidFill>
                <a:latin typeface="+mj-lt"/>
                <a:cs typeface="+mn-cs"/>
              </a:rPr>
              <a:t>дений в мыслительно-ориентированной работе</a:t>
            </a:r>
          </a:p>
          <a:p>
            <a:pPr marL="177800" indent="-177800" fontAlgn="auto">
              <a:spcBef>
                <a:spcPts val="0"/>
              </a:spcBef>
              <a:spcAft>
                <a:spcPts val="0"/>
              </a:spcAft>
              <a:buFont typeface="Wingdings" pitchFamily="2" charset="2"/>
              <a:buChar char="§"/>
              <a:defRPr/>
            </a:pPr>
            <a:r>
              <a:rPr lang="ru-RU" dirty="0">
                <a:solidFill>
                  <a:schemeClr val="tx2"/>
                </a:solidFill>
                <a:latin typeface="+mj-lt"/>
                <a:cs typeface="+mn-cs"/>
              </a:rPr>
              <a:t>Выявление идеальной основы модели за знаковой моделью</a:t>
            </a:r>
          </a:p>
          <a:p>
            <a:pPr marL="177800" indent="-177800" fontAlgn="auto">
              <a:spcBef>
                <a:spcPts val="0"/>
              </a:spcBef>
              <a:spcAft>
                <a:spcPts val="0"/>
              </a:spcAft>
              <a:buFont typeface="Wingdings" pitchFamily="2" charset="2"/>
              <a:buChar char="§"/>
              <a:defRPr/>
            </a:pPr>
            <a:r>
              <a:rPr lang="ru-RU" dirty="0" err="1">
                <a:solidFill>
                  <a:schemeClr val="tx2"/>
                </a:solidFill>
                <a:latin typeface="+mj-lt"/>
                <a:cs typeface="+mn-cs"/>
              </a:rPr>
              <a:t>Пост-игровая</a:t>
            </a:r>
            <a:r>
              <a:rPr lang="ru-RU" dirty="0">
                <a:solidFill>
                  <a:schemeClr val="tx2"/>
                </a:solidFill>
                <a:latin typeface="+mj-lt"/>
                <a:cs typeface="+mn-cs"/>
              </a:rPr>
              <a:t> «проверка на дорогах»</a:t>
            </a:r>
          </a:p>
        </p:txBody>
      </p:sp>
      <p:sp>
        <p:nvSpPr>
          <p:cNvPr id="6" name="TextBox 5"/>
          <p:cNvSpPr txBox="1"/>
          <p:nvPr/>
        </p:nvSpPr>
        <p:spPr>
          <a:xfrm>
            <a:off x="611560" y="1268760"/>
            <a:ext cx="7488832" cy="355600"/>
          </a:xfrm>
          <a:prstGeom prst="rect">
            <a:avLst/>
          </a:prstGeom>
          <a:noFill/>
        </p:spPr>
        <p:txBody>
          <a:bodyPr wrap="square">
            <a:spAutoFit/>
          </a:bodyPr>
          <a:lstStyle/>
          <a:p>
            <a:pPr fontAlgn="auto">
              <a:lnSpc>
                <a:spcPct val="70000"/>
              </a:lnSpc>
              <a:spcBef>
                <a:spcPts val="0"/>
              </a:spcBef>
              <a:spcAft>
                <a:spcPts val="0"/>
              </a:spcAft>
              <a:defRPr/>
            </a:pPr>
            <a:r>
              <a:rPr lang="ru-RU" sz="2200" b="1" dirty="0">
                <a:solidFill>
                  <a:srgbClr val="FF6600"/>
                </a:solidFill>
                <a:latin typeface="+mj-lt"/>
                <a:cs typeface="+mn-cs"/>
              </a:rPr>
              <a:t>Игра </a:t>
            </a:r>
            <a:r>
              <a:rPr lang="ru-RU" sz="2200" b="1" dirty="0" smtClean="0">
                <a:solidFill>
                  <a:srgbClr val="FF6600"/>
                </a:solidFill>
                <a:latin typeface="+mj-lt"/>
                <a:cs typeface="+mn-cs"/>
              </a:rPr>
              <a:t> </a:t>
            </a:r>
            <a:r>
              <a:rPr lang="ru-RU" b="1" dirty="0">
                <a:solidFill>
                  <a:srgbClr val="FF6600"/>
                </a:solidFill>
                <a:latin typeface="+mj-lt"/>
                <a:cs typeface="+mn-cs"/>
                <a:sym typeface="Symbol"/>
              </a:rPr>
              <a:t>●</a:t>
            </a:r>
            <a:r>
              <a:rPr lang="ru-RU" sz="2400" b="1" dirty="0">
                <a:solidFill>
                  <a:srgbClr val="FF6600"/>
                </a:solidFill>
                <a:latin typeface="+mj-lt"/>
                <a:cs typeface="+mn-cs"/>
                <a:sym typeface="Symbol"/>
              </a:rPr>
              <a:t> </a:t>
            </a:r>
            <a:r>
              <a:rPr lang="ru-RU" sz="2000" b="1" dirty="0">
                <a:solidFill>
                  <a:srgbClr val="FF6600"/>
                </a:solidFill>
                <a:latin typeface="+mj-lt"/>
                <a:cs typeface="+mn-cs"/>
              </a:rPr>
              <a:t>Моделирование в естествознании </a:t>
            </a:r>
            <a:r>
              <a:rPr lang="ru-RU" b="1" dirty="0">
                <a:solidFill>
                  <a:srgbClr val="FF6600"/>
                </a:solidFill>
                <a:latin typeface="+mj-lt"/>
                <a:cs typeface="+mn-cs"/>
                <a:sym typeface="Symbol"/>
              </a:rPr>
              <a:t>●</a:t>
            </a:r>
            <a:endParaRPr lang="ru-RU" b="1" dirty="0">
              <a:solidFill>
                <a:srgbClr val="FF6600"/>
              </a:solidFill>
              <a:latin typeface="+mj-lt"/>
              <a:cs typeface="+mn-cs"/>
            </a:endParaRPr>
          </a:p>
        </p:txBody>
      </p:sp>
      <p:sp>
        <p:nvSpPr>
          <p:cNvPr id="7" name="TextBox 6"/>
          <p:cNvSpPr txBox="1"/>
          <p:nvPr/>
        </p:nvSpPr>
        <p:spPr>
          <a:xfrm>
            <a:off x="755576" y="4293096"/>
            <a:ext cx="7488832" cy="355600"/>
          </a:xfrm>
          <a:prstGeom prst="rect">
            <a:avLst/>
          </a:prstGeom>
          <a:noFill/>
        </p:spPr>
        <p:txBody>
          <a:bodyPr wrap="square">
            <a:spAutoFit/>
          </a:bodyPr>
          <a:lstStyle/>
          <a:p>
            <a:pPr fontAlgn="auto">
              <a:lnSpc>
                <a:spcPct val="70000"/>
              </a:lnSpc>
              <a:spcBef>
                <a:spcPts val="0"/>
              </a:spcBef>
              <a:spcAft>
                <a:spcPts val="0"/>
              </a:spcAft>
              <a:defRPr/>
            </a:pPr>
            <a:r>
              <a:rPr lang="ru-RU" sz="2200" b="1" dirty="0">
                <a:solidFill>
                  <a:srgbClr val="FF6600"/>
                </a:solidFill>
                <a:latin typeface="+mj-lt"/>
                <a:cs typeface="+mn-cs"/>
              </a:rPr>
              <a:t>Игра </a:t>
            </a:r>
            <a:r>
              <a:rPr lang="ru-RU" sz="2200" b="1" dirty="0" smtClean="0">
                <a:solidFill>
                  <a:srgbClr val="FF6600"/>
                </a:solidFill>
                <a:latin typeface="+mj-lt"/>
                <a:cs typeface="+mn-cs"/>
              </a:rPr>
              <a:t> </a:t>
            </a:r>
            <a:r>
              <a:rPr lang="ru-RU" b="1" dirty="0">
                <a:solidFill>
                  <a:srgbClr val="FF6600"/>
                </a:solidFill>
                <a:latin typeface="+mj-lt"/>
                <a:cs typeface="+mn-cs"/>
                <a:sym typeface="Symbol"/>
              </a:rPr>
              <a:t>●</a:t>
            </a:r>
            <a:r>
              <a:rPr lang="ru-RU" sz="2400" b="1" dirty="0">
                <a:solidFill>
                  <a:srgbClr val="FF6600"/>
                </a:solidFill>
                <a:latin typeface="+mj-lt"/>
                <a:cs typeface="+mn-cs"/>
                <a:sym typeface="Symbol"/>
              </a:rPr>
              <a:t> </a:t>
            </a:r>
            <a:r>
              <a:rPr lang="ru-RU" sz="2000" b="1" dirty="0" smtClean="0">
                <a:solidFill>
                  <a:srgbClr val="FF6600"/>
                </a:solidFill>
                <a:latin typeface="+mj-lt"/>
                <a:cs typeface="+mn-cs"/>
              </a:rPr>
              <a:t>Искусство понимания </a:t>
            </a:r>
            <a:r>
              <a:rPr lang="ru-RU" b="1" dirty="0" smtClean="0">
                <a:solidFill>
                  <a:srgbClr val="FF6600"/>
                </a:solidFill>
                <a:latin typeface="+mj-lt"/>
                <a:cs typeface="+mn-cs"/>
                <a:sym typeface="Symbol"/>
              </a:rPr>
              <a:t>●</a:t>
            </a:r>
            <a:endParaRPr lang="ru-RU" b="1" dirty="0">
              <a:solidFill>
                <a:srgbClr val="FF6600"/>
              </a:solidFill>
              <a:latin typeface="+mj-lt"/>
              <a:cs typeface="+mn-cs"/>
            </a:endParaRPr>
          </a:p>
        </p:txBody>
      </p:sp>
      <p:sp>
        <p:nvSpPr>
          <p:cNvPr id="9" name="TextBox 8"/>
          <p:cNvSpPr txBox="1"/>
          <p:nvPr/>
        </p:nvSpPr>
        <p:spPr>
          <a:xfrm>
            <a:off x="467544" y="4725144"/>
            <a:ext cx="8280400" cy="1754326"/>
          </a:xfrm>
          <a:prstGeom prst="rect">
            <a:avLst/>
          </a:prstGeom>
          <a:noFill/>
          <a:ln w="19050">
            <a:noFill/>
          </a:ln>
        </p:spPr>
        <p:txBody>
          <a:bodyPr>
            <a:spAutoFit/>
          </a:bodyPr>
          <a:lstStyle/>
          <a:p>
            <a:pPr marL="177800" indent="-177800" fontAlgn="auto">
              <a:spcBef>
                <a:spcPts val="0"/>
              </a:spcBef>
              <a:spcAft>
                <a:spcPts val="0"/>
              </a:spcAft>
              <a:buFont typeface="Wingdings" pitchFamily="2" charset="2"/>
              <a:buChar char="§"/>
              <a:defRPr/>
            </a:pPr>
            <a:r>
              <a:rPr lang="ru-RU" dirty="0" smtClean="0">
                <a:solidFill>
                  <a:schemeClr val="tx2"/>
                </a:solidFill>
                <a:latin typeface="+mj-lt"/>
                <a:cs typeface="+mn-cs"/>
              </a:rPr>
              <a:t>Цели  </a:t>
            </a:r>
          </a:p>
          <a:p>
            <a:pPr marL="177800" indent="-177800" fontAlgn="auto">
              <a:spcBef>
                <a:spcPts val="0"/>
              </a:spcBef>
              <a:spcAft>
                <a:spcPts val="0"/>
              </a:spcAft>
              <a:buFont typeface="Wingdings" pitchFamily="2" charset="2"/>
              <a:buChar char="§"/>
              <a:defRPr/>
            </a:pPr>
            <a:r>
              <a:rPr lang="ru-RU" dirty="0" smtClean="0">
                <a:solidFill>
                  <a:schemeClr val="tx2"/>
                </a:solidFill>
                <a:latin typeface="+mj-lt"/>
                <a:cs typeface="+mn-cs"/>
              </a:rPr>
              <a:t>Проблема понимания текста.  Гипотеза  о «природе» понимания . Принцип объективации понимания на основе метода трансформации текста.</a:t>
            </a:r>
          </a:p>
          <a:p>
            <a:pPr marL="177800" indent="-177800" fontAlgn="auto">
              <a:spcBef>
                <a:spcPts val="0"/>
              </a:spcBef>
              <a:spcAft>
                <a:spcPts val="0"/>
              </a:spcAft>
              <a:buFont typeface="Wingdings" pitchFamily="2" charset="2"/>
              <a:buChar char="§"/>
              <a:defRPr/>
            </a:pPr>
            <a:r>
              <a:rPr lang="ru-RU" dirty="0">
                <a:solidFill>
                  <a:schemeClr val="tx2"/>
                </a:solidFill>
                <a:latin typeface="+mj-lt"/>
                <a:cs typeface="+mn-cs"/>
              </a:rPr>
              <a:t>Принципы организации </a:t>
            </a:r>
            <a:r>
              <a:rPr lang="ru-RU" dirty="0" err="1">
                <a:solidFill>
                  <a:schemeClr val="tx2"/>
                </a:solidFill>
                <a:latin typeface="+mj-lt"/>
                <a:cs typeface="+mn-cs"/>
              </a:rPr>
              <a:t>тренингового</a:t>
            </a:r>
            <a:r>
              <a:rPr lang="ru-RU" dirty="0">
                <a:solidFill>
                  <a:schemeClr val="tx2"/>
                </a:solidFill>
                <a:latin typeface="+mj-lt"/>
                <a:cs typeface="+mn-cs"/>
              </a:rPr>
              <a:t> модуля  для работы: а) с письменным и б) коммуникативными текстами</a:t>
            </a:r>
            <a:r>
              <a:rPr lang="ru-RU" dirty="0" smtClean="0">
                <a:solidFill>
                  <a:schemeClr val="tx2"/>
                </a:solidFill>
                <a:latin typeface="+mj-lt"/>
                <a:cs typeface="+mn-cs"/>
              </a:rPr>
              <a:t>.</a:t>
            </a:r>
            <a:endParaRPr lang="ru-RU" dirty="0">
              <a:solidFill>
                <a:schemeClr val="tx2"/>
              </a:solidFill>
              <a:latin typeface="+mj-lt"/>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1909</TotalTime>
  <Words>1212</Words>
  <Application>Microsoft Office PowerPoint</Application>
  <PresentationFormat>Экран (4:3)</PresentationFormat>
  <Paragraphs>93</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Городская</vt:lpstr>
      <vt:lpstr>  ИГРОВЫЕ   МЕТАПРЕДМЕТНЫЕ   ПОГРУЖЕНИЯ КАК   ТЕХНОЛОГИЯ  ДЕЯТЕЛЬНОСТНОЙ   ИГРОВОЙ  ПЕДАГОГИКИ  (мыследеятельностной  педагогики)  </vt:lpstr>
      <vt:lpstr>Повестка дня.</vt:lpstr>
      <vt:lpstr>Источники  и  микроистория  ИМП</vt:lpstr>
      <vt:lpstr>         Типовая форма: место и время, участники, формы и ритм работы, примеры тематического содержания, исходная ситуация работы и её связь с культурой и историей, предметное и мета-предметное содержание образования.  «Встроенность» в образовательный процесс,  4 сессий в учебном году, 5 - 11 классы = 20 -24 игры в год   – учитель, ученик-ученик. </vt:lpstr>
      <vt:lpstr>Принципы  ИМП:  </vt:lpstr>
      <vt:lpstr>Игра…</vt:lpstr>
      <vt:lpstr>Примеры   </vt:lpstr>
      <vt:lpstr>Примеры: </vt:lpstr>
      <vt:lpstr>Примеры: </vt:lpstr>
      <vt:lpstr>Слайд 10</vt:lpstr>
      <vt:lpstr>  Судьба деятельностной педагогики                             ?… модули двойного назначения, «педмастарские», дидактическая разработка, тренинговые модули некоторых  способностей … Отвоевать место новой форме. ВУЗ, ДО?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Губанова Т.М.</dc:title>
  <dc:creator>Татьяна Михайловна</dc:creator>
  <cp:lastModifiedBy>Андрей</cp:lastModifiedBy>
  <cp:revision>107</cp:revision>
  <dcterms:created xsi:type="dcterms:W3CDTF">2013-06-13T11:57:19Z</dcterms:created>
  <dcterms:modified xsi:type="dcterms:W3CDTF">2013-10-28T21:35:53Z</dcterms:modified>
</cp:coreProperties>
</file>