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61" r:id="rId5"/>
    <p:sldId id="265" r:id="rId6"/>
    <p:sldId id="264" r:id="rId7"/>
    <p:sldId id="263" r:id="rId8"/>
    <p:sldId id="266" r:id="rId9"/>
    <p:sldId id="258" r:id="rId10"/>
    <p:sldId id="259" r:id="rId11"/>
    <p:sldId id="268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7" autoAdjust="0"/>
  </p:normalViewPr>
  <p:slideViewPr>
    <p:cSldViewPr>
      <p:cViewPr varScale="1">
        <p:scale>
          <a:sx n="109" d="100"/>
          <a:sy n="109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24AB-2038-4A66-8CCA-D75D54940F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5C9F-9186-4AFA-8AFB-53FC84F8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atin typeface="Century Schoolbook" pitchFamily="18" charset="0"/>
              </a:rPr>
              <a:t>функциональное чтение </a:t>
            </a:r>
            <a:r>
              <a:rPr lang="ru-RU" smtClean="0">
                <a:latin typeface="Century Schoolbook" pitchFamily="18" charset="0"/>
              </a:rPr>
              <a:t>– способность работать с текстом как с информационной системой, использовать тексты для обучения и развития</a:t>
            </a:r>
          </a:p>
          <a:p>
            <a:r>
              <a:rPr lang="ru-RU" b="1" i="1" smtClean="0">
                <a:latin typeface="Century Schoolbook" pitchFamily="18" charset="0"/>
              </a:rPr>
              <a:t>информационные умения </a:t>
            </a:r>
            <a:r>
              <a:rPr lang="ru-RU" smtClean="0">
                <a:latin typeface="Century Schoolbook" pitchFamily="18" charset="0"/>
              </a:rPr>
              <a:t>– способность работать с информацией (поиск, оценка, интерпретация, отбор главного и определение второстепенного, адекватное представление в разных формах)</a:t>
            </a:r>
          </a:p>
          <a:p>
            <a:r>
              <a:rPr lang="ru-RU" b="1" i="1" smtClean="0">
                <a:latin typeface="Century Schoolbook" pitchFamily="18" charset="0"/>
              </a:rPr>
              <a:t>способность к взаимодействию</a:t>
            </a:r>
            <a:r>
              <a:rPr lang="ru-RU" smtClean="0">
                <a:latin typeface="Century Schoolbook" pitchFamily="18" charset="0"/>
              </a:rPr>
              <a:t>, умение работать в команде</a:t>
            </a:r>
          </a:p>
          <a:p>
            <a:r>
              <a:rPr lang="ru-RU" b="1" i="1" smtClean="0">
                <a:latin typeface="Century Schoolbook" pitchFamily="18" charset="0"/>
              </a:rPr>
              <a:t>организационные умения + самостоятельность </a:t>
            </a:r>
            <a:r>
              <a:rPr lang="ru-RU" smtClean="0">
                <a:latin typeface="Century Schoolbook" pitchFamily="18" charset="0"/>
              </a:rPr>
              <a:t>(планирование деятельности, выбор стратегии, определение критериев оценки результата, навыки самоконтроля и рефлексии)</a:t>
            </a:r>
          </a:p>
          <a:p>
            <a:endParaRPr lang="ru-RU" smtClean="0">
              <a:latin typeface="Century Schoolbook" pitchFamily="18" charset="0"/>
            </a:endParaRPr>
          </a:p>
          <a:p>
            <a:endParaRPr lang="ru-RU" b="1" smtClean="0">
              <a:latin typeface="Century Schoolbook" pitchFamily="18" charset="0"/>
            </a:endParaRPr>
          </a:p>
          <a:p>
            <a:endParaRPr lang="ru-RU" smtClean="0">
              <a:latin typeface="Century Schoolbook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9A48231-E30A-450F-BAB6-BE89B3A523C3}" type="slidenum">
              <a:rPr lang="ru-RU" sz="1200"/>
              <a:pPr algn="r" eaLnBrk="0" hangingPunct="0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1EEB42-B35B-4551-A757-83BB39D52976}" type="slidenum">
              <a:rPr lang="ru-RU" altLang="ru-RU" sz="1200" smtClean="0"/>
              <a:pPr/>
              <a:t>20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2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hape 12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 altLang="ru-RU" smtClean="0"/>
          </a:p>
        </p:txBody>
      </p:sp>
      <p:sp>
        <p:nvSpPr>
          <p:cNvPr id="43012" name="Shape 126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25000"/>
              <a:buFont typeface="Arial" charset="0"/>
              <a:buNone/>
            </a:pPr>
            <a:r>
              <a:rPr lang="en-US" altLang="ru-RU" sz="1200"/>
              <a:t>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746B-BAE7-4077-99AC-8DA4D4F08A3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C9F-9186-4AFA-8AFB-53FC84F8CD2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305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076325"/>
            <a:ext cx="3984625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2825" y="1076325"/>
            <a:ext cx="3986213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ki293.blogspot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lovanon.blogspot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golovanon.blogspot.ru/2011/11/blog-post_2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kt590shevchuk.blogspot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time.yandex.ru/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elmaa.blogspot.ru/" TargetMode="External"/><Relationship Id="rId5" Type="http://schemas.openxmlformats.org/officeDocument/2006/relationships/hyperlink" Target="mailto:yv.eelmaa@rcokoit.ru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7047"/>
            <a:ext cx="91440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ambria" pitchFamily="18" charset="0"/>
              </a:rPr>
              <a:t> Горизонтальное взаимодействие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в образовательных средах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в контексте ФГОС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769" cy="11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o-kem.ucoz.ru/FGOS/fgos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725144"/>
            <a:ext cx="1563421" cy="186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ru-RU" sz="4600" dirty="0" smtClean="0">
                <a:latin typeface="Cambria" pitchFamily="18" charset="0"/>
              </a:rPr>
              <a:t>Репродуктивные форматы</a:t>
            </a:r>
            <a:endParaRPr lang="ru-RU" sz="4600" dirty="0">
              <a:latin typeface="Cambria" pitchFamily="18" charset="0"/>
            </a:endParaRPr>
          </a:p>
        </p:txBody>
      </p:sp>
      <p:pic>
        <p:nvPicPr>
          <p:cNvPr id="21506" name="Picture 2" descr="http://english4all.ru/PIC_articles/teacher-stric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08720"/>
            <a:ext cx="2828925" cy="560070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412776"/>
            <a:ext cx="7992888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i="1" dirty="0" smtClean="0">
                <a:latin typeface="Cambria" pitchFamily="18" charset="0"/>
              </a:rPr>
              <a:t>«перескажи параграф учебника»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i="1" dirty="0" smtClean="0">
                <a:latin typeface="Cambria" pitchFamily="18" charset="0"/>
              </a:rPr>
              <a:t>«вставь пропущенные буквы»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i="1" dirty="0" smtClean="0">
                <a:latin typeface="Cambria" pitchFamily="18" charset="0"/>
              </a:rPr>
              <a:t>«повтори теорему»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i="1" dirty="0" smtClean="0">
                <a:latin typeface="Cambria" pitchFamily="18" charset="0"/>
              </a:rPr>
              <a:t>«запиши в тетрадь»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 smtClean="0"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980728"/>
            <a:ext cx="6768752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80728"/>
            <a:ext cx="6876256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8688" y="1143000"/>
            <a:ext cx="8001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200"/>
              </a:spcAft>
              <a:buFontTx/>
              <a:buChar char="•"/>
              <a:defRPr/>
            </a:pPr>
            <a:endParaRPr lang="ru-RU" kern="0" dirty="0">
              <a:latin typeface="Georgia" pitchFamily="18" charset="0"/>
            </a:endParaRPr>
          </a:p>
        </p:txBody>
      </p:sp>
      <p:sp>
        <p:nvSpPr>
          <p:cNvPr id="21507" name="AutoShape 2"/>
          <p:cNvSpPr txBox="1">
            <a:spLocks noChangeArrowheads="1"/>
          </p:cNvSpPr>
          <p:nvPr/>
        </p:nvSpPr>
        <p:spPr bwMode="auto">
          <a:xfrm>
            <a:off x="0" y="19050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dirty="0">
                <a:latin typeface="Cambria" pitchFamily="18" charset="0"/>
              </a:rPr>
              <a:t>ФГОС </a:t>
            </a:r>
            <a:r>
              <a:rPr lang="en-US" sz="3600" dirty="0">
                <a:latin typeface="Cambria" pitchFamily="18" charset="0"/>
              </a:rPr>
              <a:t>— </a:t>
            </a:r>
            <a:r>
              <a:rPr lang="ru-RU" sz="3600" dirty="0" err="1">
                <a:latin typeface="Cambria" pitchFamily="18" charset="0"/>
              </a:rPr>
              <a:t>метапредметные</a:t>
            </a:r>
            <a:r>
              <a:rPr lang="ru-RU" sz="3600" dirty="0">
                <a:latin typeface="Cambria" pitchFamily="18" charset="0"/>
              </a:rPr>
              <a:t> умения и компетентности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4925" y="1268413"/>
            <a:ext cx="2644775" cy="2847975"/>
            <a:chOff x="35496" y="1268759"/>
            <a:chExt cx="2643672" cy="2847222"/>
          </a:xfrm>
        </p:grpSpPr>
        <p:pic>
          <p:nvPicPr>
            <p:cNvPr id="21520" name="Picture 2" descr="I:\ЧБ рисунки\книга-парашют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1268759"/>
              <a:ext cx="1581426" cy="214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Прямоугольник 2"/>
            <p:cNvSpPr>
              <a:spLocks noChangeArrowheads="1"/>
            </p:cNvSpPr>
            <p:nvPr/>
          </p:nvSpPr>
          <p:spPr bwMode="auto">
            <a:xfrm>
              <a:off x="35496" y="3284984"/>
              <a:ext cx="26436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>
                  <a:latin typeface="Cambria" pitchFamily="18" charset="0"/>
                </a:rPr>
                <a:t>функциональное </a:t>
              </a:r>
              <a:endParaRPr lang="en-US">
                <a:latin typeface="Cambria" pitchFamily="18" charset="0"/>
              </a:endParaRPr>
            </a:p>
            <a:p>
              <a:pPr algn="ctr" eaLnBrk="0" hangingPunct="0"/>
              <a:r>
                <a:rPr lang="ru-RU">
                  <a:latin typeface="Cambria" pitchFamily="18" charset="0"/>
                </a:rPr>
                <a:t>чтение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2981325" y="1216025"/>
            <a:ext cx="2781300" cy="2500313"/>
            <a:chOff x="2981867" y="1215871"/>
            <a:chExt cx="2781531" cy="2501161"/>
          </a:xfrm>
        </p:grpSpPr>
        <p:pic>
          <p:nvPicPr>
            <p:cNvPr id="21518" name="Picture 3" descr="I:\ЧБ рисунки\книга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3137" y="1215871"/>
              <a:ext cx="2382545" cy="1925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Прямоугольник 3"/>
            <p:cNvSpPr>
              <a:spLocks noChangeArrowheads="1"/>
            </p:cNvSpPr>
            <p:nvPr/>
          </p:nvSpPr>
          <p:spPr bwMode="auto">
            <a:xfrm>
              <a:off x="2981867" y="2886035"/>
              <a:ext cx="278153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>
                  <a:latin typeface="Cambria" pitchFamily="18" charset="0"/>
                </a:rPr>
                <a:t>информационные </a:t>
              </a:r>
              <a:endParaRPr lang="en-US">
                <a:latin typeface="Cambria" pitchFamily="18" charset="0"/>
              </a:endParaRPr>
            </a:p>
            <a:p>
              <a:pPr algn="ctr" eaLnBrk="0" hangingPunct="0"/>
              <a:r>
                <a:rPr lang="ru-RU">
                  <a:latin typeface="Cambria" pitchFamily="18" charset="0"/>
                </a:rPr>
                <a:t>умения 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6210300" y="1239838"/>
            <a:ext cx="2754313" cy="2371725"/>
            <a:chOff x="6209928" y="1239893"/>
            <a:chExt cx="2754560" cy="2372032"/>
          </a:xfrm>
        </p:grpSpPr>
        <p:pic>
          <p:nvPicPr>
            <p:cNvPr id="21516" name="Picture 3" descr="C:\Users\Кампутир\Desktop\черно-белое\группа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09928" y="1239893"/>
              <a:ext cx="2656752" cy="177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Прямоугольник 4"/>
            <p:cNvSpPr>
              <a:spLocks noChangeArrowheads="1"/>
            </p:cNvSpPr>
            <p:nvPr/>
          </p:nvSpPr>
          <p:spPr bwMode="auto">
            <a:xfrm>
              <a:off x="6404432" y="2780928"/>
              <a:ext cx="25600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>
                  <a:latin typeface="Cambria" pitchFamily="18" charset="0"/>
                </a:rPr>
                <a:t>способность к взаимодействию</a:t>
              </a:r>
            </a:p>
          </p:txBody>
        </p:sp>
      </p:grp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974725" y="3476625"/>
            <a:ext cx="4102100" cy="2905125"/>
            <a:chOff x="974452" y="3476434"/>
            <a:chExt cx="4101604" cy="2904894"/>
          </a:xfrm>
        </p:grpSpPr>
        <p:pic>
          <p:nvPicPr>
            <p:cNvPr id="21514" name="Picture 3" descr="I:\ЧБ рисунки\выбор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4610" y="3476434"/>
              <a:ext cx="1417054" cy="219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Прямоугольник 5"/>
            <p:cNvSpPr>
              <a:spLocks noChangeArrowheads="1"/>
            </p:cNvSpPr>
            <p:nvPr/>
          </p:nvSpPr>
          <p:spPr bwMode="auto">
            <a:xfrm>
              <a:off x="974452" y="5550331"/>
              <a:ext cx="41016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>
                  <a:latin typeface="Cambria" pitchFamily="18" charset="0"/>
                </a:rPr>
                <a:t>организационные умения и самостоятельность</a:t>
              </a:r>
            </a:p>
          </p:txBody>
        </p: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70538" y="5445125"/>
            <a:ext cx="3573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mbria" pitchFamily="18" charset="0"/>
              </a:rPr>
              <a:t>готовность к решению исследовательских и   творческих задач</a:t>
            </a:r>
            <a:endParaRPr lang="ru-RU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://www.academickids.com/encyclopedia/images/thumb/8/8b/250px-Microscope_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3850" y="3790950"/>
            <a:ext cx="14986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748464" y="4462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  <a:latin typeface="Cambria" pitchFamily="18" charset="0"/>
              </a:rPr>
              <a:t>20</a:t>
            </a:r>
            <a:endParaRPr lang="ru-RU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4600" dirty="0" smtClean="0">
                <a:latin typeface="Cambria" pitchFamily="18" charset="0"/>
              </a:rPr>
              <a:t>Образовательные тренды</a:t>
            </a:r>
            <a:endParaRPr lang="ru-RU" sz="4600" dirty="0">
              <a:latin typeface="Cambria" pitchFamily="18" charset="0"/>
            </a:endParaRPr>
          </a:p>
        </p:txBody>
      </p:sp>
      <p:pic>
        <p:nvPicPr>
          <p:cNvPr id="25602" name="Picture 2" descr="http://news.everestonline.edu/wp-content/uploads/2012/11/bigstock-upward-trend-and-career-2321081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12168" y="1946042"/>
            <a:ext cx="6084168" cy="4867334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620688"/>
            <a:ext cx="874846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63" indent="-4763">
              <a:spcBef>
                <a:spcPts val="600"/>
              </a:spcBef>
              <a:spcAft>
                <a:spcPts val="600"/>
              </a:spcAft>
            </a:pPr>
            <a:endParaRPr lang="ru-RU" sz="3200" i="1" dirty="0" smtClean="0">
              <a:latin typeface="Cambria" pitchFamily="18" charset="0"/>
            </a:endParaRPr>
          </a:p>
          <a:p>
            <a:pPr marL="4763" indent="-47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i="1" dirty="0" smtClean="0">
                <a:latin typeface="Cambria" pitchFamily="18" charset="0"/>
              </a:rPr>
              <a:t> Социальные сервисы в обучении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Педагогический </a:t>
            </a:r>
            <a:r>
              <a:rPr lang="ru-RU" sz="3200" i="1" dirty="0" err="1" smtClean="0">
                <a:latin typeface="Cambria" pitchFamily="18" charset="0"/>
              </a:rPr>
              <a:t>блогинг</a:t>
            </a:r>
            <a:endParaRPr lang="ru-RU" sz="32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Модель обучения «1 ученик: 1 компьютер»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Модель </a:t>
            </a:r>
            <a:r>
              <a:rPr lang="en-US" sz="3200" i="1" dirty="0" smtClean="0">
                <a:latin typeface="Cambria" pitchFamily="18" charset="0"/>
              </a:rPr>
              <a:t>BYOD</a:t>
            </a:r>
            <a:r>
              <a:rPr lang="ru-RU" sz="3200" i="1" dirty="0" smtClean="0">
                <a:latin typeface="Cambria" pitchFamily="18" charset="0"/>
              </a:rPr>
              <a:t> (</a:t>
            </a:r>
            <a:r>
              <a:rPr lang="en-US" sz="3200" i="1" dirty="0" smtClean="0">
                <a:latin typeface="Cambria" pitchFamily="18" charset="0"/>
              </a:rPr>
              <a:t>Bring Your Own Device</a:t>
            </a:r>
            <a:r>
              <a:rPr lang="ru-RU" sz="3200" i="1" dirty="0" smtClean="0">
                <a:latin typeface="Cambria" pitchFamily="18" charset="0"/>
              </a:rPr>
              <a:t>)</a:t>
            </a:r>
            <a:endParaRPr lang="en-US" sz="32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Обучение «вне стен классной комнаты»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Перевернутый класс </a:t>
            </a:r>
            <a:r>
              <a:rPr lang="ru-RU" sz="3200" i="1" dirty="0" smtClean="0">
                <a:latin typeface="Cambria" pitchFamily="18" charset="0"/>
              </a:rPr>
              <a:t>(</a:t>
            </a:r>
            <a:r>
              <a:rPr lang="en-US" sz="3200" i="1" dirty="0" smtClean="0">
                <a:latin typeface="Cambria" pitchFamily="18" charset="0"/>
              </a:rPr>
              <a:t>“flipped classroom”</a:t>
            </a:r>
            <a:r>
              <a:rPr lang="ru-RU" sz="3200" i="1" dirty="0" smtClean="0">
                <a:latin typeface="Cambria" pitchFamily="18" charset="0"/>
              </a:rPr>
              <a:t>)</a:t>
            </a:r>
            <a:endParaRPr lang="ru-RU" sz="3200" i="1" dirty="0" smtClean="0">
              <a:latin typeface="Cambria" pitchFamily="18" charset="0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Cambria" pitchFamily="18" charset="0"/>
              </a:rPr>
              <a:t> Образовательные коллективные среды</a:t>
            </a:r>
            <a:endParaRPr lang="en-US" sz="3200" i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Cambria" pitchFamily="18" charset="0"/>
              </a:rPr>
              <a:t>Слом образовательных форматов</a:t>
            </a:r>
            <a:endParaRPr lang="ru-RU" sz="4200" dirty="0">
              <a:latin typeface="Cambria" pitchFamily="18" charset="0"/>
            </a:endParaRPr>
          </a:p>
        </p:txBody>
      </p:sp>
      <p:pic>
        <p:nvPicPr>
          <p:cNvPr id="45058" name="Picture 2" descr="http://www.cartoonclipartfree.com/Cliparts_Free/Schule_Free/Cartoon-Clipart-Free-22.gif"/>
          <p:cNvPicPr>
            <a:picLocks noChangeAspect="1" noChangeArrowheads="1"/>
          </p:cNvPicPr>
          <p:nvPr/>
        </p:nvPicPr>
        <p:blipFill>
          <a:blip r:embed="rId3" cstate="print"/>
          <a:srcRect t="20790" b="22511"/>
          <a:stretch>
            <a:fillRect/>
          </a:stretch>
        </p:blipFill>
        <p:spPr bwMode="auto">
          <a:xfrm>
            <a:off x="179512" y="1196752"/>
            <a:ext cx="2794000" cy="1584176"/>
          </a:xfrm>
          <a:prstGeom prst="rect">
            <a:avLst/>
          </a:prstGeom>
          <a:noFill/>
        </p:spPr>
      </p:pic>
      <p:pic>
        <p:nvPicPr>
          <p:cNvPr id="45060" name="Picture 4" descr="http://www.metr.vrn.ru/products/images/4/44868.jpg"/>
          <p:cNvPicPr>
            <a:picLocks noChangeAspect="1" noChangeArrowheads="1"/>
          </p:cNvPicPr>
          <p:nvPr/>
        </p:nvPicPr>
        <p:blipFill>
          <a:blip r:embed="rId4" cstate="print"/>
          <a:srcRect l="11340" t="3780" r="13700" b="5501"/>
          <a:stretch>
            <a:fillRect/>
          </a:stretch>
        </p:blipFill>
        <p:spPr bwMode="auto">
          <a:xfrm rot="20701475">
            <a:off x="6529409" y="1070916"/>
            <a:ext cx="1492826" cy="1806659"/>
          </a:xfrm>
          <a:prstGeom prst="rect">
            <a:avLst/>
          </a:prstGeom>
          <a:noFill/>
        </p:spPr>
      </p:pic>
      <p:pic>
        <p:nvPicPr>
          <p:cNvPr id="45062" name="Picture 6" descr="Чего боятся иностранцы в Москве (10 картинок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08720"/>
            <a:ext cx="2115319" cy="2115319"/>
          </a:xfrm>
          <a:prstGeom prst="rect">
            <a:avLst/>
          </a:prstGeom>
          <a:noFill/>
        </p:spPr>
      </p:pic>
      <p:pic>
        <p:nvPicPr>
          <p:cNvPr id="45064" name="Picture 8" descr="http://u.jimdo.com/www30/o/s20c15a351515c80f/img/i6c49d8c0ee2f534b/1293097927/std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861047"/>
            <a:ext cx="1728192" cy="28481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221088"/>
            <a:ext cx="43417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i="1" dirty="0" smtClean="0">
                <a:latin typeface="Cambria" pitchFamily="18" charset="0"/>
              </a:rPr>
              <a:t>Коллективная </a:t>
            </a:r>
          </a:p>
          <a:p>
            <a:pPr algn="ctr"/>
            <a:r>
              <a:rPr lang="ru-RU" sz="4000" i="1" dirty="0" smtClean="0">
                <a:latin typeface="Cambria" pitchFamily="18" charset="0"/>
              </a:rPr>
              <a:t>образовательная </a:t>
            </a:r>
          </a:p>
          <a:p>
            <a:pPr algn="ctr"/>
            <a:r>
              <a:rPr lang="ru-RU" sz="4000" i="1" dirty="0" smtClean="0">
                <a:latin typeface="Cambria" pitchFamily="18" charset="0"/>
              </a:rPr>
              <a:t>среда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852936"/>
            <a:ext cx="128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Учебник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54260" y="2852936"/>
            <a:ext cx="2713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Образовательная </a:t>
            </a:r>
          </a:p>
          <a:p>
            <a:r>
              <a:rPr lang="ru-RU" sz="2400" i="1" dirty="0" smtClean="0">
                <a:latin typeface="Cambria" pitchFamily="18" charset="0"/>
              </a:rPr>
              <a:t>программа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2996952"/>
            <a:ext cx="136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Тетрадь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980728"/>
            <a:ext cx="8424936" cy="2736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7504" y="908720"/>
            <a:ext cx="8640960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1484784"/>
            <a:ext cx="9720263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dirty="0">
                <a:latin typeface="Cambria" pitchFamily="18" charset="0"/>
              </a:rPr>
              <a:t>Уход от заранее подобранной «правильной» информации к совместно генерируемому </a:t>
            </a:r>
            <a:r>
              <a:rPr lang="en-US" sz="5000" dirty="0">
                <a:latin typeface="Cambria" pitchFamily="18" charset="0"/>
              </a:rPr>
              <a:t> </a:t>
            </a:r>
            <a:r>
              <a:rPr lang="ru-RU" sz="5000" dirty="0">
                <a:latin typeface="Cambria" pitchFamily="18" charset="0"/>
              </a:rPr>
              <a:t>в процессе обучения </a:t>
            </a:r>
            <a:r>
              <a:rPr lang="ru-RU" sz="5000" dirty="0" err="1">
                <a:latin typeface="Cambria" pitchFamily="18" charset="0"/>
              </a:rPr>
              <a:t>контенту</a:t>
            </a:r>
            <a:endParaRPr lang="ru-RU" sz="5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Cambria" pitchFamily="18" charset="0"/>
              </a:rPr>
              <a:t>Пример 1</a:t>
            </a:r>
            <a:endParaRPr lang="ru-RU" sz="4200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6093296"/>
            <a:ext cx="4792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http://detki293.blogspot.ru</a:t>
            </a:r>
            <a:endParaRPr lang="ru-RU" sz="32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3672408" cy="512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0"/>
            <a:ext cx="1126741" cy="609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 r="14286"/>
          <a:stretch>
            <a:fillRect/>
          </a:stretch>
        </p:blipFill>
        <p:spPr bwMode="auto">
          <a:xfrm>
            <a:off x="107504" y="2183766"/>
            <a:ext cx="3888432" cy="2109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Cambria" pitchFamily="18" charset="0"/>
              </a:rPr>
              <a:t>Пример </a:t>
            </a:r>
            <a:r>
              <a:rPr lang="en-US" sz="4200" dirty="0" smtClean="0">
                <a:latin typeface="Cambria" pitchFamily="18" charset="0"/>
              </a:rPr>
              <a:t>2</a:t>
            </a:r>
            <a:endParaRPr lang="ru-RU" sz="4200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http://golovanon.blogspot.ru</a:t>
            </a:r>
            <a:endParaRPr lang="ru-RU" sz="3200" dirty="0"/>
          </a:p>
        </p:txBody>
      </p:sp>
      <p:pic>
        <p:nvPicPr>
          <p:cNvPr id="4710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80728"/>
            <a:ext cx="5040560" cy="5269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Cambria" pitchFamily="18" charset="0"/>
              </a:rPr>
              <a:t>Пример </a:t>
            </a:r>
            <a:r>
              <a:rPr lang="en-US" sz="4200" dirty="0" smtClean="0">
                <a:latin typeface="Cambria" pitchFamily="18" charset="0"/>
              </a:rPr>
              <a:t>3</a:t>
            </a:r>
            <a:endParaRPr lang="ru-RU" sz="4200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http://likt590shevchuk.blogspot.ru</a:t>
            </a:r>
            <a:endParaRPr lang="ru-RU" sz="3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0161" y="980728"/>
            <a:ext cx="5498143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пятница, 15 марта 2013 г.</a:t>
            </a:r>
            <a:r>
              <a:rPr lang="en-US" sz="1500" b="1" dirty="0" smtClean="0"/>
              <a:t> </a:t>
            </a:r>
          </a:p>
          <a:p>
            <a:r>
              <a:rPr lang="ru-RU" sz="1500" b="1" dirty="0" smtClean="0"/>
              <a:t>11 класс Что хотите спросить о квантовой природе света у своих товарищей?</a:t>
            </a:r>
          </a:p>
          <a:p>
            <a:endParaRPr lang="ru-RU" sz="1500" dirty="0" smtClean="0"/>
          </a:p>
          <a:p>
            <a:r>
              <a:rPr lang="ru-RU" sz="1500" b="1" dirty="0" smtClean="0"/>
              <a:t>Задание: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посмотрите фильм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сформулируйте вопросы о квантовой природе света, которые вы можете задать своим товарищам после просмотра фильма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откройте документ с коллективным доступом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запишите свои вопросы, размещая их в соответствующих столбцах по группам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укажите  автора вопросов</a:t>
            </a:r>
            <a:endParaRPr lang="en-US" sz="1500" dirty="0" smtClean="0"/>
          </a:p>
          <a:p>
            <a:pPr>
              <a:buFont typeface="Arial" pitchFamily="34" charset="0"/>
              <a:buChar char="•"/>
            </a:pPr>
            <a:endParaRPr lang="ru-RU" sz="1500" dirty="0" smtClean="0"/>
          </a:p>
          <a:p>
            <a:r>
              <a:rPr lang="ru-RU" sz="1500" b="1" dirty="0" smtClean="0"/>
              <a:t>Пять групп вопросов: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вопросы, требующие изложения материала на основе фильма;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вопросы, требующие разъяснения/объяснения  сути физического процесса; 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вопросы отрицания/утверждения;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вопросы </a:t>
            </a:r>
            <a:r>
              <a:rPr lang="ru-RU" sz="1500" dirty="0" err="1" smtClean="0"/>
              <a:t>надпредметные</a:t>
            </a:r>
            <a:r>
              <a:rPr lang="ru-RU" sz="1500" dirty="0" smtClean="0"/>
              <a:t>, выходящие за рамки курса физики;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вопросы, выходящие за рамки  темы "Квантовая физика".</a:t>
            </a:r>
          </a:p>
          <a:p>
            <a:endParaRPr lang="ru-RU" sz="1500" dirty="0" smtClean="0"/>
          </a:p>
          <a:p>
            <a:r>
              <a:rPr lang="ru-RU" sz="1500" b="1" dirty="0" smtClean="0"/>
              <a:t>НЕЛЬЗЯ! </a:t>
            </a:r>
            <a:r>
              <a:rPr lang="ru-RU" sz="1500" i="1" dirty="0" smtClean="0"/>
              <a:t>Повторять вопросы. Перефразировать вопросы товарищей. Аннулировать вопросы товарищей.</a:t>
            </a:r>
          </a:p>
          <a:p>
            <a:endParaRPr lang="ru-RU" sz="1500" dirty="0" smtClean="0"/>
          </a:p>
          <a:p>
            <a:r>
              <a:rPr lang="ru-RU" sz="1500" dirty="0" smtClean="0"/>
              <a:t>Здесь оставляем  след! 20.03 форма для редактирования закрыта!</a:t>
            </a:r>
          </a:p>
          <a:p>
            <a:endParaRPr lang="ru-RU" sz="1500" dirty="0" smtClean="0"/>
          </a:p>
          <a:p>
            <a:r>
              <a:rPr lang="ru-RU" sz="1500" dirty="0" smtClean="0"/>
              <a:t>20.03. Ребята! Я получила более 100 вопросов по нашему фильму и закрыла форму для приема вопросов. Спасибо всем авторам вопросов.(Улан Насте, Метелице Леше, Соколовой Маше, </a:t>
            </a:r>
            <a:r>
              <a:rPr lang="ru-RU" sz="1500" dirty="0" err="1" smtClean="0"/>
              <a:t>Рахматулиной</a:t>
            </a:r>
            <a:r>
              <a:rPr lang="ru-RU" sz="1500" dirty="0" smtClean="0"/>
              <a:t> Яне, Булыгиной Маше).Из вопросов ваших одноклассников сформировала опрос по теме "Фотоэффект".</a:t>
            </a:r>
          </a:p>
          <a:p>
            <a:r>
              <a:rPr lang="ru-RU" sz="1500" dirty="0" smtClean="0"/>
              <a:t>Дружно включаемся в работу! Ознаменуем  завершение курса опросом на "5"!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1" descr="http://img.yandex.net/i/i-tim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488" y="663416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1"/>
          <p:cNvSpPr txBox="1">
            <a:spLocks noChangeArrowheads="1"/>
          </p:cNvSpPr>
          <p:nvPr/>
        </p:nvSpPr>
        <p:spPr bwMode="auto">
          <a:xfrm>
            <a:off x="-44450" y="115888"/>
            <a:ext cx="9009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Cambria" pitchFamily="18" charset="0"/>
              </a:rPr>
              <a:t>Кто так работает?</a:t>
            </a:r>
          </a:p>
        </p:txBody>
      </p:sp>
      <p:pic>
        <p:nvPicPr>
          <p:cNvPr id="92164" name="Picture 4" descr="http://cdn.dipity.com/uploads/events/652805b6835d608fce0e7722d50edd6a_1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" y="1404938"/>
            <a:ext cx="2465388" cy="156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66" name="Picture 6" descr="http://edu.dmitrov-reg.ru/wp-content/uploads/2013/02/edugalaxy-logo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0063" y="885825"/>
            <a:ext cx="3519487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68" name="Picture 8" descr="Логотип НИУ ВШЭ.jpg"/>
          <p:cNvPicPr>
            <a:picLocks noChangeAspect="1" noChangeArrowheads="1"/>
          </p:cNvPicPr>
          <p:nvPr/>
        </p:nvPicPr>
        <p:blipFill>
          <a:blip r:embed="rId7" cstate="print"/>
          <a:srcRect b="18903"/>
          <a:stretch>
            <a:fillRect/>
          </a:stretch>
        </p:blipFill>
        <p:spPr bwMode="auto">
          <a:xfrm>
            <a:off x="6888163" y="1412875"/>
            <a:ext cx="197802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0" name="Picture 10" descr="http://castlebrae.org.uk/wp-content/uploads/2012/10/Google-Certified-Teach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825" y="3421063"/>
            <a:ext cx="2370138" cy="171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2" name="Picture 12" descr="http://rcokoit.ru/template/top_menu/logo_down.png"/>
          <p:cNvPicPr>
            <a:picLocks noChangeAspect="1" noChangeArrowheads="1"/>
          </p:cNvPicPr>
          <p:nvPr/>
        </p:nvPicPr>
        <p:blipFill>
          <a:blip r:embed="rId9" cstate="print"/>
          <a:srcRect l="15012" r="4813" b="4730"/>
          <a:stretch>
            <a:fillRect/>
          </a:stretch>
        </p:blipFill>
        <p:spPr bwMode="auto">
          <a:xfrm>
            <a:off x="6945313" y="3794125"/>
            <a:ext cx="1920875" cy="212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5341938"/>
            <a:ext cx="1470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Москва</a:t>
            </a:r>
            <a:endParaRPr lang="ru-RU" sz="30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90750" y="5218113"/>
            <a:ext cx="3181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Санкт-Петербург</a:t>
            </a:r>
            <a:endParaRPr lang="ru-RU" sz="30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57800" y="5700713"/>
            <a:ext cx="1435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Самара</a:t>
            </a:r>
            <a:endParaRPr lang="ru-RU" sz="30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222500" y="5772150"/>
            <a:ext cx="1633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Эстония</a:t>
            </a:r>
            <a:endParaRPr lang="ru-RU" sz="30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23850" y="6080125"/>
            <a:ext cx="1765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Беларусь</a:t>
            </a:r>
            <a:endParaRPr lang="ru-RU" sz="30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571875" y="6232525"/>
            <a:ext cx="20716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Челябинск</a:t>
            </a:r>
            <a:endParaRPr lang="ru-RU" sz="30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723063" y="6129338"/>
            <a:ext cx="19446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Казахстан</a:t>
            </a:r>
            <a:endParaRPr lang="ru-RU" sz="30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024188" y="4500563"/>
            <a:ext cx="268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Петрозаводск </a:t>
            </a:r>
            <a:endParaRPr lang="ru-RU" sz="30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662613" y="4941888"/>
            <a:ext cx="1225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Cambria" pitchFamily="18" charset="0"/>
              </a:rPr>
              <a:t>Псков</a:t>
            </a:r>
            <a:endParaRPr lang="ru-RU" sz="3000"/>
          </a:p>
        </p:txBody>
      </p:sp>
      <p:pic>
        <p:nvPicPr>
          <p:cNvPr id="92174" name="Picture 14" descr="http://sev-osvita.com/logo_inte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2099" y="2676525"/>
            <a:ext cx="328612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748464" y="4462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  <a:latin typeface="Cambria" pitchFamily="18" charset="0"/>
              </a:rPr>
              <a:t>27</a:t>
            </a:r>
            <a:endParaRPr lang="ru-RU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23751" y="1240755"/>
            <a:ext cx="882024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Адаптивность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Коммуникативные умения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Творчество и любознательность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Критическое и системное мышление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Умение работать с информацией и </a:t>
            </a:r>
            <a:r>
              <a:rPr lang="ru-RU" sz="2400" dirty="0" err="1">
                <a:latin typeface="Georgia" pitchFamily="18" charset="0"/>
              </a:rPr>
              <a:t>медиасредствами</a:t>
            </a:r>
            <a:endParaRPr lang="ru-RU" sz="2400" dirty="0">
              <a:latin typeface="Georg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Межличностное взаимодействие и сотрудничество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Умение ставить и решать проблемы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Направленность на саморазвитие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>
                <a:latin typeface="Georgia" pitchFamily="18" charset="0"/>
              </a:rPr>
              <a:t>Социальная ответственность</a:t>
            </a:r>
            <a:endParaRPr lang="ru-RU" sz="2400" dirty="0"/>
          </a:p>
        </p:txBody>
      </p:sp>
      <p:pic>
        <p:nvPicPr>
          <p:cNvPr id="11268" name="Picture 2" descr="C:\Users\smirnova.zu\Desktop\ЮНЕС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45224"/>
            <a:ext cx="12192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600" kern="0" dirty="0">
                <a:latin typeface="Cambria" pitchFamily="18" charset="0"/>
                <a:ea typeface="+mj-ea"/>
                <a:cs typeface="+mj-cs"/>
              </a:rPr>
              <a:t>Качества человека </a:t>
            </a:r>
            <a:r>
              <a:rPr lang="en-US" sz="4600" kern="0" dirty="0">
                <a:latin typeface="Cambria" pitchFamily="18" charset="0"/>
                <a:ea typeface="+mj-ea"/>
                <a:cs typeface="+mj-cs"/>
              </a:rPr>
              <a:t>XXI </a:t>
            </a:r>
            <a:r>
              <a:rPr lang="ru-RU" sz="4600" kern="0" dirty="0">
                <a:latin typeface="Cambria" pitchFamily="18" charset="0"/>
                <a:ea typeface="+mj-ea"/>
                <a:cs typeface="+mj-cs"/>
              </a:rPr>
              <a:t>века </a:t>
            </a:r>
            <a:endParaRPr lang="ru-RU" sz="4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252413" y="13970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400">
                <a:latin typeface="Cambria" panose="02040503050406030204" pitchFamily="18" charset="0"/>
              </a:rPr>
              <a:t>Так почему же не…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89956"/>
              </p:ext>
            </p:extLst>
          </p:nvPr>
        </p:nvGraphicFramePr>
        <p:xfrm>
          <a:off x="611188" y="1125538"/>
          <a:ext cx="8280400" cy="2087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188"/>
                <a:gridCol w="4392212"/>
              </a:tblGrid>
              <a:tr h="5218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Georgia" pitchFamily="18" charset="0"/>
                        </a:rPr>
                        <a:t>Стандарты</a:t>
                      </a:r>
                      <a:endParaRPr lang="ru-RU" sz="26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Georgia" pitchFamily="18" charset="0"/>
                        </a:rPr>
                        <a:t>Способы оценки</a:t>
                      </a:r>
                      <a:endParaRPr lang="ru-RU" sz="26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</a:tr>
              <a:tr h="521891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Georgia" pitchFamily="18" charset="0"/>
                        </a:rPr>
                        <a:t>метапредметные</a:t>
                      </a:r>
                      <a:r>
                        <a:rPr lang="ru-RU" sz="2200" dirty="0" smtClean="0">
                          <a:latin typeface="Georgia" pitchFamily="18" charset="0"/>
                        </a:rPr>
                        <a:t> умения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формализованные процедуры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</a:tr>
              <a:tr h="52189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компетенции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Georgia" pitchFamily="18" charset="0"/>
                        </a:rPr>
                        <a:t>знаниевая</a:t>
                      </a:r>
                      <a:r>
                        <a:rPr lang="ru-RU" sz="2200" dirty="0" smtClean="0">
                          <a:latin typeface="Georgia" pitchFamily="18" charset="0"/>
                        </a:rPr>
                        <a:t> парадигма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</a:tr>
              <a:tr h="52189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УУД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натаскивание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 marL="91434" marR="91434" marT="45705" marB="45705"/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560" y="4502730"/>
            <a:ext cx="82809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Cambria" panose="02040503050406030204" pitchFamily="18" charset="0"/>
              </a:rPr>
              <a:t>Противоречие неразрешимо на современном этапе развития образования в глобальном масштабе, но разрешаемо в контексте конкретной школы — на уровне единых ценностей, единых подходов, единых педагогических смыслов. </a:t>
            </a:r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5400000">
            <a:off x="3980657" y="2250281"/>
            <a:ext cx="977900" cy="31067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6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20"/>
          <p:cNvSpPr txBox="1">
            <a:spLocks noChangeArrowheads="1"/>
          </p:cNvSpPr>
          <p:nvPr/>
        </p:nvSpPr>
        <p:spPr bwMode="auto">
          <a:xfrm>
            <a:off x="168275" y="908363"/>
            <a:ext cx="8867775" cy="26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sz="2000" dirty="0">
                <a:latin typeface="Cambria" panose="02040503050406030204" pitchFamily="18" charset="0"/>
              </a:rPr>
              <a:t>ОЭСР (Организация экономического сотрудничества и развития)</a:t>
            </a:r>
            <a:r>
              <a:rPr lang="en-US" altLang="ru-RU" sz="2000" dirty="0">
                <a:latin typeface="Cambria" panose="02040503050406030204" pitchFamily="18" charset="0"/>
              </a:rPr>
              <a:t> </a:t>
            </a:r>
            <a:r>
              <a:rPr lang="ru-RU" altLang="ru-RU" sz="2000" dirty="0">
                <a:latin typeface="Cambria" panose="02040503050406030204" pitchFamily="18" charset="0"/>
              </a:rPr>
              <a:t>— </a:t>
            </a:r>
            <a:r>
              <a:rPr lang="en-US" altLang="ru-RU" sz="2000" dirty="0">
                <a:latin typeface="Cambria" panose="02040503050406030204" pitchFamily="18" charset="0"/>
              </a:rPr>
              <a:t>PISA, TIMMS, PIRLS</a:t>
            </a:r>
            <a:r>
              <a:rPr lang="ru-RU" altLang="ru-RU" sz="2000" dirty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altLang="ru-RU" sz="2000" dirty="0">
                <a:latin typeface="Cambria" panose="02040503050406030204" pitchFamily="18" charset="0"/>
              </a:rPr>
              <a:t>В 2015 году ОЭСР намерена протестировать </a:t>
            </a:r>
            <a:r>
              <a:rPr lang="ru-RU" altLang="ru-RU" sz="2000" b="1" dirty="0">
                <a:latin typeface="Cambria" panose="02040503050406030204" pitchFamily="18" charset="0"/>
              </a:rPr>
              <a:t>способность учащихся решать проблемы в ХОДЕ СОВМЕСТНОЙ РАБОТЫ</a:t>
            </a:r>
            <a:r>
              <a:rPr lang="ru-RU" altLang="ru-RU" sz="2000" dirty="0">
                <a:latin typeface="Cambria" panose="02040503050406030204" pitchFamily="18" charset="0"/>
              </a:rPr>
              <a:t>, т.е. способность детей к кооперации и эффективной работе уже не в индивидуальном режиме, а в групповом. Хорошее образование в современном понимании — это не только обладание индивидуальным багажом </a:t>
            </a:r>
            <a:r>
              <a:rPr lang="ru-RU" altLang="ru-RU" sz="2000" dirty="0" err="1">
                <a:latin typeface="Cambria" panose="02040503050406030204" pitchFamily="18" charset="0"/>
              </a:rPr>
              <a:t>ЗУНов</a:t>
            </a:r>
            <a:r>
              <a:rPr lang="ru-RU" altLang="ru-RU" sz="2000" dirty="0">
                <a:latin typeface="Cambria" panose="02040503050406030204" pitchFamily="18" charset="0"/>
              </a:rPr>
              <a:t>, но и умение решать возникающие задачи </a:t>
            </a:r>
            <a:r>
              <a:rPr lang="ru-RU" altLang="ru-RU" sz="2000" b="1" dirty="0">
                <a:latin typeface="Cambria" panose="02040503050406030204" pitchFamily="18" charset="0"/>
              </a:rPr>
              <a:t>во взаимодействии с другими</a:t>
            </a:r>
            <a:r>
              <a:rPr lang="ru-RU" altLang="ru-RU" sz="2000" dirty="0">
                <a:latin typeface="Cambria" panose="02040503050406030204" pitchFamily="18" charset="0"/>
              </a:rPr>
              <a:t>. </a:t>
            </a:r>
            <a:endParaRPr lang="en-US" altLang="ru-RU" sz="1900" i="1" dirty="0">
              <a:solidFill>
                <a:srgbClr val="000000"/>
              </a:solidFill>
              <a:latin typeface="Cambria" panose="02040503050406030204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21507" name="Shape 121"/>
          <p:cNvSpPr>
            <a:spLocks noChangeArrowheads="1"/>
          </p:cNvSpPr>
          <p:nvPr/>
        </p:nvSpPr>
        <p:spPr bwMode="auto">
          <a:xfrm>
            <a:off x="168275" y="6024563"/>
            <a:ext cx="152400" cy="15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21508" name="Shape 122"/>
          <p:cNvSpPr txBox="1">
            <a:spLocks noChangeArrowheads="1"/>
          </p:cNvSpPr>
          <p:nvPr/>
        </p:nvSpPr>
        <p:spPr bwMode="auto">
          <a:xfrm>
            <a:off x="785813" y="158750"/>
            <a:ext cx="8358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altLang="ru-RU" sz="440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Еще одна </a:t>
            </a:r>
            <a:r>
              <a:rPr lang="en-US" altLang="ru-RU" sz="440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«</a:t>
            </a:r>
            <a:r>
              <a:rPr lang="ru-RU" altLang="ru-RU" sz="440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угроза</a:t>
            </a:r>
            <a:r>
              <a:rPr lang="en-US" altLang="ru-RU" sz="440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»</a:t>
            </a:r>
            <a:r>
              <a:rPr lang="ru-RU" altLang="ru-RU" sz="440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…</a:t>
            </a:r>
            <a:endParaRPr lang="en-US" altLang="ru-RU" sz="4400">
              <a:solidFill>
                <a:srgbClr val="000000"/>
              </a:solidFill>
              <a:latin typeface="Cambria" panose="02040503050406030204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1475656" y="3789363"/>
            <a:ext cx="759055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sz="2000" i="1" dirty="0">
                <a:latin typeface="Cambria" panose="02040503050406030204" pitchFamily="18" charset="0"/>
              </a:rPr>
              <a:t>Ведь все данные говорят о том, что наиболее динамичное развитие сообщества происходит в том случае, если его члены способны к эффективным объединениям. Для нас это серьезный вызов, потому что речь идет не столько об учебном, сколько о социальном навыке. И этот самый навык у нас, у взрослых, не очень сильно развит, что делает его выработку у детей еще более сложной задачей.</a:t>
            </a:r>
          </a:p>
          <a:p>
            <a:pPr algn="r">
              <a:spcBef>
                <a:spcPts val="600"/>
              </a:spcBef>
            </a:pPr>
            <a:r>
              <a:rPr lang="ru-RU" altLang="ru-RU" sz="1600" i="1" dirty="0" smtClean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К.М</a:t>
            </a:r>
            <a:r>
              <a:rPr lang="ru-RU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. Ушаков, </a:t>
            </a:r>
            <a:r>
              <a:rPr lang="ru-RU" altLang="ru-RU" sz="1600" i="1" dirty="0" err="1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д.п.н</a:t>
            </a:r>
            <a:r>
              <a:rPr lang="ru-RU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., проф., </a:t>
            </a:r>
          </a:p>
          <a:p>
            <a:pPr algn="r">
              <a:spcBef>
                <a:spcPts val="600"/>
              </a:spcBef>
            </a:pPr>
            <a:r>
              <a:rPr lang="ru-RU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главный редактор журнала </a:t>
            </a:r>
            <a:r>
              <a:rPr lang="en-US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«</a:t>
            </a:r>
            <a:r>
              <a:rPr lang="ru-RU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Директор школы</a:t>
            </a:r>
            <a:r>
              <a:rPr lang="en-US" altLang="ru-RU" sz="1600" i="1" dirty="0">
                <a:solidFill>
                  <a:srgbClr val="000000"/>
                </a:solidFill>
                <a:latin typeface="Cambria" panose="02040503050406030204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47473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" descr="http://sphotos-f.ak.fbcdn.net/hphotos-ak-ash3/16472_386757581421632_1945404704_n.jpg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2771800" y="1628800"/>
            <a:ext cx="3816424" cy="48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-1456606" y="260574"/>
            <a:ext cx="9124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4800" dirty="0">
                <a:latin typeface="Cambria" pitchFamily="18" charset="0"/>
              </a:rPr>
              <a:t>Спасибо за внимание</a:t>
            </a:r>
            <a:r>
              <a:rPr lang="en-US" sz="4800" dirty="0">
                <a:latin typeface="Cambria" pitchFamily="18" charset="0"/>
              </a:rPr>
              <a:t>!</a:t>
            </a:r>
            <a:r>
              <a:rPr lang="ru-RU" sz="4800" dirty="0">
                <a:latin typeface="Cambria" pitchFamily="18" charset="0"/>
              </a:rPr>
              <a:t> 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1844824"/>
            <a:ext cx="9648626" cy="2197525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b="1" i="1" dirty="0" smtClean="0">
                <a:latin typeface="Cambria" pitchFamily="18" charset="0"/>
              </a:rPr>
              <a:t>Ээльмаа Юрий</a:t>
            </a:r>
            <a:r>
              <a:rPr lang="en-US" sz="3000" b="1" i="1" dirty="0" smtClean="0">
                <a:latin typeface="Cambria" pitchFamily="18" charset="0"/>
              </a:rPr>
              <a:t> </a:t>
            </a:r>
            <a:r>
              <a:rPr lang="ru-RU" sz="3000" b="1" i="1" dirty="0" smtClean="0">
                <a:latin typeface="Cambria" pitchFamily="18" charset="0"/>
              </a:rPr>
              <a:t>Владимирович</a:t>
            </a:r>
            <a:r>
              <a:rPr lang="ru-RU" sz="3000" dirty="0" smtClean="0">
                <a:latin typeface="Cambria" pitchFamily="18" charset="0"/>
              </a:rPr>
              <a:t>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latin typeface="Cambria" pitchFamily="18" charset="0"/>
              </a:rPr>
              <a:t>к.п.н., методист Санкт-Петербургского Регионального центра оценки качества образования и ИТ,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latin typeface="Cambria" pitchFamily="18" charset="0"/>
              </a:rPr>
              <a:t>доцент Высшей Школы Экономики</a:t>
            </a:r>
          </a:p>
        </p:txBody>
      </p:sp>
      <p:pic>
        <p:nvPicPr>
          <p:cNvPr id="30725" name="Picture 12" descr="\\Fileserver\publicfiles1\ВАЖНО\Все в сайт!\Логотип центр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811" y="0"/>
            <a:ext cx="1279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860" y="4596224"/>
            <a:ext cx="90521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mbria" pitchFamily="18" charset="0"/>
              </a:rPr>
              <a:t>Email: </a:t>
            </a:r>
            <a:r>
              <a:rPr lang="en-US" sz="2200" dirty="0" smtClean="0">
                <a:solidFill>
                  <a:schemeClr val="accent2"/>
                </a:solidFill>
                <a:latin typeface="Cambria" pitchFamily="18" charset="0"/>
                <a:hlinkClick r:id="rId5"/>
              </a:rPr>
              <a:t>yv.eelmaa@rcokoit.ru</a:t>
            </a:r>
            <a:endParaRPr lang="ru-RU" sz="2200" dirty="0" smtClean="0">
              <a:solidFill>
                <a:schemeClr val="accent2"/>
              </a:solidFill>
              <a:latin typeface="Cambria" pitchFamily="18" charset="0"/>
            </a:endParaRPr>
          </a:p>
          <a:p>
            <a:r>
              <a:rPr lang="en-US" sz="2200" dirty="0" smtClean="0">
                <a:latin typeface="Cambria" pitchFamily="18" charset="0"/>
              </a:rPr>
              <a:t>                                      </a:t>
            </a:r>
          </a:p>
          <a:p>
            <a:r>
              <a:rPr lang="en-US" sz="2200" dirty="0" smtClean="0">
                <a:latin typeface="Cambria" pitchFamily="18" charset="0"/>
              </a:rPr>
              <a:t>                                   </a:t>
            </a:r>
            <a:r>
              <a:rPr lang="ru-RU" sz="2200" dirty="0" smtClean="0">
                <a:latin typeface="Cambria" pitchFamily="18" charset="0"/>
              </a:rPr>
              <a:t>               </a:t>
            </a:r>
            <a:r>
              <a:rPr lang="en-US" sz="2200" dirty="0" smtClean="0">
                <a:latin typeface="Cambria" pitchFamily="18" charset="0"/>
              </a:rPr>
              <a:t>   </a:t>
            </a:r>
            <a:r>
              <a:rPr lang="ru-RU" sz="2200" dirty="0" smtClean="0">
                <a:latin typeface="Cambria" pitchFamily="18" charset="0"/>
              </a:rPr>
              <a:t>Профессиональный </a:t>
            </a:r>
            <a:r>
              <a:rPr lang="ru-RU" sz="2200" dirty="0" err="1" smtClean="0">
                <a:latin typeface="Cambria" pitchFamily="18" charset="0"/>
              </a:rPr>
              <a:t>блог</a:t>
            </a:r>
            <a:r>
              <a:rPr lang="ru-RU" sz="2200" dirty="0" smtClean="0">
                <a:latin typeface="Cambria" pitchFamily="18" charset="0"/>
              </a:rPr>
              <a:t>: </a:t>
            </a:r>
            <a:r>
              <a:rPr lang="en-US" sz="2200" dirty="0" smtClean="0">
                <a:latin typeface="Cambria" pitchFamily="18" charset="0"/>
                <a:hlinkClick r:id="rId6"/>
              </a:rPr>
              <a:t>eelmaa.blogspot.ru</a:t>
            </a:r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endParaRPr lang="en-US" sz="2200" dirty="0" smtClean="0">
              <a:latin typeface="Cambria" pitchFamily="18" charset="0"/>
            </a:endParaRPr>
          </a:p>
          <a:p>
            <a:r>
              <a:rPr lang="ru-RU" sz="2200" dirty="0" err="1" smtClean="0">
                <a:latin typeface="Cambria" pitchFamily="18" charset="0"/>
              </a:rPr>
              <a:t>Пед</a:t>
            </a:r>
            <a:r>
              <a:rPr lang="en-US" sz="2200" dirty="0" smtClean="0">
                <a:latin typeface="Cambria" pitchFamily="18" charset="0"/>
              </a:rPr>
              <a:t>.</a:t>
            </a:r>
            <a:r>
              <a:rPr lang="ru-RU" sz="2200" dirty="0" smtClean="0">
                <a:latin typeface="Cambria" pitchFamily="18" charset="0"/>
              </a:rPr>
              <a:t> клуб сетевого взаимодействия: </a:t>
            </a:r>
            <a:r>
              <a:rPr lang="en-US" sz="2200" dirty="0" smtClean="0">
                <a:latin typeface="Cambria" pitchFamily="18" charset="0"/>
                <a:hlinkClick r:id="rId6"/>
              </a:rPr>
              <a:t>w2edu.blogspot.ru</a:t>
            </a:r>
            <a:r>
              <a:rPr lang="en-US" sz="2200" dirty="0" smtClean="0">
                <a:latin typeface="Cambria" pitchFamily="18" charset="0"/>
              </a:rPr>
              <a:t> </a:t>
            </a:r>
            <a:endParaRPr lang="ru-RU" sz="2200" dirty="0"/>
          </a:p>
        </p:txBody>
      </p:sp>
      <p:pic>
        <p:nvPicPr>
          <p:cNvPr id="7" name="Picture 8" descr="Логотип НИУ ВШЭ.jpg"/>
          <p:cNvPicPr>
            <a:picLocks noChangeAspect="1" noChangeArrowheads="1"/>
          </p:cNvPicPr>
          <p:nvPr/>
        </p:nvPicPr>
        <p:blipFill>
          <a:blip r:embed="rId7" cstate="print"/>
          <a:srcRect b="18903"/>
          <a:stretch>
            <a:fillRect/>
          </a:stretch>
        </p:blipFill>
        <p:spPr bwMode="auto">
          <a:xfrm>
            <a:off x="7526015" y="116632"/>
            <a:ext cx="1651325" cy="12961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312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600" dirty="0" smtClean="0">
                <a:latin typeface="Cambria" pitchFamily="18" charset="0"/>
              </a:rPr>
              <a:t>PIRLS-2011    &amp;    PISA-2009</a:t>
            </a:r>
            <a:endParaRPr lang="ru-RU" sz="4600" dirty="0" smtClean="0">
              <a:latin typeface="Cambri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b="43481"/>
          <a:stretch>
            <a:fillRect/>
          </a:stretch>
        </p:blipFill>
        <p:spPr bwMode="auto">
          <a:xfrm>
            <a:off x="368282" y="1484784"/>
            <a:ext cx="4275726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r="59762"/>
          <a:stretch>
            <a:fillRect/>
          </a:stretch>
        </p:blipFill>
        <p:spPr bwMode="auto">
          <a:xfrm>
            <a:off x="5076056" y="908720"/>
            <a:ext cx="2376264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7444"/>
          <a:stretch>
            <a:fillRect/>
          </a:stretch>
        </p:blipFill>
        <p:spPr bwMode="auto">
          <a:xfrm>
            <a:off x="7452320" y="908720"/>
            <a:ext cx="133206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 r="59755" b="10061"/>
          <a:stretch>
            <a:fillRect/>
          </a:stretch>
        </p:blipFill>
        <p:spPr bwMode="auto">
          <a:xfrm>
            <a:off x="5075634" y="4339208"/>
            <a:ext cx="2376686" cy="23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l="76818" b="10061"/>
          <a:stretch>
            <a:fillRect/>
          </a:stretch>
        </p:blipFill>
        <p:spPr bwMode="auto">
          <a:xfrm>
            <a:off x="7380312" y="4339208"/>
            <a:ext cx="1368996" cy="23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3127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600" dirty="0" smtClean="0">
                <a:latin typeface="Cambria" pitchFamily="18" charset="0"/>
              </a:rPr>
              <a:t>Что изменилось с 2000 года?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86049"/>
            <a:ext cx="86409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Cambria" pitchFamily="18" charset="0"/>
              </a:rPr>
              <a:t>на </a:t>
            </a:r>
            <a:r>
              <a:rPr lang="ru-RU" sz="3200" dirty="0">
                <a:latin typeface="Cambria" pitchFamily="18" charset="0"/>
              </a:rPr>
              <a:t>18 баллов </a:t>
            </a:r>
            <a:r>
              <a:rPr lang="ru-RU" sz="3200" b="1" i="1" dirty="0">
                <a:latin typeface="Cambria" pitchFamily="18" charset="0"/>
              </a:rPr>
              <a:t>вырос</a:t>
            </a:r>
            <a:r>
              <a:rPr lang="ru-RU" sz="3200" dirty="0">
                <a:latin typeface="Cambria" pitchFamily="18" charset="0"/>
              </a:rPr>
              <a:t> самый примитивный показатель </a:t>
            </a:r>
            <a:r>
              <a:rPr lang="ru-RU" sz="3200" dirty="0" smtClean="0">
                <a:latin typeface="Cambria" pitchFamily="18" charset="0"/>
              </a:rPr>
              <a:t>— </a:t>
            </a:r>
            <a:r>
              <a:rPr lang="ru-RU" sz="3200" i="1" dirty="0">
                <a:latin typeface="Cambria" pitchFamily="18" charset="0"/>
              </a:rPr>
              <a:t>умение находить и извлекать информацию из текста</a:t>
            </a:r>
            <a:r>
              <a:rPr lang="ru-RU" sz="3200" i="1" dirty="0" smtClean="0">
                <a:latin typeface="Cambria" pitchFamily="18" charset="0"/>
              </a:rPr>
              <a:t>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endParaRPr lang="ru-RU" sz="3200" i="1" dirty="0">
              <a:latin typeface="Cambria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Cambria" pitchFamily="18" charset="0"/>
              </a:rPr>
              <a:t>на 14 баллов </a:t>
            </a:r>
            <a:r>
              <a:rPr lang="ru-RU" sz="3200" b="1" i="1" dirty="0">
                <a:latin typeface="Cambria" pitchFamily="18" charset="0"/>
              </a:rPr>
              <a:t>уменьшился</a:t>
            </a:r>
            <a:r>
              <a:rPr lang="ru-RU" sz="3200" dirty="0">
                <a:latin typeface="Cambria" pitchFamily="18" charset="0"/>
              </a:rPr>
              <a:t> показатель </a:t>
            </a:r>
            <a:r>
              <a:rPr lang="ru-RU" sz="3200" i="1" dirty="0">
                <a:latin typeface="Cambria" pitchFamily="18" charset="0"/>
              </a:rPr>
              <a:t>умения осмыслять и оценивать содержание.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5538"/>
            <a:ext cx="8567613" cy="1727200"/>
          </a:xfrm>
          <a:noFill/>
        </p:spPr>
        <p:txBody>
          <a:bodyPr>
            <a:noAutofit/>
          </a:bodyPr>
          <a:lstStyle/>
          <a:p>
            <a:pPr marL="1588" indent="19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dirty="0" smtClean="0">
                <a:latin typeface="Cambria" pitchFamily="18" charset="0"/>
              </a:rPr>
              <a:t>2.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0" dirty="0" smtClean="0">
                <a:latin typeface="Cambria" pitchFamily="18" charset="0"/>
              </a:rPr>
              <a:t>Тестирование по проверке </a:t>
            </a:r>
            <a:r>
              <a:rPr lang="ru-RU" sz="2800" b="0" dirty="0" err="1" smtClean="0">
                <a:latin typeface="Cambria" pitchFamily="18" charset="0"/>
              </a:rPr>
              <a:t>ИКТ-компетентности</a:t>
            </a:r>
            <a:r>
              <a:rPr lang="ru-RU" sz="2800" b="0" dirty="0" smtClean="0">
                <a:latin typeface="Cambria" pitchFamily="18" charset="0"/>
              </a:rPr>
              <a:t> (проект ИСО).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ru-RU" sz="2800" b="0" dirty="0" smtClean="0">
                <a:latin typeface="Cambria" pitchFamily="18" charset="0"/>
              </a:rPr>
              <a:t>Достижение учащимися высшего уровня </a:t>
            </a:r>
            <a:r>
              <a:rPr lang="ru-RU" sz="2800" b="0" dirty="0" err="1" smtClean="0">
                <a:latin typeface="Cambria" pitchFamily="18" charset="0"/>
              </a:rPr>
              <a:t>ИКТ-компетентности</a:t>
            </a:r>
            <a:endParaRPr lang="ru-RU" sz="2800" b="0" dirty="0" smtClean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7991" y="3212976"/>
          <a:ext cx="8492531" cy="22038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52752"/>
                <a:gridCol w="2339779"/>
              </a:tblGrid>
              <a:tr h="110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общеобразовательные школы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D3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54" marB="457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8,3%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D3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54" marB="45754"/>
                </a:tc>
              </a:tr>
              <a:tr h="110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гимназии и лицеи, статусные школы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D3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54" marB="457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46,7%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D3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54" marB="45754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3127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600" dirty="0" smtClean="0">
                <a:latin typeface="Cambria" pitchFamily="18" charset="0"/>
              </a:rPr>
              <a:t>Декларации и реальность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79512" y="1556792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9050" algn="just"/>
            <a:r>
              <a:rPr lang="ru-RU" sz="3200" dirty="0">
                <a:latin typeface="Cambria" pitchFamily="18" charset="0"/>
              </a:rPr>
              <a:t>3. Исследования Института возрастной физиологии РАО. У 40-60% подростков не сформированы навыки грамотного чтения.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7864" y="4365104"/>
            <a:ext cx="5609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Cambria" pitchFamily="18" charset="0"/>
              </a:rPr>
              <a:t>Почему это так важно? Навык грамотного чтения </a:t>
            </a:r>
            <a:r>
              <a:rPr lang="ru-RU" sz="2000" i="1" dirty="0" smtClean="0">
                <a:latin typeface="Cambria" pitchFamily="18" charset="0"/>
              </a:rPr>
              <a:t>— </a:t>
            </a:r>
            <a:r>
              <a:rPr lang="ru-RU" sz="2000" i="1" dirty="0">
                <a:latin typeface="Cambria" pitchFamily="18" charset="0"/>
              </a:rPr>
              <a:t>основа для самостоятельной образовательной деятельности, важнейшая составляющая информационной компетентности.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3127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600" dirty="0" smtClean="0">
                <a:latin typeface="Cambria" pitchFamily="18" charset="0"/>
              </a:rPr>
              <a:t>Декларации и реальность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51520" y="908720"/>
            <a:ext cx="9145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itchFamily="18" charset="0"/>
              </a:rPr>
              <a:t>4. Исследование «Выпускник петербургской школы» </a:t>
            </a:r>
          </a:p>
          <a:p>
            <a:r>
              <a:rPr lang="ru-RU" sz="2800" dirty="0">
                <a:latin typeface="Cambria" pitchFamily="18" charset="0"/>
              </a:rPr>
              <a:t>(проф. С. Г. </a:t>
            </a:r>
            <a:r>
              <a:rPr lang="ru-RU" sz="2800" dirty="0" err="1">
                <a:latin typeface="Cambria" pitchFamily="18" charset="0"/>
              </a:rPr>
              <a:t>Вершловский</a:t>
            </a:r>
            <a:r>
              <a:rPr lang="ru-RU" sz="2800" dirty="0">
                <a:latin typeface="Cambria" pitchFamily="18" charset="0"/>
              </a:rPr>
              <a:t>, ведется с 1993 года).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484438" y="2165350"/>
            <a:ext cx="352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Учиться было неинтересно</a:t>
            </a:r>
          </a:p>
        </p:txBody>
      </p:sp>
      <p:graphicFrame>
        <p:nvGraphicFramePr>
          <p:cNvPr id="14341" name="Диаграмма 10"/>
          <p:cNvGraphicFramePr>
            <a:graphicFrameLocks/>
          </p:cNvGraphicFramePr>
          <p:nvPr/>
        </p:nvGraphicFramePr>
        <p:xfrm>
          <a:off x="2144713" y="2801938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4" imgW="4676037" imgH="2840982" progId="Excel.Chart.8">
                  <p:embed/>
                </p:oleObj>
              </mc:Choice>
              <mc:Fallback>
                <p:oleObj r:id="rId4" imgW="4676037" imgH="2840982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2801938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1476723" y="2556296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Годы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1476723" y="4715296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mbria" pitchFamily="18" charset="0"/>
              </a:rPr>
              <a:t>2003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1476723" y="4140621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mbria" pitchFamily="18" charset="0"/>
              </a:rPr>
              <a:t>2005</a:t>
            </a: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1476723" y="3626271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mbria" pitchFamily="18" charset="0"/>
              </a:rPr>
              <a:t>2007</a:t>
            </a:r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1476723" y="3123034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mbria" pitchFamily="18" charset="0"/>
              </a:rPr>
              <a:t>2009</a:t>
            </a:r>
          </a:p>
        </p:txBody>
      </p: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5580063" y="579120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% выпускников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3127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600" dirty="0" smtClean="0">
                <a:latin typeface="Cambria" pitchFamily="18" charset="0"/>
              </a:rPr>
              <a:t>Декларации и реальность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itchFamily="18" charset="0"/>
              </a:rPr>
              <a:t>Результаты и способы достижения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256" y="1168152"/>
            <a:ext cx="4114800" cy="2404864"/>
          </a:xfrm>
        </p:spPr>
        <p:txBody>
          <a:bodyPr>
            <a:normAutofit/>
          </a:bodyPr>
          <a:lstStyle/>
          <a:p>
            <a:pPr marL="4763" indent="-4763"/>
            <a:r>
              <a:rPr lang="ru-RU" sz="2800" dirty="0" smtClean="0">
                <a:latin typeface="Cambria" pitchFamily="18" charset="0"/>
              </a:rPr>
              <a:t> личностные</a:t>
            </a:r>
          </a:p>
          <a:p>
            <a:pPr marL="4763" indent="-4763"/>
            <a:r>
              <a:rPr lang="ru-RU" sz="2800" dirty="0" smtClean="0">
                <a:latin typeface="Cambria" pitchFamily="18" charset="0"/>
              </a:rPr>
              <a:t> предметные</a:t>
            </a:r>
          </a:p>
          <a:p>
            <a:pPr marL="4763" indent="-4763"/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метапредметные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779912" y="3645025"/>
            <a:ext cx="5400600" cy="23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atin typeface="Cambria" pitchFamily="18" charset="0"/>
              </a:rPr>
              <a:t> подходы к конструированию заданий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atin typeface="Cambria" pitchFamily="18" charset="0"/>
              </a:rPr>
              <a:t> м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етоды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/формы/способы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организации образовательного процесса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7410" name="Picture 2" descr="http://www.ait.ac.th/education/LanguageCenter/images/conclu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2592288" cy="1722508"/>
          </a:xfrm>
          <a:prstGeom prst="rect">
            <a:avLst/>
          </a:prstGeom>
          <a:noFill/>
        </p:spPr>
      </p:pic>
      <p:pic>
        <p:nvPicPr>
          <p:cNvPr id="17412" name="Picture 4" descr="http://salientprocess.com/wp-content/uploads/2013/03/Capability-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671"/>
            <a:ext cx="3240360" cy="215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2060848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000" dirty="0" smtClean="0">
                <a:latin typeface="Cambria" pitchFamily="18" charset="0"/>
              </a:rPr>
              <a:t>Какими педагогическими средствами мы собираемся достигать планируемые во ФГОС результаты?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9458" name="Picture 2" descr="https://encrypted-tbn3.gstatic.com/images?q=tbn:ANd9GcS-C2j3PlglKJsAP5Bw7Oe_0IgpnRbLeqFX3_PEfSup2OlaSRsM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129614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3c84d7fa4417cb61095a0b9cc749baa60cbb58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867</Words>
  <Application>Microsoft Office PowerPoint</Application>
  <PresentationFormat>Экран (4:3)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 Microsoft Excel</vt:lpstr>
      <vt:lpstr> Горизонтальное взаимодействие  в образовательных средах  в контексте ФГОС</vt:lpstr>
      <vt:lpstr>Презентация PowerPoint</vt:lpstr>
      <vt:lpstr>PIRLS-2011    &amp;    PISA-2009</vt:lpstr>
      <vt:lpstr>Что изменилось с 2000 года?</vt:lpstr>
      <vt:lpstr>Декларации и реальность</vt:lpstr>
      <vt:lpstr>Декларации и реальность</vt:lpstr>
      <vt:lpstr>Декларации и реальность</vt:lpstr>
      <vt:lpstr>Результаты и способы достижения</vt:lpstr>
      <vt:lpstr>Презентация PowerPoint</vt:lpstr>
      <vt:lpstr>Репродуктивные форматы</vt:lpstr>
      <vt:lpstr>Презентация PowerPoint</vt:lpstr>
      <vt:lpstr>Образовательные тренды</vt:lpstr>
      <vt:lpstr>Слом образовательных форматов</vt:lpstr>
      <vt:lpstr>Презентация PowerPoint</vt:lpstr>
      <vt:lpstr>Пример 1</vt:lpstr>
      <vt:lpstr>Пример 2</vt:lpstr>
      <vt:lpstr>Пример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Горизонтальное взаимодействие  в образовательных  средах в контексте ФГОС</dc:title>
  <cp:lastModifiedBy>Elm</cp:lastModifiedBy>
  <cp:revision>35</cp:revision>
  <dcterms:modified xsi:type="dcterms:W3CDTF">2013-10-29T17:34:12Z</dcterms:modified>
</cp:coreProperties>
</file>