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  <p:sldMasterId id="2147483924" r:id="rId2"/>
  </p:sldMasterIdLst>
  <p:notesMasterIdLst>
    <p:notesMasterId r:id="rId24"/>
  </p:notesMasterIdLst>
  <p:sldIdLst>
    <p:sldId id="256" r:id="rId3"/>
    <p:sldId id="263" r:id="rId4"/>
    <p:sldId id="275" r:id="rId5"/>
    <p:sldId id="257" r:id="rId6"/>
    <p:sldId id="258" r:id="rId7"/>
    <p:sldId id="283" r:id="rId8"/>
    <p:sldId id="282" r:id="rId9"/>
    <p:sldId id="277" r:id="rId10"/>
    <p:sldId id="284" r:id="rId11"/>
    <p:sldId id="279" r:id="rId12"/>
    <p:sldId id="280" r:id="rId13"/>
    <p:sldId id="281" r:id="rId14"/>
    <p:sldId id="261" r:id="rId15"/>
    <p:sldId id="267" r:id="rId16"/>
    <p:sldId id="266" r:id="rId17"/>
    <p:sldId id="264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dernikovVV\Desktop\&#1044;&#1080;&#1072;&#1075;&#1088;&#1072;&#1084;&#1084;&#1072;%20&#1074;%20Microsoft%20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dernikovVV\Desktop\&#1087;&#1088;&#1077;&#1079;&#1077;&#1085;&#1090;&#1072;&#1094;&#1080;&#1103;%20&#1055;&#1056;&#1054;&#1060;&#1048;-&#1050;&#1056;&#1040;&#104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123752187826131E-2"/>
          <c:y val="6.9685633220240489E-2"/>
          <c:w val="0.88753142699267851"/>
          <c:h val="0.831602578345995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Лист2!$C$2</c:f>
              <c:strCache>
                <c:ptCount val="1"/>
                <c:pt idx="0">
                  <c:v>Олимпиада "ПРОФИ" среди образовательных учреждений Университетского округа</c:v>
                </c:pt>
              </c:strCache>
            </c:strRef>
          </c:tx>
          <c:spPr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c:spPr>
          <c:invertIfNegative val="0"/>
          <c:cat>
            <c:numRef>
              <c:f>Лист2!$B$3:$B$8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Лист2!$C$3:$C$8</c:f>
              <c:numCache>
                <c:formatCode>General</c:formatCode>
                <c:ptCount val="6"/>
                <c:pt idx="0">
                  <c:v>191</c:v>
                </c:pt>
                <c:pt idx="1">
                  <c:v>314</c:v>
                </c:pt>
                <c:pt idx="2">
                  <c:v>432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Лист2!$D$2</c:f>
              <c:strCache>
                <c:ptCount val="1"/>
                <c:pt idx="0">
                  <c:v>Региональная олимпиада "ПРОФИ-КРАЙ" 1 тур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c:spPr>
          <c:invertIfNegative val="0"/>
          <c:cat>
            <c:numRef>
              <c:f>Лист2!$B$3:$B$8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Лист2!$D$3:$D$8</c:f>
              <c:numCache>
                <c:formatCode>General</c:formatCode>
                <c:ptCount val="6"/>
                <c:pt idx="0">
                  <c:v>339</c:v>
                </c:pt>
                <c:pt idx="1">
                  <c:v>931</c:v>
                </c:pt>
                <c:pt idx="2">
                  <c:v>946</c:v>
                </c:pt>
                <c:pt idx="3">
                  <c:v>2291</c:v>
                </c:pt>
                <c:pt idx="4">
                  <c:v>3676</c:v>
                </c:pt>
                <c:pt idx="5">
                  <c:v>4431</c:v>
                </c:pt>
              </c:numCache>
            </c:numRef>
          </c:val>
        </c:ser>
        <c:ser>
          <c:idx val="2"/>
          <c:order val="2"/>
          <c:tx>
            <c:strRef>
              <c:f>Лист2!$E$2</c:f>
              <c:strCache>
                <c:ptCount val="1"/>
                <c:pt idx="0">
                  <c:v>Региональная олимпиада "ПРОФИ-КРАЙ" 2 тур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c:spPr>
          <c:invertIfNegative val="0"/>
          <c:cat>
            <c:numRef>
              <c:f>Лист2!$B$3:$B$8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Лист2!$E$3:$E$8</c:f>
              <c:numCache>
                <c:formatCode>General</c:formatCode>
                <c:ptCount val="6"/>
                <c:pt idx="0">
                  <c:v>194</c:v>
                </c:pt>
                <c:pt idx="1">
                  <c:v>116</c:v>
                </c:pt>
                <c:pt idx="2">
                  <c:v>233</c:v>
                </c:pt>
                <c:pt idx="3">
                  <c:v>771</c:v>
                </c:pt>
                <c:pt idx="4">
                  <c:v>1278</c:v>
                </c:pt>
                <c:pt idx="5">
                  <c:v>1382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696896"/>
        <c:axId val="45698432"/>
      </c:barChart>
      <c:catAx>
        <c:axId val="4569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698432"/>
        <c:crosses val="autoZero"/>
        <c:auto val="1"/>
        <c:lblAlgn val="ctr"/>
        <c:lblOffset val="100"/>
        <c:noMultiLvlLbl val="0"/>
      </c:catAx>
      <c:valAx>
        <c:axId val="45698432"/>
        <c:scaling>
          <c:orientation val="minMax"/>
          <c:max val="6000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5696896"/>
        <c:crosses val="autoZero"/>
        <c:crossBetween val="between"/>
      </c:valAx>
      <c:spPr>
        <a:ln w="3175">
          <a:noFill/>
        </a:ln>
      </c:spPr>
    </c:plotArea>
    <c:legend>
      <c:legendPos val="r"/>
      <c:layout>
        <c:manualLayout>
          <c:xMode val="edge"/>
          <c:yMode val="edge"/>
          <c:x val="9.0684026911399637E-2"/>
          <c:y val="0.16498373303867137"/>
          <c:w val="0.51633356767280869"/>
          <c:h val="0.3141114446550236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Лист3!$C$6</c:f>
              <c:strCache>
                <c:ptCount val="1"/>
                <c:pt idx="0">
                  <c:v>3-9 заданий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Лист3!$B$7:$B$11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Лист3!$C$7:$C$11</c:f>
              <c:numCache>
                <c:formatCode>General</c:formatCode>
                <c:ptCount val="5"/>
                <c:pt idx="0">
                  <c:v>36</c:v>
                </c:pt>
                <c:pt idx="1">
                  <c:v>25</c:v>
                </c:pt>
                <c:pt idx="2">
                  <c:v>15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Лист3!$D$6</c:f>
              <c:strCache>
                <c:ptCount val="1"/>
                <c:pt idx="0">
                  <c:v>10-15 заданий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47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Лист3!$B$7:$B$11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Лист3!$D$7:$D$11</c:f>
              <c:numCache>
                <c:formatCode>General</c:formatCode>
                <c:ptCount val="5"/>
                <c:pt idx="0">
                  <c:v>36</c:v>
                </c:pt>
                <c:pt idx="1">
                  <c:v>47</c:v>
                </c:pt>
                <c:pt idx="2">
                  <c:v>49</c:v>
                </c:pt>
                <c:pt idx="3">
                  <c:v>51</c:v>
                </c:pt>
                <c:pt idx="4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Лист3!$E$6</c:f>
              <c:strCache>
                <c:ptCount val="1"/>
                <c:pt idx="0">
                  <c:v>16-30 заданий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36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r>
                      <a:rPr lang="ru-RU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Лист3!$B$7:$B$11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Лист3!$E$7:$E$11</c:f>
              <c:numCache>
                <c:formatCode>General</c:formatCode>
                <c:ptCount val="5"/>
                <c:pt idx="0">
                  <c:v>28</c:v>
                </c:pt>
                <c:pt idx="1">
                  <c:v>28</c:v>
                </c:pt>
                <c:pt idx="2">
                  <c:v>36</c:v>
                </c:pt>
                <c:pt idx="3">
                  <c:v>37</c:v>
                </c:pt>
                <c:pt idx="4">
                  <c:v>38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663744"/>
        <c:axId val="45665280"/>
      </c:barChart>
      <c:catAx>
        <c:axId val="45663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5665280"/>
        <c:crosses val="autoZero"/>
        <c:auto val="1"/>
        <c:lblAlgn val="ctr"/>
        <c:lblOffset val="100"/>
        <c:noMultiLvlLbl val="0"/>
      </c:catAx>
      <c:valAx>
        <c:axId val="456652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45663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6A4C-D10E-47AA-9A9F-02EBCCD84E04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5EAB-9AA9-4771-84BD-BD9C17204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59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95EAB-9AA9-4771-84BD-BD9C17204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5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6412-0479-48F2-80DD-B076602B930D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ED1F-4788-4013-86A7-5C2CB650ACFA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1453-4071-4866-9666-62684F554655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4195D-9152-4003-A96E-93050F4F6D5C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7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AD68-3893-4AB3-8DC6-E55886759468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22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679C6-FF38-4DED-8C46-2CD2243E0263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7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96AD-59E2-4E32-97A2-657AE72A653B}" type="datetime1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93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E0C-42E1-4AC1-9DDC-37E81DF3D21B}" type="datetime1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1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80A4-98CE-46F1-88DF-809D6F3EAE22}" type="datetime1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88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3754-C915-430D-8E70-D2EE6E75ABCF}" type="datetime1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1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3A05-2C79-4E1A-940C-5F41B6DC4B07}" type="datetime1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8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DE76-88B3-4F42-979F-DD9B833B91EC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A065F-8DF1-4268-9F3A-6AE9A8BD938D}" type="datetime1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9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5386-B462-40B8-84EA-302CA1AAC22C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9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72FD-3BF4-44B4-A565-88F41A2F1C27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35B1D-EBAA-4090-93D4-DFD26B092CD1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29E2-110E-4DB8-BB15-FAC62EE4DEFB}" type="datetime1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F40D-608D-49C1-B40A-BBF07DF5A16C}" type="datetime1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ECFA-B26F-4497-B13D-E2DD09BB46C6}" type="datetime1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F075-B0C0-4E99-8742-4D0181CE4A09}" type="datetime1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7361-D48C-4FA9-8184-4E5A9260ACA2}" type="datetime1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01FD-109C-4B2B-959B-39F947B09FDC}" type="datetime1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0992D27-E86D-46A1-8A15-D31F5877FA80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BF0E-07D7-4C8A-B1CA-2E57D29ECB08}" type="datetime1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419F-3B8A-41E8-9E30-038C3FC10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592288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Олимпиада учителей 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«ПРОФИ-КРАЙ» </a:t>
            </a:r>
            <a:b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Пермском крае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5517232"/>
            <a:ext cx="3168352" cy="52008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2008-2013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81930"/>
            <a:ext cx="5472608" cy="78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1"/>
            <a:ext cx="7992888" cy="2376265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Технология проведения </a:t>
            </a:r>
            <a:br>
              <a:rPr lang="ru-RU" sz="3600" dirty="0"/>
            </a:br>
            <a:r>
              <a:rPr lang="ru-RU" sz="3600" dirty="0"/>
              <a:t>Олимпиады «ПРОФИ-КРАЙ» </a:t>
            </a:r>
            <a:br>
              <a:rPr lang="ru-RU" sz="3600" dirty="0"/>
            </a:br>
            <a:r>
              <a:rPr lang="ru-RU" sz="2000" dirty="0">
                <a:solidFill>
                  <a:schemeClr val="tx1"/>
                </a:solidFill>
              </a:rPr>
              <a:t>Обобщенное представление информации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 </a:t>
            </a:r>
            <a:r>
              <a:rPr lang="ru-RU" sz="2000" dirty="0">
                <a:solidFill>
                  <a:schemeClr val="tx1"/>
                </a:solidFill>
              </a:rPr>
              <a:t>уровню </a:t>
            </a:r>
            <a:r>
              <a:rPr lang="ru-RU" sz="2000" dirty="0" smtClean="0">
                <a:solidFill>
                  <a:schemeClr val="tx1"/>
                </a:solidFill>
              </a:rPr>
              <a:t>знаний учителей </a:t>
            </a:r>
            <a:r>
              <a:rPr lang="ru-RU" sz="2000" dirty="0">
                <a:solidFill>
                  <a:schemeClr val="tx1"/>
                </a:solidFill>
              </a:rPr>
              <a:t>английского </a:t>
            </a:r>
            <a:r>
              <a:rPr lang="ru-RU" sz="2000" dirty="0" smtClean="0">
                <a:solidFill>
                  <a:schemeClr val="tx1"/>
                </a:solidFill>
              </a:rPr>
              <a:t>языка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2011 </a:t>
            </a:r>
            <a:r>
              <a:rPr lang="ru-RU" sz="2000" dirty="0" smtClean="0">
                <a:solidFill>
                  <a:schemeClr val="tx1"/>
                </a:solidFill>
              </a:rPr>
              <a:t>год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57113"/>
              </p:ext>
            </p:extLst>
          </p:nvPr>
        </p:nvGraphicFramePr>
        <p:xfrm>
          <a:off x="404454" y="2420888"/>
          <a:ext cx="8496944" cy="3364992"/>
        </p:xfrm>
        <a:graphic>
          <a:graphicData uri="http://schemas.openxmlformats.org/drawingml/2006/table">
            <a:tbl>
              <a:tblPr firstRow="1" firstCol="1" lastCol="1" bandRow="1">
                <a:tableStyleId>{69012ECD-51FC-41F1-AA8D-1B2483CD663E}</a:tableStyleId>
              </a:tblPr>
              <a:tblGrid>
                <a:gridCol w="2817587"/>
                <a:gridCol w="2820985"/>
                <a:gridCol w="2858372"/>
              </a:tblGrid>
              <a:tr h="714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Кол-во верно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выполненных заданий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Уровень*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участников, 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40–45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11,9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32–39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36,5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21–31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44,5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11–20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А2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5,7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6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7–10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А1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1,4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04454" y="5877272"/>
            <a:ext cx="841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*А1 – элементарное владение, С2 – свободное владение.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10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37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Autofit/>
          </a:bodyPr>
          <a:lstStyle/>
          <a:p>
            <a:pPr lvl="0" algn="r"/>
            <a:r>
              <a:rPr lang="ru-RU" sz="3600" dirty="0"/>
              <a:t>Динамика </a:t>
            </a:r>
            <a:r>
              <a:rPr lang="ru-RU" sz="3600" dirty="0" smtClean="0"/>
              <a:t>количества решенных </a:t>
            </a:r>
            <a:br>
              <a:rPr lang="ru-RU" sz="3600" dirty="0" smtClean="0"/>
            </a:br>
            <a:r>
              <a:rPr lang="ru-RU" sz="3600" dirty="0" smtClean="0"/>
              <a:t>заданий </a:t>
            </a:r>
            <a:r>
              <a:rPr lang="ru-RU" sz="3600" dirty="0"/>
              <a:t>по </a:t>
            </a:r>
            <a:r>
              <a:rPr lang="ru-RU" sz="3600" dirty="0" smtClean="0"/>
              <a:t>математике</a:t>
            </a:r>
            <a:br>
              <a:rPr lang="ru-RU" sz="360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20</a:t>
            </a:r>
            <a:r>
              <a:rPr lang="ru-RU" sz="2400" dirty="0" smtClean="0">
                <a:solidFill>
                  <a:schemeClr val="tx1"/>
                </a:solidFill>
              </a:rPr>
              <a:t>08-2012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443948"/>
              </p:ext>
            </p:extLst>
          </p:nvPr>
        </p:nvGraphicFramePr>
        <p:xfrm>
          <a:off x="611560" y="2636913"/>
          <a:ext cx="82809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11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42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Результаты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«ПРОФИ–КРАЙ» </a:t>
            </a:r>
            <a:br>
              <a:rPr lang="ru-RU" sz="36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Математика</a:t>
            </a:r>
            <a:r>
              <a:rPr lang="ru-RU" sz="2000" dirty="0">
                <a:solidFill>
                  <a:schemeClr val="tx1"/>
                </a:solidFill>
              </a:rPr>
              <a:t>, 2010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91310"/>
              </p:ext>
            </p:extLst>
          </p:nvPr>
        </p:nvGraphicFramePr>
        <p:xfrm>
          <a:off x="251520" y="2348880"/>
          <a:ext cx="8640960" cy="3797040"/>
        </p:xfrm>
        <a:graphic>
          <a:graphicData uri="http://schemas.openxmlformats.org/drawingml/2006/table">
            <a:tbl>
              <a:tblPr firstRow="1" lastCol="1" bandRow="1">
                <a:tableStyleId>{B301B821-A1FF-4177-AEE7-76D212191A09}</a:tableStyleId>
              </a:tblPr>
              <a:tblGrid>
                <a:gridCol w="901665"/>
                <a:gridCol w="3634839"/>
                <a:gridCol w="4104456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</a:t>
                      </a:r>
                      <a:r>
                        <a:rPr lang="ru-RU" sz="2400" dirty="0" smtClean="0">
                          <a:effectLst/>
                        </a:rPr>
                        <a:t>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Псевдоним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Балл (30 – максимум)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Эрангис</a:t>
                      </a:r>
                      <a:r>
                        <a:rPr lang="ru-RU" sz="2400" dirty="0">
                          <a:effectLst/>
                        </a:rPr>
                        <a:t> ?.?.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  <a:tc>
                  <a:txBody>
                    <a:bodyPr/>
                    <a:lstStyle/>
                    <a:p>
                      <a:pPr marR="567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1535" algn="l"/>
                        </a:tabLst>
                      </a:pPr>
                      <a:r>
                        <a:rPr lang="ru-RU" sz="2400" dirty="0">
                          <a:effectLst/>
                        </a:rPr>
                        <a:t>26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Родотамнус</a:t>
                      </a:r>
                      <a:r>
                        <a:rPr lang="ru-RU" sz="2400" dirty="0">
                          <a:effectLst/>
                        </a:rPr>
                        <a:t> ?.?.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  <a:tc>
                  <a:txBody>
                    <a:bodyPr/>
                    <a:lstStyle/>
                    <a:p>
                      <a:pPr marR="567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1535" algn="l"/>
                        </a:tabLst>
                      </a:pPr>
                      <a:r>
                        <a:rPr lang="ru-RU" sz="2400" dirty="0">
                          <a:effectLst/>
                        </a:rPr>
                        <a:t>25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Ацис</a:t>
                      </a:r>
                      <a:r>
                        <a:rPr lang="ru-RU" sz="2400" dirty="0">
                          <a:effectLst/>
                        </a:rPr>
                        <a:t> ?.?.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  <a:tc>
                  <a:txBody>
                    <a:bodyPr/>
                    <a:lstStyle/>
                    <a:p>
                      <a:pPr marR="567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1535" algn="l"/>
                        </a:tabLst>
                      </a:pPr>
                      <a:r>
                        <a:rPr lang="ru-RU" sz="2400" dirty="0">
                          <a:effectLst/>
                        </a:rPr>
                        <a:t>24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/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129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Медуница ?.?.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567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1535" algn="l"/>
                        </a:tabLs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130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Афеландр</a:t>
                      </a:r>
                      <a:r>
                        <a:rPr lang="ru-RU" sz="2400" dirty="0">
                          <a:effectLst/>
                        </a:rPr>
                        <a:t> ?.?.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567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1535" algn="l"/>
                        </a:tabLs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Афлатуния</a:t>
                      </a:r>
                      <a:r>
                        <a:rPr lang="ru-RU" sz="2400" dirty="0">
                          <a:effectLst/>
                        </a:rPr>
                        <a:t> ?.?.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567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1535" algn="l"/>
                        </a:tabLs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Спараксис</a:t>
                      </a:r>
                      <a:r>
                        <a:rPr lang="ru-RU" sz="2400" dirty="0">
                          <a:effectLst/>
                        </a:rPr>
                        <a:t> ?.?.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567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1535" algn="l"/>
                        </a:tabLs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Аристея</a:t>
                      </a:r>
                      <a:r>
                        <a:rPr lang="ru-RU" sz="2400" dirty="0">
                          <a:effectLst/>
                        </a:rPr>
                        <a:t> ?.?.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R="56769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1535" algn="l"/>
                        </a:tabLs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89" marR="60289" marT="0" marB="0" anchor="ctr"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12</a:t>
            </a:fld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4465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3600400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600" dirty="0" smtClean="0"/>
              <a:t>Олимпиада дает объективную информацию об уровне предметной компетенции учителей региона.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600" dirty="0" smtClean="0"/>
              <a:t>На основе информации о результатах Олимпиады осуществляется дифференцированное </a:t>
            </a:r>
            <a:r>
              <a:rPr lang="ru-RU" sz="2600" dirty="0"/>
              <a:t>(</a:t>
            </a:r>
            <a:r>
              <a:rPr lang="ru-RU" sz="2600" dirty="0" smtClean="0"/>
              <a:t>адресное) повышение квалификации каждого педагога.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2600" dirty="0" smtClean="0"/>
              <a:t>Олимпиада позволяет производить отбор и сертификацию специалистов в комиссию по проверке ЕГЭ.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Ценность </a:t>
            </a:r>
            <a:r>
              <a:rPr lang="ru-RU" sz="3600" dirty="0" smtClean="0"/>
              <a:t>результатов</a:t>
            </a:r>
            <a:br>
              <a:rPr lang="ru-RU" sz="3600" dirty="0" smtClean="0"/>
            </a:br>
            <a:r>
              <a:rPr lang="ru-RU" sz="3600" dirty="0" smtClean="0"/>
              <a:t>для </a:t>
            </a:r>
            <a:r>
              <a:rPr lang="ru-RU" sz="3600" dirty="0"/>
              <a:t>органов </a:t>
            </a:r>
            <a:r>
              <a:rPr lang="ru-RU" sz="3600" dirty="0" smtClean="0"/>
              <a:t>управления </a:t>
            </a:r>
            <a:br>
              <a:rPr lang="ru-RU" sz="3600" dirty="0" smtClean="0"/>
            </a:br>
            <a:r>
              <a:rPr lang="ru-RU" sz="3600" dirty="0" smtClean="0"/>
              <a:t>образованием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13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14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736304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 startAt="4"/>
            </a:pPr>
            <a:r>
              <a:rPr lang="ru-RU" sz="2600" dirty="0" smtClean="0"/>
              <a:t>Анализ динамических рядов данных и сравнение их с результатами ЕГЭ школьников позволяет </a:t>
            </a:r>
            <a:r>
              <a:rPr lang="ru-RU" sz="2600" dirty="0"/>
              <a:t>судить об успехах реализуемых мер в сфере среднего </a:t>
            </a:r>
            <a:r>
              <a:rPr lang="ru-RU" sz="2600" dirty="0" smtClean="0"/>
              <a:t>образования в регионе, а в случае необходимости, корректировать разработанные сценарии региональной политики в сфере образования.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200" y="338328"/>
            <a:ext cx="8229600" cy="1866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sz="3600" smtClean="0"/>
              <a:t>Ценность результатов</a:t>
            </a:r>
            <a:br>
              <a:rPr lang="ru-RU" sz="3600" smtClean="0"/>
            </a:br>
            <a:r>
              <a:rPr lang="ru-RU" sz="3600" smtClean="0"/>
              <a:t>для органов управления </a:t>
            </a:r>
            <a:br>
              <a:rPr lang="ru-RU" sz="3600" smtClean="0"/>
            </a:br>
            <a:r>
              <a:rPr lang="ru-RU" sz="3600" smtClean="0"/>
              <a:t>образованием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14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87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08920"/>
            <a:ext cx="8640960" cy="4032448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 startAt="5"/>
            </a:pPr>
            <a:r>
              <a:rPr lang="ru-RU" sz="2600" dirty="0" smtClean="0"/>
              <a:t>Олимпиада органично вписалась в образовательную систему Пермского края, стала частью системы аттестации учителей на </a:t>
            </a:r>
            <a:r>
              <a:rPr lang="en-US" sz="2600" dirty="0" smtClean="0"/>
              <a:t>I</a:t>
            </a:r>
            <a:r>
              <a:rPr lang="ru-RU" sz="2600" dirty="0" smtClean="0"/>
              <a:t> и высшую квалификационную категорию.</a:t>
            </a:r>
          </a:p>
          <a:p>
            <a:pPr marL="457200" indent="-457200" algn="ctr">
              <a:buFont typeface="+mj-lt"/>
              <a:buAutoNum type="arabicPeriod" startAt="5"/>
            </a:pPr>
            <a:r>
              <a:rPr lang="ru-RU" sz="2600" dirty="0" smtClean="0"/>
              <a:t>Результаты Олимпиады служат дополнительным критерием для построения рейтинга территорий и образовательных учреждений.</a:t>
            </a:r>
          </a:p>
          <a:p>
            <a:pPr marL="457200" indent="-457200" algn="ctr">
              <a:buFont typeface="+mj-lt"/>
              <a:buAutoNum type="arabicPeriod" startAt="5"/>
            </a:pPr>
            <a:endParaRPr lang="ru-RU" sz="2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pPr algn="r"/>
            <a:r>
              <a:rPr lang="ru-RU" sz="3600" dirty="0"/>
              <a:t>Ценность </a:t>
            </a:r>
            <a:r>
              <a:rPr lang="ru-RU" sz="3600" dirty="0" smtClean="0"/>
              <a:t>результатов</a:t>
            </a:r>
            <a:br>
              <a:rPr lang="ru-RU" sz="3600" dirty="0" smtClean="0"/>
            </a:br>
            <a:r>
              <a:rPr lang="ru-RU" sz="3600" dirty="0" smtClean="0"/>
              <a:t>для </a:t>
            </a:r>
            <a:r>
              <a:rPr lang="ru-RU" sz="3600" dirty="0"/>
              <a:t>органов </a:t>
            </a:r>
            <a:r>
              <a:rPr lang="ru-RU" sz="3600" dirty="0" smtClean="0"/>
              <a:t>управления </a:t>
            </a:r>
            <a:br>
              <a:rPr lang="ru-RU" sz="3600" dirty="0" smtClean="0"/>
            </a:br>
            <a:r>
              <a:rPr lang="ru-RU" sz="3600" dirty="0" smtClean="0"/>
              <a:t>образованием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15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67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068959"/>
            <a:ext cx="7408333" cy="3057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/>
              <a:t>ОЛИМПИАДА «ПРОФИ» - ЭТО </a:t>
            </a:r>
            <a:r>
              <a:rPr lang="ru-RU" sz="3600" b="1" dirty="0" smtClean="0">
                <a:solidFill>
                  <a:srgbClr val="FF0000"/>
                </a:solidFill>
              </a:rPr>
              <a:t>СОВРЕМЕННЫЙ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FF0000"/>
                </a:solidFill>
              </a:rPr>
              <a:t>ОБЪЕКТИВНЫЙ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И, ГЛАВНОЕ, </a:t>
            </a:r>
            <a:r>
              <a:rPr lang="ru-RU" sz="3600" b="1" dirty="0" smtClean="0">
                <a:solidFill>
                  <a:srgbClr val="FF0000"/>
                </a:solidFill>
              </a:rPr>
              <a:t>ЭФФЕКТИВНЫЙ</a:t>
            </a:r>
            <a:r>
              <a:rPr lang="ru-RU" sz="3600" b="1" dirty="0" smtClean="0"/>
              <a:t> ИНСТРУМЕНТ УПРАВЛЕНИЯ КАЧЕСТВОМ ОБРАЗОВАНИЯ!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16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99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2169"/>
            <a:ext cx="5400600" cy="677443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130"/>
          <a:stretch/>
        </p:blipFill>
        <p:spPr>
          <a:xfrm>
            <a:off x="-31157" y="407901"/>
            <a:ext cx="4502611" cy="60022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541"/>
          <a:stretch/>
        </p:blipFill>
        <p:spPr>
          <a:xfrm>
            <a:off x="4445589" y="431774"/>
            <a:ext cx="4641389" cy="60022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068960"/>
            <a:ext cx="8640959" cy="33843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 smtClean="0"/>
              <a:t>Олимпиада </a:t>
            </a:r>
            <a:r>
              <a:rPr lang="ru-RU" sz="4400" b="1" dirty="0" smtClean="0"/>
              <a:t>«ПРОФИ-КРАЙ» </a:t>
            </a:r>
            <a:r>
              <a:rPr lang="ru-RU" sz="4400" dirty="0" smtClean="0"/>
              <a:t>представляет собой уникальный/инновационный продукт на образовательном рынке Пермского края.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Цели и задачи </a:t>
            </a:r>
            <a:br>
              <a:rPr lang="ru-RU" dirty="0"/>
            </a:br>
            <a:r>
              <a:rPr lang="ru-RU" dirty="0"/>
              <a:t>Олимпиады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2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25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664"/>
            <a:ext cx="9144000" cy="6096000"/>
          </a:xfr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852936"/>
            <a:ext cx="8424936" cy="3666720"/>
          </a:xfrm>
        </p:spPr>
        <p:txBody>
          <a:bodyPr numCol="2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Математика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Английский язык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Информатика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Обществознание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Химия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Физика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Биология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История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Предметы, по которым </a:t>
            </a:r>
            <a:br>
              <a:rPr lang="ru-RU" dirty="0" smtClean="0"/>
            </a:br>
            <a:r>
              <a:rPr lang="ru-RU" dirty="0" smtClean="0"/>
              <a:t>проводится Олимпиада</a:t>
            </a:r>
            <a:br>
              <a:rPr lang="ru-RU" dirty="0" smtClean="0"/>
            </a:br>
            <a:r>
              <a:rPr lang="ru-RU" dirty="0" smtClean="0"/>
              <a:t>в 2013 году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3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24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Количество участников </a:t>
            </a:r>
            <a:br>
              <a:rPr lang="ru-RU" dirty="0" smtClean="0"/>
            </a:br>
            <a:r>
              <a:rPr lang="ru-RU" dirty="0" smtClean="0"/>
              <a:t>Олимпиады «ПРОФИ-КРАЙ»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95536" y="1412776"/>
            <a:ext cx="8472561" cy="4752528"/>
            <a:chOff x="83121" y="1412776"/>
            <a:chExt cx="8784976" cy="5328592"/>
          </a:xfrm>
        </p:grpSpPr>
        <p:graphicFrame>
          <p:nvGraphicFramePr>
            <p:cNvPr id="12" name="Диаграмма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22972972"/>
                </p:ext>
              </p:extLst>
            </p:nvPr>
          </p:nvGraphicFramePr>
          <p:xfrm>
            <a:off x="83121" y="1412776"/>
            <a:ext cx="8784976" cy="53285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259632" y="530120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724</a:t>
              </a:r>
              <a:endParaRPr lang="ru-RU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55776" y="479715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1361</a:t>
              </a:r>
              <a:endParaRPr lang="ru-RU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7537" y="463153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1611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8522" y="356408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3062</a:t>
              </a:r>
              <a:endParaRPr lang="ru-RU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60960" y="2116356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4954</a:t>
              </a:r>
              <a:endParaRPr lang="ru-RU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0008" y="156235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5813*</a:t>
              </a:r>
              <a:endParaRPr lang="ru-RU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88289" y="4262204"/>
              <a:ext cx="3107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*</a:t>
              </a:r>
              <a:r>
                <a:rPr lang="ru-RU" dirty="0" smtClean="0">
                  <a:latin typeface="Calibri" pitchFamily="34" charset="0"/>
                  <a:cs typeface="Calibri" pitchFamily="34" charset="0"/>
                </a:rPr>
                <a:t>прогноз на 2013 год</a:t>
              </a:r>
              <a:endParaRPr lang="ru-RU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4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47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52936"/>
            <a:ext cx="856895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Проектируемая </a:t>
            </a:r>
            <a:r>
              <a:rPr lang="ru-RU" sz="3600" b="1" dirty="0"/>
              <a:t>цель Олимпиад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ПРОФИ-КРАЙ» </a:t>
            </a:r>
            <a:r>
              <a:rPr lang="ru-RU" sz="3600" dirty="0"/>
              <a:t>– проведение независимой экспертизы уровня предметной компетенции учителей в формате уникального конкурсного состязания.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Цели и задачи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Олимпиады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5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33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08920"/>
            <a:ext cx="8568951" cy="3960440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</a:pPr>
            <a:r>
              <a:rPr lang="ru-RU" sz="2900" dirty="0" smtClean="0"/>
              <a:t>Уникальная малозатратная технология проведения Олимпиады делает её высокоточным инструментом экспресс-диагностики предметной компетенции учителя по любому предмету.</a:t>
            </a:r>
          </a:p>
          <a:p>
            <a:pPr>
              <a:spcBef>
                <a:spcPts val="1500"/>
              </a:spcBef>
            </a:pPr>
            <a:r>
              <a:rPr lang="ru-RU" sz="2900" dirty="0"/>
              <a:t>Программа обработки результатов тестирования исключает все недостатки, которые существуют при проведении ЕГЭ в России в настоящее время.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dirty="0"/>
              <a:t>Технология проведения </a:t>
            </a:r>
            <a:br>
              <a:rPr lang="ru-RU" sz="4000" dirty="0"/>
            </a:br>
            <a:r>
              <a:rPr lang="ru-RU" sz="4000" dirty="0"/>
              <a:t>Олимпиады «ПРОФИ-КРАЙ»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6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59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2088232"/>
          </a:xfrm>
        </p:spPr>
        <p:txBody>
          <a:bodyPr>
            <a:noAutofit/>
          </a:bodyPr>
          <a:lstStyle/>
          <a:p>
            <a:pPr lvl="0" algn="r"/>
            <a:r>
              <a:rPr lang="ru-RU" sz="3600" dirty="0"/>
              <a:t>Технология проведения </a:t>
            </a:r>
            <a:br>
              <a:rPr lang="ru-RU" sz="3600" dirty="0"/>
            </a:br>
            <a:r>
              <a:rPr lang="ru-RU" sz="3600" dirty="0"/>
              <a:t>Олимпиады «ПРОФИ-КРАЙ» </a:t>
            </a:r>
            <a:br>
              <a:rPr lang="ru-RU" sz="3600" dirty="0"/>
            </a:br>
            <a:r>
              <a:rPr lang="ru-RU" sz="2000" dirty="0">
                <a:solidFill>
                  <a:schemeClr val="tx1"/>
                </a:solidFill>
              </a:rPr>
              <a:t>Индивидуальное </a:t>
            </a:r>
            <a:r>
              <a:rPr lang="ru-RU" sz="2000" dirty="0" smtClean="0">
                <a:solidFill>
                  <a:schemeClr val="tx1"/>
                </a:solidFill>
              </a:rPr>
              <a:t>представление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результатов Олимпиады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1292" t="30753" r="17783" b="49606"/>
          <a:stretch>
            <a:fillRect/>
          </a:stretch>
        </p:blipFill>
        <p:spPr bwMode="auto">
          <a:xfrm>
            <a:off x="107504" y="3212976"/>
            <a:ext cx="8854249" cy="245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7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47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088232"/>
          </a:xfrm>
        </p:spPr>
        <p:txBody>
          <a:bodyPr>
            <a:noAutofit/>
          </a:bodyPr>
          <a:lstStyle/>
          <a:p>
            <a:pPr lvl="0" algn="r"/>
            <a:r>
              <a:rPr lang="ru-RU" sz="3600" dirty="0" smtClean="0"/>
              <a:t>Технология проведения </a:t>
            </a:r>
            <a:br>
              <a:rPr lang="ru-RU" sz="3600" dirty="0" smtClean="0"/>
            </a:br>
            <a:r>
              <a:rPr lang="ru-RU" sz="3600" dirty="0" smtClean="0"/>
              <a:t>Олимпиады «ПРОФИ-КРАЙ» </a:t>
            </a:r>
            <a:br>
              <a:rPr lang="ru-RU" sz="36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обобщенное представление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результатов </a:t>
            </a:r>
            <a:r>
              <a:rPr lang="ru-RU" sz="2000" dirty="0" smtClean="0">
                <a:solidFill>
                  <a:schemeClr val="tx1"/>
                </a:solidFill>
              </a:rPr>
              <a:t>Олимпиады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по математике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 cstate="print"/>
          <a:srcRect l="1269" t="1880" r="1181" b="1573"/>
          <a:stretch/>
        </p:blipFill>
        <p:spPr bwMode="auto">
          <a:xfrm>
            <a:off x="889450" y="2348880"/>
            <a:ext cx="73448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8</a:t>
            </a:fld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40796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419F-3B8A-41E8-9E30-038C3FC10D57}" type="slidenum">
              <a:rPr lang="ru-RU" sz="2000" smtClean="0"/>
              <a:t>9</a:t>
            </a:fld>
            <a:endParaRPr lang="ru-RU" sz="200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2088232"/>
          </a:xfrm>
        </p:spPr>
        <p:txBody>
          <a:bodyPr>
            <a:noAutofit/>
          </a:bodyPr>
          <a:lstStyle/>
          <a:p>
            <a:pPr lvl="0" algn="r"/>
            <a:r>
              <a:rPr lang="ru-RU" sz="3600" dirty="0" smtClean="0"/>
              <a:t>Технология проведения </a:t>
            </a:r>
            <a:br>
              <a:rPr lang="ru-RU" sz="3600" dirty="0" smtClean="0"/>
            </a:br>
            <a:r>
              <a:rPr lang="ru-RU" sz="3600" dirty="0" smtClean="0"/>
              <a:t>Олимпиады «ПРОФИ-КРАЙ» </a:t>
            </a:r>
            <a:br>
              <a:rPr lang="ru-RU" sz="36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обобщенное представление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результатов </a:t>
            </a:r>
            <a:r>
              <a:rPr lang="ru-RU" sz="2000" dirty="0" smtClean="0">
                <a:solidFill>
                  <a:schemeClr val="tx1"/>
                </a:solidFill>
              </a:rPr>
              <a:t>Олимпиады по английскому языку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1008112" cy="1008112"/>
          </a:xfrm>
          <a:prstGeom prst="rect">
            <a:avLst/>
          </a:prstGeom>
        </p:spPr>
      </p:pic>
      <p:pic>
        <p:nvPicPr>
          <p:cNvPr id="9" name="Chart 2" descr="clip_image00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1970" b="2917"/>
          <a:stretch/>
        </p:blipFill>
        <p:spPr bwMode="auto">
          <a:xfrm>
            <a:off x="539552" y="2420888"/>
            <a:ext cx="806489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7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1030</TotalTime>
  <Words>363</Words>
  <Application>Microsoft Office PowerPoint</Application>
  <PresentationFormat>Экран (4:3)</PresentationFormat>
  <Paragraphs>124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Волна</vt:lpstr>
      <vt:lpstr>Тема Office</vt:lpstr>
      <vt:lpstr>Олимпиада учителей  «ПРОФИ-КРАЙ»  в Пермском крае</vt:lpstr>
      <vt:lpstr>Цели и задачи  Олимпиады</vt:lpstr>
      <vt:lpstr>Предметы, по которым  проводится Олимпиада в 2013 году </vt:lpstr>
      <vt:lpstr>Количество участников  Олимпиады «ПРОФИ-КРАЙ»</vt:lpstr>
      <vt:lpstr>Цели и задачи  Олимпиады</vt:lpstr>
      <vt:lpstr>Технология проведения  Олимпиады «ПРОФИ-КРАЙ»</vt:lpstr>
      <vt:lpstr>Технология проведения  Олимпиады «ПРОФИ-КРАЙ»  Индивидуальное представление  результатов Олимпиады</vt:lpstr>
      <vt:lpstr>Технология проведения  Олимпиады «ПРОФИ-КРАЙ»  обобщенное представление  результатов Олимпиады по математике</vt:lpstr>
      <vt:lpstr>Технология проведения  Олимпиады «ПРОФИ-КРАЙ»  обобщенное представление  результатов Олимпиады по английскому языку</vt:lpstr>
      <vt:lpstr>Технология проведения  Олимпиады «ПРОФИ-КРАЙ»  Обобщенное представление информации  по уровню знаний учителей английского языка, 2011 год</vt:lpstr>
      <vt:lpstr>Динамика количества решенных  заданий по математике 2008-2012 год</vt:lpstr>
      <vt:lpstr>Результаты  «ПРОФИ–КРАЙ»  Математика, 2010</vt:lpstr>
      <vt:lpstr>Ценность результатов для органов управления  образованием</vt:lpstr>
      <vt:lpstr>Презентация PowerPoint</vt:lpstr>
      <vt:lpstr>Ценность результатов для органов управления  образованием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Олимпиады учителей  «ПРОФИ»  в Пермском крае</dc:title>
  <dc:creator>Vedernikov</dc:creator>
  <cp:lastModifiedBy>Vedernikov</cp:lastModifiedBy>
  <cp:revision>54</cp:revision>
  <dcterms:created xsi:type="dcterms:W3CDTF">2013-06-10T09:17:44Z</dcterms:created>
  <dcterms:modified xsi:type="dcterms:W3CDTF">2013-10-28T04:32:49Z</dcterms:modified>
</cp:coreProperties>
</file>